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637" r:id="rId2"/>
    <p:sldId id="601" r:id="rId3"/>
    <p:sldId id="597" r:id="rId4"/>
    <p:sldId id="598" r:id="rId5"/>
    <p:sldId id="638" r:id="rId6"/>
    <p:sldId id="639" r:id="rId7"/>
    <p:sldId id="640" r:id="rId8"/>
    <p:sldId id="600" r:id="rId9"/>
    <p:sldId id="641" r:id="rId10"/>
    <p:sldId id="602" r:id="rId11"/>
    <p:sldId id="642" r:id="rId12"/>
    <p:sldId id="643" r:id="rId13"/>
    <p:sldId id="604" r:id="rId14"/>
    <p:sldId id="673" r:id="rId15"/>
    <p:sldId id="674" r:id="rId16"/>
    <p:sldId id="675" r:id="rId17"/>
    <p:sldId id="676" r:id="rId18"/>
    <p:sldId id="606" r:id="rId19"/>
    <p:sldId id="607" r:id="rId20"/>
    <p:sldId id="270" r:id="rId21"/>
    <p:sldId id="609" r:id="rId22"/>
    <p:sldId id="678" r:id="rId23"/>
    <p:sldId id="610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7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8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71" d="100"/>
          <a:sy n="171" d="100"/>
        </p:scale>
        <p:origin x="534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1615F-D007-AB4A-8480-1C5C7927CCFC}" type="datetimeFigureOut">
              <a:rPr lang="nl-NL" smtClean="0"/>
              <a:t>07-12-2022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0D90E-DBC9-794F-82C4-22C892D60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643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0D90E-DBC9-794F-82C4-22C892D60D3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6383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0D90E-DBC9-794F-82C4-22C892D60D31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4803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6DE53-4977-750A-B1A4-B2A995C3E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72BF010-EAE0-8ECB-5ECB-F5304CACF2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959C03-C958-D835-F33F-D7B0EF5B2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26C7-5C48-4E81-B01C-07B6DB2249E6}" type="datetimeFigureOut">
              <a:rPr lang="nl-NL" smtClean="0"/>
              <a:t>07-12-2022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F2EFC4-7BE6-21A5-1F7E-44323052D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39D26E-933E-B318-4F57-2AC69839D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04CC-15F0-4A01-ACDB-38704B7F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282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92306D-7DCE-6257-71A2-3342B258C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EB4873C-E609-7FC6-76EA-91C2C8782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C6CC6A-699C-3A27-E206-BC36D44BE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26C7-5C48-4E81-B01C-07B6DB2249E6}" type="datetimeFigureOut">
              <a:rPr lang="nl-NL" smtClean="0"/>
              <a:t>07-12-2022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6BE89A-9FFA-6788-4114-CF8F363D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54CDA4-1892-EC90-17AE-81A07FAE6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04CC-15F0-4A01-ACDB-38704B7F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017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5242E13-7C5A-BDA0-3CDC-68DCFACD6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4B1DB9A-94A9-B6BE-7FC9-73AE0D247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5E0E1C-FC0E-67A6-B652-6F67FEEF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26C7-5C48-4E81-B01C-07B6DB2249E6}" type="datetimeFigureOut">
              <a:rPr lang="nl-NL" smtClean="0"/>
              <a:t>07-12-2022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752515-80A7-4619-F31C-7824BBD5D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D32715-AA18-25CB-FACD-62D04D272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04CC-15F0-4A01-ACDB-38704B7F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61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63226F-B474-750F-08C3-F6B852443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FB36C9-53A6-C138-561F-12DED504A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11F333-A4AB-2C7A-C8FB-1514BF05D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26C7-5C48-4E81-B01C-07B6DB2249E6}" type="datetimeFigureOut">
              <a:rPr lang="nl-NL" smtClean="0"/>
              <a:t>07-12-2022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8296FD-4031-0743-7802-CA3D4EA0E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75DD19-3085-FDC7-EE85-BA0044B4C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04CC-15F0-4A01-ACDB-38704B7F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96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4A418-322C-AE23-9E7F-70F2B4616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2DF5190-BB0A-045C-6E74-2E66F03A4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D326BF-48A1-F7A2-B12E-C0A63003D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26C7-5C48-4E81-B01C-07B6DB2249E6}" type="datetimeFigureOut">
              <a:rPr lang="nl-NL" smtClean="0"/>
              <a:t>07-12-2022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68CFA9-8F5A-9351-EE63-AD80617D4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BB2EA7-A54B-F690-2E1C-6042CFA08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04CC-15F0-4A01-ACDB-38704B7F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788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6CFBBB-C8A7-8FBA-D765-01F555397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3BE702-9467-EB31-EA3F-DA4DAAB75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342019D-29B1-AC1E-23D1-8875A7A58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8C073F6-506D-C5A5-DD96-20773A9AA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26C7-5C48-4E81-B01C-07B6DB2249E6}" type="datetimeFigureOut">
              <a:rPr lang="nl-NL" smtClean="0"/>
              <a:t>07-12-2022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9C7F9AF-7C91-A556-55B2-C75D301CB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A8049E-5F8B-CC75-9909-03F1D5038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04CC-15F0-4A01-ACDB-38704B7F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534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C56C37-9F81-2139-D3D4-976ED26FB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35DC5ED-57BC-6427-4D4D-5542F0FA8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3805E48-C1D8-8B1A-DEAB-78CB17301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E25C14D-9FB1-2373-5C25-DD348C33E7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FA5EB42-C926-B167-DABA-A18740BEF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A8B2311-7104-959C-E89F-1158B76AE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26C7-5C48-4E81-B01C-07B6DB2249E6}" type="datetimeFigureOut">
              <a:rPr lang="nl-NL" smtClean="0"/>
              <a:t>07-12-2022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84A4984-5D1C-A071-D4F8-B7896E2E8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8740F35-F8D8-6916-1285-CDAAFA730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04CC-15F0-4A01-ACDB-38704B7F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1223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9EA5BA-E0A3-4436-F550-0A2150A0A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0159DA2-9CA9-099C-2714-7BD953C3F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26C7-5C48-4E81-B01C-07B6DB2249E6}" type="datetimeFigureOut">
              <a:rPr lang="nl-NL" smtClean="0"/>
              <a:t>07-12-2022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950D600-E345-025F-AAD9-CB5ECF864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25FAE2D-D6B8-7340-9F5C-021CD8DAE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04CC-15F0-4A01-ACDB-38704B7F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009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420EE8B-C9BB-0DDA-BD37-58F27BC75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26C7-5C48-4E81-B01C-07B6DB2249E6}" type="datetimeFigureOut">
              <a:rPr lang="nl-NL" smtClean="0"/>
              <a:t>07-12-2022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EA6F66E-01B2-47ED-C3CA-559211F91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2DC7615-5CB2-D2E6-6E6B-EB37B180C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04CC-15F0-4A01-ACDB-38704B7F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084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49BBFB-6222-EBA1-AEAD-860551324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4A0F95-C12E-86B7-27A1-67D6045E1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F497B34-741F-100D-FECC-071239621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027166B-B50E-1E53-5A30-04683A4A5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26C7-5C48-4E81-B01C-07B6DB2249E6}" type="datetimeFigureOut">
              <a:rPr lang="nl-NL" smtClean="0"/>
              <a:t>07-12-2022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DE7943A-4825-F6C0-5C79-D9EB342DC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600FFCB-553D-2008-11E2-4471D536A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04CC-15F0-4A01-ACDB-38704B7F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558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4876AF-BF8D-B08E-48FF-248105594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B577DF7-E562-F404-21C3-7E196B8095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F4EFB9D-11A7-A965-7F51-F73435383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3F1443B-50C2-90B8-C5A4-3CA0B5496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26C7-5C48-4E81-B01C-07B6DB2249E6}" type="datetimeFigureOut">
              <a:rPr lang="nl-NL" smtClean="0"/>
              <a:t>07-12-2022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F05BF23-AF3B-5098-B5B8-54141020E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7C9B5DB-0D67-8719-8AAD-629B49457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04CC-15F0-4A01-ACDB-38704B7F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938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E5DD215-34D2-AF66-7281-C6EFA71F5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338B63-8F5F-B6ED-8654-765CD3295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B28FAA-04A8-C156-E1E0-AD4983C5E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E26C7-5C48-4E81-B01C-07B6DB2249E6}" type="datetimeFigureOut">
              <a:rPr lang="nl-NL" smtClean="0"/>
              <a:t>07-12-2022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DBD606-DF3A-914C-2D54-4488C85C5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A2DC02-A419-5EA7-4689-64C7A22E2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C04CC-15F0-4A01-ACDB-38704B7F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11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Afbeelding met gras, buiten, persoon&#10;&#10;Automatisch gegenereerde beschrijving">
            <a:extLst>
              <a:ext uri="{FF2B5EF4-FFF2-40B4-BE49-F238E27FC236}">
                <a16:creationId xmlns:a16="http://schemas.microsoft.com/office/drawing/2014/main" id="{7716ADF6-5635-51B2-AC5D-0ECD752C38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5C25EF01-860B-DB72-E303-A8F598544FFB}"/>
              </a:ext>
            </a:extLst>
          </p:cNvPr>
          <p:cNvSpPr/>
          <p:nvPr/>
        </p:nvSpPr>
        <p:spPr>
          <a:xfrm>
            <a:off x="0" y="9729"/>
            <a:ext cx="12181412" cy="6857999"/>
          </a:xfrm>
          <a:prstGeom prst="rect">
            <a:avLst/>
          </a:prstGeom>
          <a:solidFill>
            <a:srgbClr val="0070C0">
              <a:alpha val="30051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79607BF-86F1-D59C-DDB0-211959000AEC}"/>
              </a:ext>
            </a:extLst>
          </p:cNvPr>
          <p:cNvSpPr/>
          <p:nvPr/>
        </p:nvSpPr>
        <p:spPr>
          <a:xfrm>
            <a:off x="670378" y="0"/>
            <a:ext cx="2890239" cy="6867728"/>
          </a:xfrm>
          <a:prstGeom prst="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621791C-5023-0F8E-C4CF-7DE1444A56F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04838" y="411282"/>
            <a:ext cx="2678502" cy="19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8A1DA9D-761D-F8E9-9197-3DB315E78E3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04838" y="5706548"/>
            <a:ext cx="2613056" cy="723508"/>
          </a:xfrm>
          <a:prstGeom prst="rect">
            <a:avLst/>
          </a:prstGeom>
        </p:spPr>
      </p:pic>
      <p:pic>
        <p:nvPicPr>
          <p:cNvPr id="14" name="Afbeelding 13" descr="Afbeelding met tekst, scherm&#10;&#10;Automatisch gegenereerde beschrijving">
            <a:extLst>
              <a:ext uri="{FF2B5EF4-FFF2-40B4-BE49-F238E27FC236}">
                <a16:creationId xmlns:a16="http://schemas.microsoft.com/office/drawing/2014/main" id="{BEFE4984-41CA-50F9-B84B-5F3EEB49B6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1118" y="5706548"/>
            <a:ext cx="12893117" cy="122640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74760" y="1543987"/>
            <a:ext cx="7757410" cy="5186597"/>
          </a:xfrm>
          <a:noFill/>
        </p:spPr>
        <p:txBody>
          <a:bodyPr anchor="t">
            <a:normAutofit/>
          </a:bodyPr>
          <a:lstStyle/>
          <a:p>
            <a:br>
              <a:rPr lang="nl-NL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VVE Startblokken</a:t>
            </a:r>
            <a:br>
              <a:rPr lang="nl-NL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 Basisontwikkeling</a:t>
            </a:r>
            <a:br>
              <a:rPr lang="nl-NL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nl-NL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Informatiebijeenkomst</a:t>
            </a:r>
            <a:endParaRPr lang="nl-NL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031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                        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9988" y="862667"/>
            <a:ext cx="8150465" cy="604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6809D0A-BD94-76FD-D135-0B04FB8B46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0545" y="519354"/>
            <a:ext cx="5396458" cy="6388875"/>
          </a:xfrm>
          <a:prstGeom prst="rect">
            <a:avLst/>
          </a:prstGeom>
        </p:spPr>
      </p:pic>
      <p:sp>
        <p:nvSpPr>
          <p:cNvPr id="3" name="Vrije vorm 2">
            <a:extLst>
              <a:ext uri="{FF2B5EF4-FFF2-40B4-BE49-F238E27FC236}">
                <a16:creationId xmlns:a16="http://schemas.microsoft.com/office/drawing/2014/main" id="{9877F228-D935-F633-1FBC-8DF2E35E49DC}"/>
              </a:ext>
            </a:extLst>
          </p:cNvPr>
          <p:cNvSpPr/>
          <p:nvPr/>
        </p:nvSpPr>
        <p:spPr>
          <a:xfrm>
            <a:off x="-14991" y="0"/>
            <a:ext cx="12201993" cy="1618938"/>
          </a:xfrm>
          <a:custGeom>
            <a:avLst/>
            <a:gdLst>
              <a:gd name="connsiteX0" fmla="*/ 0 w 12201993"/>
              <a:gd name="connsiteY0" fmla="*/ 1618938 h 1618938"/>
              <a:gd name="connsiteX1" fmla="*/ 12201993 w 12201993"/>
              <a:gd name="connsiteY1" fmla="*/ 599607 h 1618938"/>
              <a:gd name="connsiteX2" fmla="*/ 12187003 w 12201993"/>
              <a:gd name="connsiteY2" fmla="*/ 0 h 1618938"/>
              <a:gd name="connsiteX3" fmla="*/ 0 w 12201993"/>
              <a:gd name="connsiteY3" fmla="*/ 0 h 1618938"/>
              <a:gd name="connsiteX4" fmla="*/ 0 w 12201993"/>
              <a:gd name="connsiteY4" fmla="*/ 1618938 h 161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993" h="1618938">
                <a:moveTo>
                  <a:pt x="0" y="1618938"/>
                </a:moveTo>
                <a:lnTo>
                  <a:pt x="12201993" y="599607"/>
                </a:lnTo>
                <a:lnTo>
                  <a:pt x="12187003" y="0"/>
                </a:lnTo>
                <a:lnTo>
                  <a:pt x="0" y="0"/>
                </a:lnTo>
                <a:lnTo>
                  <a:pt x="0" y="161893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Vrije vorm 5">
            <a:extLst>
              <a:ext uri="{FF2B5EF4-FFF2-40B4-BE49-F238E27FC236}">
                <a16:creationId xmlns:a16="http://schemas.microsoft.com/office/drawing/2014/main" id="{AA5A6A28-9999-6D1F-345C-C057EDDEE520}"/>
              </a:ext>
            </a:extLst>
          </p:cNvPr>
          <p:cNvSpPr/>
          <p:nvPr/>
        </p:nvSpPr>
        <p:spPr>
          <a:xfrm>
            <a:off x="-14991" y="0"/>
            <a:ext cx="12201993" cy="1325563"/>
          </a:xfrm>
          <a:custGeom>
            <a:avLst/>
            <a:gdLst>
              <a:gd name="connsiteX0" fmla="*/ 7495 w 12201993"/>
              <a:gd name="connsiteY0" fmla="*/ 0 h 1596452"/>
              <a:gd name="connsiteX1" fmla="*/ 12201993 w 12201993"/>
              <a:gd name="connsiteY1" fmla="*/ 0 h 1596452"/>
              <a:gd name="connsiteX2" fmla="*/ 12201993 w 12201993"/>
              <a:gd name="connsiteY2" fmla="*/ 74951 h 1596452"/>
              <a:gd name="connsiteX3" fmla="*/ 12201993 w 12201993"/>
              <a:gd name="connsiteY3" fmla="*/ 667062 h 1596452"/>
              <a:gd name="connsiteX4" fmla="*/ 0 w 12201993"/>
              <a:gd name="connsiteY4" fmla="*/ 1596452 h 1596452"/>
              <a:gd name="connsiteX5" fmla="*/ 7495 w 12201993"/>
              <a:gd name="connsiteY5" fmla="*/ 0 h 159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993" h="1596452">
                <a:moveTo>
                  <a:pt x="7495" y="0"/>
                </a:moveTo>
                <a:lnTo>
                  <a:pt x="12201993" y="0"/>
                </a:lnTo>
                <a:lnTo>
                  <a:pt x="12201993" y="74951"/>
                </a:lnTo>
                <a:lnTo>
                  <a:pt x="12201993" y="667062"/>
                </a:lnTo>
                <a:lnTo>
                  <a:pt x="0" y="1596452"/>
                </a:lnTo>
                <a:cubicBezTo>
                  <a:pt x="2498" y="1064301"/>
                  <a:pt x="4997" y="532151"/>
                  <a:pt x="7495" y="0"/>
                </a:cubicBezTo>
                <a:close/>
              </a:path>
            </a:pathLst>
          </a:custGeom>
          <a:solidFill>
            <a:srgbClr val="00A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9D4F322-8473-7A7C-9F07-E652C104F49E}"/>
              </a:ext>
            </a:extLst>
          </p:cNvPr>
          <p:cNvSpPr txBox="1">
            <a:spLocks/>
          </p:cNvSpPr>
          <p:nvPr/>
        </p:nvSpPr>
        <p:spPr>
          <a:xfrm>
            <a:off x="254833" y="179882"/>
            <a:ext cx="11385029" cy="727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Gezamenlijk rollenspel</a:t>
            </a:r>
          </a:p>
        </p:txBody>
      </p:sp>
      <p:pic>
        <p:nvPicPr>
          <p:cNvPr id="8" name="Afbeelding 7" descr="Afbeelding met tekst, scherm&#10;&#10;Automatisch gegenereerde beschrijving">
            <a:extLst>
              <a:ext uri="{FF2B5EF4-FFF2-40B4-BE49-F238E27FC236}">
                <a16:creationId xmlns:a16="http://schemas.microsoft.com/office/drawing/2014/main" id="{FBEE2FC1-4328-04DA-F464-EA0BA571A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1118" y="5676568"/>
            <a:ext cx="12893117" cy="122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69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CD08C7-62EA-F630-58ED-FE4263989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4440"/>
            <a:ext cx="10515600" cy="2046158"/>
          </a:xfrm>
        </p:spPr>
        <p:txBody>
          <a:bodyPr wrap="none" anchor="t" anchorCtr="0">
            <a:normAutofit/>
          </a:bodyPr>
          <a:lstStyle/>
          <a:p>
            <a:pPr algn="ctr"/>
            <a:r>
              <a:rPr lang="nl-NL" sz="3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Spel met </a:t>
            </a:r>
            <a:r>
              <a:rPr lang="nl-NL" sz="36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onderzoekskenmerken</a:t>
            </a:r>
            <a:br>
              <a:rPr lang="nl-NL" sz="4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nl-NL" sz="4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willen onder de bezem doorglijden</a:t>
            </a:r>
            <a:br>
              <a:rPr lang="nl-NL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Maar hoe blijft de bezem vastzitten</a:t>
            </a:r>
            <a:br>
              <a:rPr lang="nl-NL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proberen, experimenteren totdat het lukt</a:t>
            </a: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97B4E00-2FF0-0F13-6D60-9002460311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13" y="3200401"/>
            <a:ext cx="3574103" cy="2680578"/>
          </a:xfrm>
          <a:prstGeom prst="rect">
            <a:avLst/>
          </a:prstGeom>
        </p:spPr>
      </p:pic>
      <p:pic>
        <p:nvPicPr>
          <p:cNvPr id="13" name="Tijdelijke aanduiding voor inhoud 12">
            <a:extLst>
              <a:ext uri="{FF2B5EF4-FFF2-40B4-BE49-F238E27FC236}">
                <a16:creationId xmlns:a16="http://schemas.microsoft.com/office/drawing/2014/main" id="{74316936-B8F4-B805-4203-5D21D72F0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588" y="3200401"/>
            <a:ext cx="3574103" cy="2680578"/>
          </a:xfrm>
        </p:spPr>
      </p:pic>
      <p:pic>
        <p:nvPicPr>
          <p:cNvPr id="3" name="Afbeelding 2" descr="Afbeelding met tekst, scherm&#10;&#10;Automatisch gegenereerde beschrijving">
            <a:extLst>
              <a:ext uri="{FF2B5EF4-FFF2-40B4-BE49-F238E27FC236}">
                <a16:creationId xmlns:a16="http://schemas.microsoft.com/office/drawing/2014/main" id="{68B71AF7-C0F5-0223-2706-77B4A2DC61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1118" y="5676568"/>
            <a:ext cx="12893117" cy="1226403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48838ADF-0C84-320A-C242-B8E9768CEB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363" y="3200400"/>
            <a:ext cx="3574103" cy="268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62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81F23F-29C4-07F2-2D23-C05906F41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50" y="854439"/>
            <a:ext cx="8371145" cy="1936469"/>
          </a:xfrm>
        </p:spPr>
        <p:txBody>
          <a:bodyPr anchor="t" anchorCtr="0">
            <a:noAutofit/>
          </a:bodyPr>
          <a:lstStyle/>
          <a:p>
            <a:pPr algn="ctr"/>
            <a:r>
              <a:rPr lang="nl-NL" sz="3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Onderzoekend spel</a:t>
            </a:r>
            <a:br>
              <a:rPr lang="nl-NL" sz="3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nl-NL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Wij werken in de plantenwinkel</a:t>
            </a:r>
            <a:br>
              <a:rPr lang="nl-NL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Wij willen weten hoe de plant heet en hoe je hem moet verzorgen</a:t>
            </a:r>
            <a:br>
              <a:rPr lang="nl-NL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Wij vinden antwoorden door bronnenonderzoek te doen</a:t>
            </a:r>
            <a:br>
              <a:rPr lang="nl-NL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sz="1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0ECA9C9-3A01-39EA-E5DA-FAA3287B0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3947" y="3040539"/>
            <a:ext cx="6408053" cy="3862432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8856626-7ADF-F1D3-5A93-29CC6AD2D3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083" y="3040540"/>
            <a:ext cx="3567268" cy="383098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8093D06-1054-DA12-7654-C677062C58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776987" y="3817526"/>
            <a:ext cx="3817461" cy="226348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FC80E3-ADE6-A544-E637-587DF2E0CB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752278" y="747810"/>
            <a:ext cx="3043521" cy="1541936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FB706E7F-277C-4EEF-52D8-A1E9D1C35B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531528" y="380067"/>
            <a:ext cx="3040538" cy="2280404"/>
          </a:xfrm>
          <a:prstGeom prst="rect">
            <a:avLst/>
          </a:prstGeom>
        </p:spPr>
      </p:pic>
      <p:pic>
        <p:nvPicPr>
          <p:cNvPr id="3" name="Afbeelding 2" descr="Afbeelding met tekst, scherm&#10;&#10;Automatisch gegenereerde beschrijving">
            <a:extLst>
              <a:ext uri="{FF2B5EF4-FFF2-40B4-BE49-F238E27FC236}">
                <a16:creationId xmlns:a16="http://schemas.microsoft.com/office/drawing/2014/main" id="{17F134F3-B9D8-BD58-6FB0-9A3C184D3A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1118" y="5676568"/>
            <a:ext cx="12893117" cy="122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45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DDB149F-058E-4EDC-8B05-48E6CA5150A3}"/>
              </a:ext>
            </a:extLst>
          </p:cNvPr>
          <p:cNvSpPr/>
          <p:nvPr/>
        </p:nvSpPr>
        <p:spPr>
          <a:xfrm>
            <a:off x="10586" y="0"/>
            <a:ext cx="12181412" cy="68579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Bemiddelende professional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29390" y="2121108"/>
            <a:ext cx="9631106" cy="4005056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Ontwikkeling tot stand brengen door in te zetten op interactie tussen kinderen en hun omgeving.</a:t>
            </a:r>
          </a:p>
          <a:p>
            <a:endParaRPr lang="nl-NL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Betekenisvolle spelactiviteiten ontwerpen met kansen voor ontwikkeling.</a:t>
            </a:r>
            <a:b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Bemiddelen tussen de betekenissen, inbreng van de kinderen en onze doelen.</a:t>
            </a:r>
            <a:b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 spelbegeleiding de betekenis van het spel vergroten en leermomenten creëren.</a:t>
            </a:r>
          </a:p>
        </p:txBody>
      </p:sp>
      <p:pic>
        <p:nvPicPr>
          <p:cNvPr id="4" name="Afbeelding 3" descr="Afbeelding met tekst, scherm&#10;&#10;Automatisch gegenereerde beschrijving">
            <a:extLst>
              <a:ext uri="{FF2B5EF4-FFF2-40B4-BE49-F238E27FC236}">
                <a16:creationId xmlns:a16="http://schemas.microsoft.com/office/drawing/2014/main" id="{42225F8B-FC88-6FB7-CA21-34EF36BF7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1118" y="5676568"/>
            <a:ext cx="12893117" cy="122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4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Afbeelding met tekst, persoon, binnen, werken&#10;&#10;Automatisch gegenereerde beschrijving">
            <a:extLst>
              <a:ext uri="{FF2B5EF4-FFF2-40B4-BE49-F238E27FC236}">
                <a16:creationId xmlns:a16="http://schemas.microsoft.com/office/drawing/2014/main" id="{F6472095-38FA-0037-AF07-2F375F212E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095" y="527342"/>
            <a:ext cx="8526905" cy="6395179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</a:rPr>
              <a:t>  </a:t>
            </a:r>
          </a:p>
          <a:p>
            <a:pPr marL="0" indent="0">
              <a:buNone/>
            </a:pP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2" name="Afbeelding 1" descr="Afbeelding met tekst, scherm&#10;&#10;Automatisch gegenereerde beschrijving">
            <a:extLst>
              <a:ext uri="{FF2B5EF4-FFF2-40B4-BE49-F238E27FC236}">
                <a16:creationId xmlns:a16="http://schemas.microsoft.com/office/drawing/2014/main" id="{D804B57B-AF9D-A1BD-B5B4-C3BDE19CE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1118" y="5696118"/>
            <a:ext cx="12893117" cy="1226403"/>
          </a:xfrm>
          <a:prstGeom prst="rect">
            <a:avLst/>
          </a:prstGeom>
        </p:spPr>
      </p:pic>
      <p:sp>
        <p:nvSpPr>
          <p:cNvPr id="3" name="Vrije vorm 2">
            <a:extLst>
              <a:ext uri="{FF2B5EF4-FFF2-40B4-BE49-F238E27FC236}">
                <a16:creationId xmlns:a16="http://schemas.microsoft.com/office/drawing/2014/main" id="{ED23DBC9-2D8E-27CE-A6EB-1280AE0762E0}"/>
              </a:ext>
            </a:extLst>
          </p:cNvPr>
          <p:cNvSpPr/>
          <p:nvPr/>
        </p:nvSpPr>
        <p:spPr>
          <a:xfrm>
            <a:off x="-14991" y="0"/>
            <a:ext cx="12201993" cy="1618938"/>
          </a:xfrm>
          <a:custGeom>
            <a:avLst/>
            <a:gdLst>
              <a:gd name="connsiteX0" fmla="*/ 0 w 12201993"/>
              <a:gd name="connsiteY0" fmla="*/ 1618938 h 1618938"/>
              <a:gd name="connsiteX1" fmla="*/ 12201993 w 12201993"/>
              <a:gd name="connsiteY1" fmla="*/ 599607 h 1618938"/>
              <a:gd name="connsiteX2" fmla="*/ 12187003 w 12201993"/>
              <a:gd name="connsiteY2" fmla="*/ 0 h 1618938"/>
              <a:gd name="connsiteX3" fmla="*/ 0 w 12201993"/>
              <a:gd name="connsiteY3" fmla="*/ 0 h 1618938"/>
              <a:gd name="connsiteX4" fmla="*/ 0 w 12201993"/>
              <a:gd name="connsiteY4" fmla="*/ 1618938 h 161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993" h="1618938">
                <a:moveTo>
                  <a:pt x="0" y="1618938"/>
                </a:moveTo>
                <a:lnTo>
                  <a:pt x="12201993" y="599607"/>
                </a:lnTo>
                <a:lnTo>
                  <a:pt x="12187003" y="0"/>
                </a:lnTo>
                <a:lnTo>
                  <a:pt x="0" y="0"/>
                </a:lnTo>
                <a:lnTo>
                  <a:pt x="0" y="161893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Vrije vorm 4">
            <a:extLst>
              <a:ext uri="{FF2B5EF4-FFF2-40B4-BE49-F238E27FC236}">
                <a16:creationId xmlns:a16="http://schemas.microsoft.com/office/drawing/2014/main" id="{DF3F5787-E50A-EFF1-F837-DB57D467AAC5}"/>
              </a:ext>
            </a:extLst>
          </p:cNvPr>
          <p:cNvSpPr/>
          <p:nvPr/>
        </p:nvSpPr>
        <p:spPr>
          <a:xfrm>
            <a:off x="-14991" y="0"/>
            <a:ext cx="12201993" cy="1325563"/>
          </a:xfrm>
          <a:custGeom>
            <a:avLst/>
            <a:gdLst>
              <a:gd name="connsiteX0" fmla="*/ 7495 w 12201993"/>
              <a:gd name="connsiteY0" fmla="*/ 0 h 1596452"/>
              <a:gd name="connsiteX1" fmla="*/ 12201993 w 12201993"/>
              <a:gd name="connsiteY1" fmla="*/ 0 h 1596452"/>
              <a:gd name="connsiteX2" fmla="*/ 12201993 w 12201993"/>
              <a:gd name="connsiteY2" fmla="*/ 74951 h 1596452"/>
              <a:gd name="connsiteX3" fmla="*/ 12201993 w 12201993"/>
              <a:gd name="connsiteY3" fmla="*/ 667062 h 1596452"/>
              <a:gd name="connsiteX4" fmla="*/ 0 w 12201993"/>
              <a:gd name="connsiteY4" fmla="*/ 1596452 h 1596452"/>
              <a:gd name="connsiteX5" fmla="*/ 7495 w 12201993"/>
              <a:gd name="connsiteY5" fmla="*/ 0 h 159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993" h="1596452">
                <a:moveTo>
                  <a:pt x="7495" y="0"/>
                </a:moveTo>
                <a:lnTo>
                  <a:pt x="12201993" y="0"/>
                </a:lnTo>
                <a:lnTo>
                  <a:pt x="12201993" y="74951"/>
                </a:lnTo>
                <a:lnTo>
                  <a:pt x="12201993" y="667062"/>
                </a:lnTo>
                <a:lnTo>
                  <a:pt x="0" y="1596452"/>
                </a:lnTo>
                <a:cubicBezTo>
                  <a:pt x="2498" y="1064301"/>
                  <a:pt x="4997" y="532151"/>
                  <a:pt x="7495" y="0"/>
                </a:cubicBezTo>
                <a:close/>
              </a:path>
            </a:pathLst>
          </a:custGeom>
          <a:solidFill>
            <a:srgbClr val="00A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AAFE909-7AB8-2092-A6DB-04E501D4A64C}"/>
              </a:ext>
            </a:extLst>
          </p:cNvPr>
          <p:cNvSpPr txBox="1">
            <a:spLocks/>
          </p:cNvSpPr>
          <p:nvPr/>
        </p:nvSpPr>
        <p:spPr>
          <a:xfrm>
            <a:off x="254833" y="179882"/>
            <a:ext cx="11385029" cy="727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Bemiddelende rol van de professional</a:t>
            </a:r>
          </a:p>
        </p:txBody>
      </p:sp>
    </p:spTree>
    <p:extLst>
      <p:ext uri="{BB962C8B-B14F-4D97-AF65-F5344CB8AC3E}">
        <p14:creationId xmlns:p14="http://schemas.microsoft.com/office/powerpoint/2010/main" val="766053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tekst, persoon, binnen, muur&#10;&#10;Automatisch gegenereerde beschrijving">
            <a:extLst>
              <a:ext uri="{FF2B5EF4-FFF2-40B4-BE49-F238E27FC236}">
                <a16:creationId xmlns:a16="http://schemas.microsoft.com/office/drawing/2014/main" id="{01A0FBAA-6AA0-0734-2ABF-B131932995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47900"/>
            <a:ext cx="8262453" cy="6196840"/>
          </a:xfrm>
          <a:prstGeom prst="rect">
            <a:avLst/>
          </a:prstGeom>
        </p:spPr>
      </p:pic>
      <p:pic>
        <p:nvPicPr>
          <p:cNvPr id="4" name="Tijdelijke aanduiding voor inhoud 3" descr="C:\Users\van de Meer\AppData\Local\Microsoft\Windows\INetCacheContent.Word\2012-10-03 @08-47-02 8950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2459" y="22219"/>
            <a:ext cx="4509541" cy="6900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Afbeelding met tekst, scherm&#10;&#10;Automatisch gegenereerde beschrijving">
            <a:extLst>
              <a:ext uri="{FF2B5EF4-FFF2-40B4-BE49-F238E27FC236}">
                <a16:creationId xmlns:a16="http://schemas.microsoft.com/office/drawing/2014/main" id="{5C871B1A-7CF9-C057-DE05-B5445D5AE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1118" y="5696118"/>
            <a:ext cx="12893117" cy="1226403"/>
          </a:xfrm>
          <a:prstGeom prst="rect">
            <a:avLst/>
          </a:prstGeom>
        </p:spPr>
      </p:pic>
      <p:sp>
        <p:nvSpPr>
          <p:cNvPr id="5" name="Vrije vorm 4">
            <a:extLst>
              <a:ext uri="{FF2B5EF4-FFF2-40B4-BE49-F238E27FC236}">
                <a16:creationId xmlns:a16="http://schemas.microsoft.com/office/drawing/2014/main" id="{0B326AB7-8471-0D23-F671-7B5FDBF8DED5}"/>
              </a:ext>
            </a:extLst>
          </p:cNvPr>
          <p:cNvSpPr/>
          <p:nvPr/>
        </p:nvSpPr>
        <p:spPr>
          <a:xfrm>
            <a:off x="-14992" y="0"/>
            <a:ext cx="12201993" cy="1618938"/>
          </a:xfrm>
          <a:custGeom>
            <a:avLst/>
            <a:gdLst>
              <a:gd name="connsiteX0" fmla="*/ 0 w 12201993"/>
              <a:gd name="connsiteY0" fmla="*/ 1618938 h 1618938"/>
              <a:gd name="connsiteX1" fmla="*/ 12201993 w 12201993"/>
              <a:gd name="connsiteY1" fmla="*/ 599607 h 1618938"/>
              <a:gd name="connsiteX2" fmla="*/ 12187003 w 12201993"/>
              <a:gd name="connsiteY2" fmla="*/ 0 h 1618938"/>
              <a:gd name="connsiteX3" fmla="*/ 0 w 12201993"/>
              <a:gd name="connsiteY3" fmla="*/ 0 h 1618938"/>
              <a:gd name="connsiteX4" fmla="*/ 0 w 12201993"/>
              <a:gd name="connsiteY4" fmla="*/ 1618938 h 161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993" h="1618938">
                <a:moveTo>
                  <a:pt x="0" y="1618938"/>
                </a:moveTo>
                <a:lnTo>
                  <a:pt x="12201993" y="599607"/>
                </a:lnTo>
                <a:lnTo>
                  <a:pt x="12187003" y="0"/>
                </a:lnTo>
                <a:lnTo>
                  <a:pt x="0" y="0"/>
                </a:lnTo>
                <a:lnTo>
                  <a:pt x="0" y="161893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Vrije vorm 5">
            <a:extLst>
              <a:ext uri="{FF2B5EF4-FFF2-40B4-BE49-F238E27FC236}">
                <a16:creationId xmlns:a16="http://schemas.microsoft.com/office/drawing/2014/main" id="{30590031-CFF0-1266-70D8-1F8E43E035B3}"/>
              </a:ext>
            </a:extLst>
          </p:cNvPr>
          <p:cNvSpPr/>
          <p:nvPr/>
        </p:nvSpPr>
        <p:spPr>
          <a:xfrm>
            <a:off x="-14991" y="0"/>
            <a:ext cx="12201993" cy="1325563"/>
          </a:xfrm>
          <a:custGeom>
            <a:avLst/>
            <a:gdLst>
              <a:gd name="connsiteX0" fmla="*/ 7495 w 12201993"/>
              <a:gd name="connsiteY0" fmla="*/ 0 h 1596452"/>
              <a:gd name="connsiteX1" fmla="*/ 12201993 w 12201993"/>
              <a:gd name="connsiteY1" fmla="*/ 0 h 1596452"/>
              <a:gd name="connsiteX2" fmla="*/ 12201993 w 12201993"/>
              <a:gd name="connsiteY2" fmla="*/ 74951 h 1596452"/>
              <a:gd name="connsiteX3" fmla="*/ 12201993 w 12201993"/>
              <a:gd name="connsiteY3" fmla="*/ 667062 h 1596452"/>
              <a:gd name="connsiteX4" fmla="*/ 0 w 12201993"/>
              <a:gd name="connsiteY4" fmla="*/ 1596452 h 1596452"/>
              <a:gd name="connsiteX5" fmla="*/ 7495 w 12201993"/>
              <a:gd name="connsiteY5" fmla="*/ 0 h 159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993" h="1596452">
                <a:moveTo>
                  <a:pt x="7495" y="0"/>
                </a:moveTo>
                <a:lnTo>
                  <a:pt x="12201993" y="0"/>
                </a:lnTo>
                <a:lnTo>
                  <a:pt x="12201993" y="74951"/>
                </a:lnTo>
                <a:lnTo>
                  <a:pt x="12201993" y="667062"/>
                </a:lnTo>
                <a:lnTo>
                  <a:pt x="0" y="1596452"/>
                </a:lnTo>
                <a:cubicBezTo>
                  <a:pt x="2498" y="1064301"/>
                  <a:pt x="4997" y="532151"/>
                  <a:pt x="7495" y="0"/>
                </a:cubicBezTo>
                <a:close/>
              </a:path>
            </a:pathLst>
          </a:custGeom>
          <a:solidFill>
            <a:srgbClr val="00A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9FFC1B7-CDF7-61B1-CF2F-1E4A1C039D4D}"/>
              </a:ext>
            </a:extLst>
          </p:cNvPr>
          <p:cNvSpPr txBox="1">
            <a:spLocks/>
          </p:cNvSpPr>
          <p:nvPr/>
        </p:nvSpPr>
        <p:spPr>
          <a:xfrm>
            <a:off x="254833" y="179882"/>
            <a:ext cx="11385029" cy="727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Verkennen</a:t>
            </a:r>
          </a:p>
        </p:txBody>
      </p:sp>
    </p:spTree>
    <p:extLst>
      <p:ext uri="{BB962C8B-B14F-4D97-AF65-F5344CB8AC3E}">
        <p14:creationId xmlns:p14="http://schemas.microsoft.com/office/powerpoint/2010/main" val="3959737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persoon, binnen, vloer&#10;&#10;Automatisch gegenereerde beschrijving">
            <a:extLst>
              <a:ext uri="{FF2B5EF4-FFF2-40B4-BE49-F238E27FC236}">
                <a16:creationId xmlns:a16="http://schemas.microsoft.com/office/drawing/2014/main" id="{8B2C8CB7-AC37-B2FA-5AE9-A2E38381AF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994" y="251199"/>
            <a:ext cx="12206993" cy="6606801"/>
          </a:xfrm>
          <a:prstGeom prst="rect">
            <a:avLst/>
          </a:prstGeom>
        </p:spPr>
      </p:pic>
      <p:pic>
        <p:nvPicPr>
          <p:cNvPr id="3" name="Afbeelding 2" descr="Afbeelding met tekst, scherm&#10;&#10;Automatisch gegenereerde beschrijving">
            <a:extLst>
              <a:ext uri="{FF2B5EF4-FFF2-40B4-BE49-F238E27FC236}">
                <a16:creationId xmlns:a16="http://schemas.microsoft.com/office/drawing/2014/main" id="{E8D92705-977D-351E-02D9-D6D552774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1118" y="5696118"/>
            <a:ext cx="12893117" cy="1226403"/>
          </a:xfrm>
          <a:prstGeom prst="rect">
            <a:avLst/>
          </a:prstGeom>
        </p:spPr>
      </p:pic>
      <p:sp>
        <p:nvSpPr>
          <p:cNvPr id="7" name="Vrije vorm 6">
            <a:extLst>
              <a:ext uri="{FF2B5EF4-FFF2-40B4-BE49-F238E27FC236}">
                <a16:creationId xmlns:a16="http://schemas.microsoft.com/office/drawing/2014/main" id="{6868153A-5057-D45F-F253-B74350430DE3}"/>
              </a:ext>
            </a:extLst>
          </p:cNvPr>
          <p:cNvSpPr/>
          <p:nvPr/>
        </p:nvSpPr>
        <p:spPr>
          <a:xfrm>
            <a:off x="-14992" y="0"/>
            <a:ext cx="12201993" cy="1618938"/>
          </a:xfrm>
          <a:custGeom>
            <a:avLst/>
            <a:gdLst>
              <a:gd name="connsiteX0" fmla="*/ 0 w 12201993"/>
              <a:gd name="connsiteY0" fmla="*/ 1618938 h 1618938"/>
              <a:gd name="connsiteX1" fmla="*/ 12201993 w 12201993"/>
              <a:gd name="connsiteY1" fmla="*/ 599607 h 1618938"/>
              <a:gd name="connsiteX2" fmla="*/ 12187003 w 12201993"/>
              <a:gd name="connsiteY2" fmla="*/ 0 h 1618938"/>
              <a:gd name="connsiteX3" fmla="*/ 0 w 12201993"/>
              <a:gd name="connsiteY3" fmla="*/ 0 h 1618938"/>
              <a:gd name="connsiteX4" fmla="*/ 0 w 12201993"/>
              <a:gd name="connsiteY4" fmla="*/ 1618938 h 161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993" h="1618938">
                <a:moveTo>
                  <a:pt x="0" y="1618938"/>
                </a:moveTo>
                <a:lnTo>
                  <a:pt x="12201993" y="599607"/>
                </a:lnTo>
                <a:lnTo>
                  <a:pt x="12187003" y="0"/>
                </a:lnTo>
                <a:lnTo>
                  <a:pt x="0" y="0"/>
                </a:lnTo>
                <a:lnTo>
                  <a:pt x="0" y="161893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Vrije vorm 7">
            <a:extLst>
              <a:ext uri="{FF2B5EF4-FFF2-40B4-BE49-F238E27FC236}">
                <a16:creationId xmlns:a16="http://schemas.microsoft.com/office/drawing/2014/main" id="{080FCEF1-E7FF-E884-3BC7-5AD91E93D1B9}"/>
              </a:ext>
            </a:extLst>
          </p:cNvPr>
          <p:cNvSpPr/>
          <p:nvPr/>
        </p:nvSpPr>
        <p:spPr>
          <a:xfrm>
            <a:off x="-14991" y="0"/>
            <a:ext cx="12201993" cy="1325563"/>
          </a:xfrm>
          <a:custGeom>
            <a:avLst/>
            <a:gdLst>
              <a:gd name="connsiteX0" fmla="*/ 7495 w 12201993"/>
              <a:gd name="connsiteY0" fmla="*/ 0 h 1596452"/>
              <a:gd name="connsiteX1" fmla="*/ 12201993 w 12201993"/>
              <a:gd name="connsiteY1" fmla="*/ 0 h 1596452"/>
              <a:gd name="connsiteX2" fmla="*/ 12201993 w 12201993"/>
              <a:gd name="connsiteY2" fmla="*/ 74951 h 1596452"/>
              <a:gd name="connsiteX3" fmla="*/ 12201993 w 12201993"/>
              <a:gd name="connsiteY3" fmla="*/ 667062 h 1596452"/>
              <a:gd name="connsiteX4" fmla="*/ 0 w 12201993"/>
              <a:gd name="connsiteY4" fmla="*/ 1596452 h 1596452"/>
              <a:gd name="connsiteX5" fmla="*/ 7495 w 12201993"/>
              <a:gd name="connsiteY5" fmla="*/ 0 h 159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993" h="1596452">
                <a:moveTo>
                  <a:pt x="7495" y="0"/>
                </a:moveTo>
                <a:lnTo>
                  <a:pt x="12201993" y="0"/>
                </a:lnTo>
                <a:lnTo>
                  <a:pt x="12201993" y="74951"/>
                </a:lnTo>
                <a:lnTo>
                  <a:pt x="12201993" y="667062"/>
                </a:lnTo>
                <a:lnTo>
                  <a:pt x="0" y="1596452"/>
                </a:lnTo>
                <a:cubicBezTo>
                  <a:pt x="2498" y="1064301"/>
                  <a:pt x="4997" y="532151"/>
                  <a:pt x="7495" y="0"/>
                </a:cubicBezTo>
                <a:close/>
              </a:path>
            </a:pathLst>
          </a:custGeom>
          <a:solidFill>
            <a:srgbClr val="00A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7489908-19B6-8A09-790A-CBD85C216C8F}"/>
              </a:ext>
            </a:extLst>
          </p:cNvPr>
          <p:cNvSpPr txBox="1">
            <a:spLocks/>
          </p:cNvSpPr>
          <p:nvPr/>
        </p:nvSpPr>
        <p:spPr>
          <a:xfrm>
            <a:off x="254833" y="179882"/>
            <a:ext cx="11385029" cy="727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Verbinden</a:t>
            </a:r>
          </a:p>
        </p:txBody>
      </p:sp>
    </p:spTree>
    <p:extLst>
      <p:ext uri="{BB962C8B-B14F-4D97-AF65-F5344CB8AC3E}">
        <p14:creationId xmlns:p14="http://schemas.microsoft.com/office/powerpoint/2010/main" val="130018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C:\Users\van de Meer\AppData\Local\Microsoft\Windows\INetCacheContent.Word\2012-10-03 @08-54-33 8966.jpg"/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992" y="0"/>
            <a:ext cx="12206992" cy="692252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Vrije vorm 7">
            <a:extLst>
              <a:ext uri="{FF2B5EF4-FFF2-40B4-BE49-F238E27FC236}">
                <a16:creationId xmlns:a16="http://schemas.microsoft.com/office/drawing/2014/main" id="{21A98A3B-9882-F851-D726-97431C5832AB}"/>
              </a:ext>
            </a:extLst>
          </p:cNvPr>
          <p:cNvSpPr/>
          <p:nvPr/>
        </p:nvSpPr>
        <p:spPr>
          <a:xfrm>
            <a:off x="-14992" y="0"/>
            <a:ext cx="12201993" cy="1618938"/>
          </a:xfrm>
          <a:custGeom>
            <a:avLst/>
            <a:gdLst>
              <a:gd name="connsiteX0" fmla="*/ 0 w 12201993"/>
              <a:gd name="connsiteY0" fmla="*/ 1618938 h 1618938"/>
              <a:gd name="connsiteX1" fmla="*/ 12201993 w 12201993"/>
              <a:gd name="connsiteY1" fmla="*/ 599607 h 1618938"/>
              <a:gd name="connsiteX2" fmla="*/ 12187003 w 12201993"/>
              <a:gd name="connsiteY2" fmla="*/ 0 h 1618938"/>
              <a:gd name="connsiteX3" fmla="*/ 0 w 12201993"/>
              <a:gd name="connsiteY3" fmla="*/ 0 h 1618938"/>
              <a:gd name="connsiteX4" fmla="*/ 0 w 12201993"/>
              <a:gd name="connsiteY4" fmla="*/ 1618938 h 161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993" h="1618938">
                <a:moveTo>
                  <a:pt x="0" y="1618938"/>
                </a:moveTo>
                <a:lnTo>
                  <a:pt x="12201993" y="599607"/>
                </a:lnTo>
                <a:lnTo>
                  <a:pt x="12187003" y="0"/>
                </a:lnTo>
                <a:lnTo>
                  <a:pt x="0" y="0"/>
                </a:lnTo>
                <a:lnTo>
                  <a:pt x="0" y="161893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34FB9B82-255C-8BDB-CEC0-A8E8DC2A80D5}"/>
              </a:ext>
            </a:extLst>
          </p:cNvPr>
          <p:cNvSpPr/>
          <p:nvPr/>
        </p:nvSpPr>
        <p:spPr>
          <a:xfrm>
            <a:off x="-14991" y="0"/>
            <a:ext cx="12201993" cy="1325563"/>
          </a:xfrm>
          <a:custGeom>
            <a:avLst/>
            <a:gdLst>
              <a:gd name="connsiteX0" fmla="*/ 7495 w 12201993"/>
              <a:gd name="connsiteY0" fmla="*/ 0 h 1596452"/>
              <a:gd name="connsiteX1" fmla="*/ 12201993 w 12201993"/>
              <a:gd name="connsiteY1" fmla="*/ 0 h 1596452"/>
              <a:gd name="connsiteX2" fmla="*/ 12201993 w 12201993"/>
              <a:gd name="connsiteY2" fmla="*/ 74951 h 1596452"/>
              <a:gd name="connsiteX3" fmla="*/ 12201993 w 12201993"/>
              <a:gd name="connsiteY3" fmla="*/ 667062 h 1596452"/>
              <a:gd name="connsiteX4" fmla="*/ 0 w 12201993"/>
              <a:gd name="connsiteY4" fmla="*/ 1596452 h 1596452"/>
              <a:gd name="connsiteX5" fmla="*/ 7495 w 12201993"/>
              <a:gd name="connsiteY5" fmla="*/ 0 h 159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993" h="1596452">
                <a:moveTo>
                  <a:pt x="7495" y="0"/>
                </a:moveTo>
                <a:lnTo>
                  <a:pt x="12201993" y="0"/>
                </a:lnTo>
                <a:lnTo>
                  <a:pt x="12201993" y="74951"/>
                </a:lnTo>
                <a:lnTo>
                  <a:pt x="12201993" y="667062"/>
                </a:lnTo>
                <a:lnTo>
                  <a:pt x="0" y="1596452"/>
                </a:lnTo>
                <a:cubicBezTo>
                  <a:pt x="2498" y="1064301"/>
                  <a:pt x="4997" y="532151"/>
                  <a:pt x="7495" y="0"/>
                </a:cubicBezTo>
                <a:close/>
              </a:path>
            </a:pathLst>
          </a:custGeom>
          <a:solidFill>
            <a:srgbClr val="00A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E15507B-658D-2FD4-157B-1A89E25C3B33}"/>
              </a:ext>
            </a:extLst>
          </p:cNvPr>
          <p:cNvSpPr txBox="1">
            <a:spLocks/>
          </p:cNvSpPr>
          <p:nvPr/>
        </p:nvSpPr>
        <p:spPr>
          <a:xfrm>
            <a:off x="254833" y="179882"/>
            <a:ext cx="11385029" cy="727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Verdiepen</a:t>
            </a:r>
          </a:p>
        </p:txBody>
      </p:sp>
      <p:pic>
        <p:nvPicPr>
          <p:cNvPr id="11" name="Afbeelding 10" descr="Afbeelding met tekst, scherm&#10;&#10;Automatisch gegenereerde beschrijving">
            <a:extLst>
              <a:ext uri="{FF2B5EF4-FFF2-40B4-BE49-F238E27FC236}">
                <a16:creationId xmlns:a16="http://schemas.microsoft.com/office/drawing/2014/main" id="{B22CBFD0-18AB-E9C8-9AB1-00BDEABC7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1118" y="5696118"/>
            <a:ext cx="12893117" cy="122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85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33" descr="SDC116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7216" y="3574647"/>
            <a:ext cx="3755037" cy="2818878"/>
          </a:xfrm>
          <a:prstGeom prst="rect">
            <a:avLst/>
          </a:prstGeom>
          <a:noFill/>
        </p:spPr>
      </p:pic>
      <p:pic>
        <p:nvPicPr>
          <p:cNvPr id="7" name="Tijdelijke aanduiding voor inhoud 15" descr="SDC11617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7300210" y="532152"/>
            <a:ext cx="4891790" cy="638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Afbeelding 2" descr="Afbeelding met tekst, scherm&#10;&#10;Automatisch gegenereerde beschrijving">
            <a:extLst>
              <a:ext uri="{FF2B5EF4-FFF2-40B4-BE49-F238E27FC236}">
                <a16:creationId xmlns:a16="http://schemas.microsoft.com/office/drawing/2014/main" id="{3DE64E4A-083F-0D5C-DA3D-7C0892626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1118" y="5696118"/>
            <a:ext cx="12893117" cy="1226403"/>
          </a:xfrm>
          <a:prstGeom prst="rect">
            <a:avLst/>
          </a:prstGeom>
        </p:spPr>
      </p:pic>
      <p:sp>
        <p:nvSpPr>
          <p:cNvPr id="4" name="Vrije vorm 3">
            <a:extLst>
              <a:ext uri="{FF2B5EF4-FFF2-40B4-BE49-F238E27FC236}">
                <a16:creationId xmlns:a16="http://schemas.microsoft.com/office/drawing/2014/main" id="{D70F5ABB-7AA6-F8BC-A8DF-2CB7962314F4}"/>
              </a:ext>
            </a:extLst>
          </p:cNvPr>
          <p:cNvSpPr/>
          <p:nvPr/>
        </p:nvSpPr>
        <p:spPr>
          <a:xfrm>
            <a:off x="-14992" y="0"/>
            <a:ext cx="12201993" cy="1618938"/>
          </a:xfrm>
          <a:custGeom>
            <a:avLst/>
            <a:gdLst>
              <a:gd name="connsiteX0" fmla="*/ 0 w 12201993"/>
              <a:gd name="connsiteY0" fmla="*/ 1618938 h 1618938"/>
              <a:gd name="connsiteX1" fmla="*/ 12201993 w 12201993"/>
              <a:gd name="connsiteY1" fmla="*/ 599607 h 1618938"/>
              <a:gd name="connsiteX2" fmla="*/ 12187003 w 12201993"/>
              <a:gd name="connsiteY2" fmla="*/ 0 h 1618938"/>
              <a:gd name="connsiteX3" fmla="*/ 0 w 12201993"/>
              <a:gd name="connsiteY3" fmla="*/ 0 h 1618938"/>
              <a:gd name="connsiteX4" fmla="*/ 0 w 12201993"/>
              <a:gd name="connsiteY4" fmla="*/ 1618938 h 161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993" h="1618938">
                <a:moveTo>
                  <a:pt x="0" y="1618938"/>
                </a:moveTo>
                <a:lnTo>
                  <a:pt x="12201993" y="599607"/>
                </a:lnTo>
                <a:lnTo>
                  <a:pt x="12187003" y="0"/>
                </a:lnTo>
                <a:lnTo>
                  <a:pt x="0" y="0"/>
                </a:lnTo>
                <a:lnTo>
                  <a:pt x="0" y="161893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Vrije vorm 7">
            <a:extLst>
              <a:ext uri="{FF2B5EF4-FFF2-40B4-BE49-F238E27FC236}">
                <a16:creationId xmlns:a16="http://schemas.microsoft.com/office/drawing/2014/main" id="{5D62AD9D-64F9-F4B2-FFFC-1313019EBF90}"/>
              </a:ext>
            </a:extLst>
          </p:cNvPr>
          <p:cNvSpPr/>
          <p:nvPr/>
        </p:nvSpPr>
        <p:spPr>
          <a:xfrm>
            <a:off x="-14991" y="0"/>
            <a:ext cx="12201993" cy="1325563"/>
          </a:xfrm>
          <a:custGeom>
            <a:avLst/>
            <a:gdLst>
              <a:gd name="connsiteX0" fmla="*/ 7495 w 12201993"/>
              <a:gd name="connsiteY0" fmla="*/ 0 h 1596452"/>
              <a:gd name="connsiteX1" fmla="*/ 12201993 w 12201993"/>
              <a:gd name="connsiteY1" fmla="*/ 0 h 1596452"/>
              <a:gd name="connsiteX2" fmla="*/ 12201993 w 12201993"/>
              <a:gd name="connsiteY2" fmla="*/ 74951 h 1596452"/>
              <a:gd name="connsiteX3" fmla="*/ 12201993 w 12201993"/>
              <a:gd name="connsiteY3" fmla="*/ 667062 h 1596452"/>
              <a:gd name="connsiteX4" fmla="*/ 0 w 12201993"/>
              <a:gd name="connsiteY4" fmla="*/ 1596452 h 1596452"/>
              <a:gd name="connsiteX5" fmla="*/ 7495 w 12201993"/>
              <a:gd name="connsiteY5" fmla="*/ 0 h 159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993" h="1596452">
                <a:moveTo>
                  <a:pt x="7495" y="0"/>
                </a:moveTo>
                <a:lnTo>
                  <a:pt x="12201993" y="0"/>
                </a:lnTo>
                <a:lnTo>
                  <a:pt x="12201993" y="74951"/>
                </a:lnTo>
                <a:lnTo>
                  <a:pt x="12201993" y="667062"/>
                </a:lnTo>
                <a:lnTo>
                  <a:pt x="0" y="1596452"/>
                </a:lnTo>
                <a:cubicBezTo>
                  <a:pt x="2498" y="1064301"/>
                  <a:pt x="4997" y="532151"/>
                  <a:pt x="7495" y="0"/>
                </a:cubicBezTo>
                <a:close/>
              </a:path>
            </a:pathLst>
          </a:custGeom>
          <a:solidFill>
            <a:srgbClr val="00A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89A6AE5-4D5B-C92C-6B44-824DBDC86965}"/>
              </a:ext>
            </a:extLst>
          </p:cNvPr>
          <p:cNvSpPr txBox="1">
            <a:spLocks/>
          </p:cNvSpPr>
          <p:nvPr/>
        </p:nvSpPr>
        <p:spPr>
          <a:xfrm>
            <a:off x="254833" y="179882"/>
            <a:ext cx="11385029" cy="727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Eerst samen, daarna zelf</a:t>
            </a:r>
          </a:p>
        </p:txBody>
      </p:sp>
      <p:pic>
        <p:nvPicPr>
          <p:cNvPr id="5" name="Afbeelding 32" descr="SDC116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0437" y="1618938"/>
            <a:ext cx="3755038" cy="2816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6050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C83F4690-F2C7-A12C-89F9-C2C4D90B0B87}"/>
              </a:ext>
            </a:extLst>
          </p:cNvPr>
          <p:cNvSpPr/>
          <p:nvPr/>
        </p:nvSpPr>
        <p:spPr>
          <a:xfrm>
            <a:off x="10588" y="0"/>
            <a:ext cx="12181412" cy="68579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 descr="Afbeelding met tekst, scherm&#10;&#10;Automatisch gegenereerde beschrijving">
            <a:extLst>
              <a:ext uri="{FF2B5EF4-FFF2-40B4-BE49-F238E27FC236}">
                <a16:creationId xmlns:a16="http://schemas.microsoft.com/office/drawing/2014/main" id="{3B488BF3-C9BC-60B4-AF28-63BA67870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1118" y="5676568"/>
            <a:ext cx="12893117" cy="122640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170" y="365125"/>
            <a:ext cx="10851630" cy="1325563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Brede ontwikkeling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59567" y="1806315"/>
            <a:ext cx="10694233" cy="4370648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Brede persoonsontwikkeling staat voorop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i="1" dirty="0">
                <a:solidFill>
                  <a:schemeClr val="bg1"/>
                </a:solidFill>
              </a:rPr>
              <a:t>Wat heb je nodig om nu en straks goed in het leven te kunnen staan en van betekenis te zijn voor anderen?</a:t>
            </a:r>
            <a:br>
              <a:rPr lang="nl-NL" i="1" dirty="0">
                <a:solidFill>
                  <a:schemeClr val="bg1"/>
                </a:solidFill>
              </a:rPr>
            </a:br>
            <a:endParaRPr lang="nl-NL" i="1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Specifieke kennis en vaardigheden dragen bij</a:t>
            </a:r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Basiskenmerken zijn voorwaarden.</a:t>
            </a:r>
          </a:p>
        </p:txBody>
      </p:sp>
    </p:spTree>
    <p:extLst>
      <p:ext uri="{BB962C8B-B14F-4D97-AF65-F5344CB8AC3E}">
        <p14:creationId xmlns:p14="http://schemas.microsoft.com/office/powerpoint/2010/main" val="122290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E795CC02-C2D7-E9E2-E4CA-B45DD1D58206}"/>
              </a:ext>
            </a:extLst>
          </p:cNvPr>
          <p:cNvSpPr/>
          <p:nvPr/>
        </p:nvSpPr>
        <p:spPr>
          <a:xfrm>
            <a:off x="10586" y="0"/>
            <a:ext cx="12181412" cy="68579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72AEF46-109A-4D57-BD0C-47BDA0018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458" y="5996067"/>
            <a:ext cx="1742473" cy="318518"/>
          </a:xfrm>
        </p:spPr>
        <p:txBody>
          <a:bodyPr/>
          <a:lstStyle/>
          <a:p>
            <a:pPr algn="l">
              <a:defRPr/>
            </a:pPr>
            <a:r>
              <a:rPr lang="nl-NL" dirty="0">
                <a:solidFill>
                  <a:schemeClr val="bg1"/>
                </a:solidFill>
              </a:rPr>
              <a:t>©- De Activiteit 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0C14AAB-3D71-4C16-BEE3-6C7D167ED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458" y="543416"/>
            <a:ext cx="2230367" cy="278795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 descr="Afbeelding met tekst, scherm&#10;&#10;Automatisch gegenereerde beschrijving">
            <a:extLst>
              <a:ext uri="{FF2B5EF4-FFF2-40B4-BE49-F238E27FC236}">
                <a16:creationId xmlns:a16="http://schemas.microsoft.com/office/drawing/2014/main" id="{3C01CC66-E274-2526-DB3A-674EBFC197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1118" y="5631596"/>
            <a:ext cx="12893117" cy="122640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36848A0-96EC-4C59-8E63-BC954FD67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6836" y="3135553"/>
            <a:ext cx="2230367" cy="2750552"/>
          </a:xfrm>
          <a:prstGeom prst="rect">
            <a:avLst/>
          </a:prstGeom>
          <a:noFill/>
          <a:ln w="635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9789023255079 - Basisontwikkeling voor peuters en de onderbouw">
            <a:extLst>
              <a:ext uri="{FF2B5EF4-FFF2-40B4-BE49-F238E27FC236}">
                <a16:creationId xmlns:a16="http://schemas.microsoft.com/office/drawing/2014/main" id="{573D3215-5AFD-4866-9A08-31D939012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2153" y="526728"/>
            <a:ext cx="4136531" cy="5957570"/>
          </a:xfrm>
          <a:prstGeom prst="rect">
            <a:avLst/>
          </a:prstGeom>
          <a:noFill/>
          <a:ln w="635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C038C15E-5300-3D23-74DF-0E05C5353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6464" y="526728"/>
            <a:ext cx="2626428" cy="5957570"/>
          </a:xfrm>
          <a:ln w="635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37569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9663" y="1086788"/>
            <a:ext cx="5172673" cy="517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 descr="Afbeelding met tekst, scherm&#10;&#10;Automatisch gegenereerde beschrijving">
            <a:extLst>
              <a:ext uri="{FF2B5EF4-FFF2-40B4-BE49-F238E27FC236}">
                <a16:creationId xmlns:a16="http://schemas.microsoft.com/office/drawing/2014/main" id="{BEAC30ED-09FE-467A-D5D7-EC8827550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1118" y="5676568"/>
            <a:ext cx="12893117" cy="1226403"/>
          </a:xfrm>
          <a:prstGeom prst="rect">
            <a:avLst/>
          </a:prstGeom>
        </p:spPr>
      </p:pic>
      <p:sp>
        <p:nvSpPr>
          <p:cNvPr id="4" name="Vrije vorm 3">
            <a:extLst>
              <a:ext uri="{FF2B5EF4-FFF2-40B4-BE49-F238E27FC236}">
                <a16:creationId xmlns:a16="http://schemas.microsoft.com/office/drawing/2014/main" id="{6C9863A5-9A22-5953-7409-C0B84384D8BF}"/>
              </a:ext>
            </a:extLst>
          </p:cNvPr>
          <p:cNvSpPr/>
          <p:nvPr/>
        </p:nvSpPr>
        <p:spPr>
          <a:xfrm>
            <a:off x="-14992" y="0"/>
            <a:ext cx="12201993" cy="1618938"/>
          </a:xfrm>
          <a:custGeom>
            <a:avLst/>
            <a:gdLst>
              <a:gd name="connsiteX0" fmla="*/ 0 w 12201993"/>
              <a:gd name="connsiteY0" fmla="*/ 1618938 h 1618938"/>
              <a:gd name="connsiteX1" fmla="*/ 12201993 w 12201993"/>
              <a:gd name="connsiteY1" fmla="*/ 599607 h 1618938"/>
              <a:gd name="connsiteX2" fmla="*/ 12187003 w 12201993"/>
              <a:gd name="connsiteY2" fmla="*/ 0 h 1618938"/>
              <a:gd name="connsiteX3" fmla="*/ 0 w 12201993"/>
              <a:gd name="connsiteY3" fmla="*/ 0 h 1618938"/>
              <a:gd name="connsiteX4" fmla="*/ 0 w 12201993"/>
              <a:gd name="connsiteY4" fmla="*/ 1618938 h 161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993" h="1618938">
                <a:moveTo>
                  <a:pt x="0" y="1618938"/>
                </a:moveTo>
                <a:lnTo>
                  <a:pt x="12201993" y="599607"/>
                </a:lnTo>
                <a:lnTo>
                  <a:pt x="12187003" y="0"/>
                </a:lnTo>
                <a:lnTo>
                  <a:pt x="0" y="0"/>
                </a:lnTo>
                <a:lnTo>
                  <a:pt x="0" y="161893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Vrije vorm 4">
            <a:extLst>
              <a:ext uri="{FF2B5EF4-FFF2-40B4-BE49-F238E27FC236}">
                <a16:creationId xmlns:a16="http://schemas.microsoft.com/office/drawing/2014/main" id="{C1C7C92B-5D71-FDA9-39F4-E7C1A94CEA29}"/>
              </a:ext>
            </a:extLst>
          </p:cNvPr>
          <p:cNvSpPr/>
          <p:nvPr/>
        </p:nvSpPr>
        <p:spPr>
          <a:xfrm>
            <a:off x="-14991" y="0"/>
            <a:ext cx="12201993" cy="1325563"/>
          </a:xfrm>
          <a:custGeom>
            <a:avLst/>
            <a:gdLst>
              <a:gd name="connsiteX0" fmla="*/ 7495 w 12201993"/>
              <a:gd name="connsiteY0" fmla="*/ 0 h 1596452"/>
              <a:gd name="connsiteX1" fmla="*/ 12201993 w 12201993"/>
              <a:gd name="connsiteY1" fmla="*/ 0 h 1596452"/>
              <a:gd name="connsiteX2" fmla="*/ 12201993 w 12201993"/>
              <a:gd name="connsiteY2" fmla="*/ 74951 h 1596452"/>
              <a:gd name="connsiteX3" fmla="*/ 12201993 w 12201993"/>
              <a:gd name="connsiteY3" fmla="*/ 667062 h 1596452"/>
              <a:gd name="connsiteX4" fmla="*/ 0 w 12201993"/>
              <a:gd name="connsiteY4" fmla="*/ 1596452 h 1596452"/>
              <a:gd name="connsiteX5" fmla="*/ 7495 w 12201993"/>
              <a:gd name="connsiteY5" fmla="*/ 0 h 159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993" h="1596452">
                <a:moveTo>
                  <a:pt x="7495" y="0"/>
                </a:moveTo>
                <a:lnTo>
                  <a:pt x="12201993" y="0"/>
                </a:lnTo>
                <a:lnTo>
                  <a:pt x="12201993" y="74951"/>
                </a:lnTo>
                <a:lnTo>
                  <a:pt x="12201993" y="667062"/>
                </a:lnTo>
                <a:lnTo>
                  <a:pt x="0" y="1596452"/>
                </a:lnTo>
                <a:cubicBezTo>
                  <a:pt x="2498" y="1064301"/>
                  <a:pt x="4997" y="532151"/>
                  <a:pt x="7495" y="0"/>
                </a:cubicBezTo>
                <a:close/>
              </a:path>
            </a:pathLst>
          </a:custGeom>
          <a:solidFill>
            <a:srgbClr val="00A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AF7E91D-C45E-B020-C701-BB31F09DA821}"/>
              </a:ext>
            </a:extLst>
          </p:cNvPr>
          <p:cNvSpPr txBox="1">
            <a:spLocks/>
          </p:cNvSpPr>
          <p:nvPr/>
        </p:nvSpPr>
        <p:spPr>
          <a:xfrm>
            <a:off x="254833" y="179882"/>
            <a:ext cx="11385029" cy="727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Cirkel van Basisontwikkeling</a:t>
            </a:r>
          </a:p>
        </p:txBody>
      </p:sp>
    </p:spTree>
    <p:extLst>
      <p:ext uri="{BB962C8B-B14F-4D97-AF65-F5344CB8AC3E}">
        <p14:creationId xmlns:p14="http://schemas.microsoft.com/office/powerpoint/2010/main" val="238178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14" descr="jan 2009 02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3573" y="179883"/>
            <a:ext cx="8263428" cy="6678118"/>
          </a:xfrm>
        </p:spPr>
      </p:pic>
      <p:pic>
        <p:nvPicPr>
          <p:cNvPr id="3" name="Afbeelding 2" descr="Afbeelding met tekst, scherm&#10;&#10;Automatisch gegenereerde beschrijving">
            <a:extLst>
              <a:ext uri="{FF2B5EF4-FFF2-40B4-BE49-F238E27FC236}">
                <a16:creationId xmlns:a16="http://schemas.microsoft.com/office/drawing/2014/main" id="{60F77E31-CC28-342E-2102-2F4CB204C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6687" y="5691559"/>
            <a:ext cx="12893117" cy="1226403"/>
          </a:xfrm>
          <a:prstGeom prst="rect">
            <a:avLst/>
          </a:prstGeom>
        </p:spPr>
      </p:pic>
      <p:sp>
        <p:nvSpPr>
          <p:cNvPr id="5" name="Vrije vorm 4">
            <a:extLst>
              <a:ext uri="{FF2B5EF4-FFF2-40B4-BE49-F238E27FC236}">
                <a16:creationId xmlns:a16="http://schemas.microsoft.com/office/drawing/2014/main" id="{68380190-F72A-948F-E95B-A9CAF2171871}"/>
              </a:ext>
            </a:extLst>
          </p:cNvPr>
          <p:cNvSpPr/>
          <p:nvPr/>
        </p:nvSpPr>
        <p:spPr>
          <a:xfrm>
            <a:off x="-14992" y="0"/>
            <a:ext cx="12201993" cy="1618938"/>
          </a:xfrm>
          <a:custGeom>
            <a:avLst/>
            <a:gdLst>
              <a:gd name="connsiteX0" fmla="*/ 0 w 12201993"/>
              <a:gd name="connsiteY0" fmla="*/ 1618938 h 1618938"/>
              <a:gd name="connsiteX1" fmla="*/ 12201993 w 12201993"/>
              <a:gd name="connsiteY1" fmla="*/ 599607 h 1618938"/>
              <a:gd name="connsiteX2" fmla="*/ 12187003 w 12201993"/>
              <a:gd name="connsiteY2" fmla="*/ 0 h 1618938"/>
              <a:gd name="connsiteX3" fmla="*/ 0 w 12201993"/>
              <a:gd name="connsiteY3" fmla="*/ 0 h 1618938"/>
              <a:gd name="connsiteX4" fmla="*/ 0 w 12201993"/>
              <a:gd name="connsiteY4" fmla="*/ 1618938 h 161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993" h="1618938">
                <a:moveTo>
                  <a:pt x="0" y="1618938"/>
                </a:moveTo>
                <a:lnTo>
                  <a:pt x="12201993" y="599607"/>
                </a:lnTo>
                <a:lnTo>
                  <a:pt x="12187003" y="0"/>
                </a:lnTo>
                <a:lnTo>
                  <a:pt x="0" y="0"/>
                </a:lnTo>
                <a:lnTo>
                  <a:pt x="0" y="161893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Vrije vorm 5">
            <a:extLst>
              <a:ext uri="{FF2B5EF4-FFF2-40B4-BE49-F238E27FC236}">
                <a16:creationId xmlns:a16="http://schemas.microsoft.com/office/drawing/2014/main" id="{1980B879-584F-C2E2-B19F-163031057D07}"/>
              </a:ext>
            </a:extLst>
          </p:cNvPr>
          <p:cNvSpPr/>
          <p:nvPr/>
        </p:nvSpPr>
        <p:spPr>
          <a:xfrm>
            <a:off x="-14991" y="0"/>
            <a:ext cx="12201993" cy="1325563"/>
          </a:xfrm>
          <a:custGeom>
            <a:avLst/>
            <a:gdLst>
              <a:gd name="connsiteX0" fmla="*/ 7495 w 12201993"/>
              <a:gd name="connsiteY0" fmla="*/ 0 h 1596452"/>
              <a:gd name="connsiteX1" fmla="*/ 12201993 w 12201993"/>
              <a:gd name="connsiteY1" fmla="*/ 0 h 1596452"/>
              <a:gd name="connsiteX2" fmla="*/ 12201993 w 12201993"/>
              <a:gd name="connsiteY2" fmla="*/ 74951 h 1596452"/>
              <a:gd name="connsiteX3" fmla="*/ 12201993 w 12201993"/>
              <a:gd name="connsiteY3" fmla="*/ 667062 h 1596452"/>
              <a:gd name="connsiteX4" fmla="*/ 0 w 12201993"/>
              <a:gd name="connsiteY4" fmla="*/ 1596452 h 1596452"/>
              <a:gd name="connsiteX5" fmla="*/ 7495 w 12201993"/>
              <a:gd name="connsiteY5" fmla="*/ 0 h 159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993" h="1596452">
                <a:moveTo>
                  <a:pt x="7495" y="0"/>
                </a:moveTo>
                <a:lnTo>
                  <a:pt x="12201993" y="0"/>
                </a:lnTo>
                <a:lnTo>
                  <a:pt x="12201993" y="74951"/>
                </a:lnTo>
                <a:lnTo>
                  <a:pt x="12201993" y="667062"/>
                </a:lnTo>
                <a:lnTo>
                  <a:pt x="0" y="1596452"/>
                </a:lnTo>
                <a:cubicBezTo>
                  <a:pt x="2498" y="1064301"/>
                  <a:pt x="4997" y="532151"/>
                  <a:pt x="7495" y="0"/>
                </a:cubicBezTo>
                <a:close/>
              </a:path>
            </a:pathLst>
          </a:custGeom>
          <a:solidFill>
            <a:srgbClr val="00A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C9F465B-2CBC-4F05-CD48-715AB8269298}"/>
              </a:ext>
            </a:extLst>
          </p:cNvPr>
          <p:cNvSpPr txBox="1">
            <a:spLocks/>
          </p:cNvSpPr>
          <p:nvPr/>
        </p:nvSpPr>
        <p:spPr>
          <a:xfrm>
            <a:off x="254833" y="179882"/>
            <a:ext cx="11385029" cy="727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En… wat valt er hier te spelen en leren…</a:t>
            </a:r>
          </a:p>
        </p:txBody>
      </p:sp>
    </p:spTree>
    <p:extLst>
      <p:ext uri="{BB962C8B-B14F-4D97-AF65-F5344CB8AC3E}">
        <p14:creationId xmlns:p14="http://schemas.microsoft.com/office/powerpoint/2010/main" val="3644958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person, persoon, kostuum&#10;&#10;Automatisch gegenereerde beschrijving">
            <a:extLst>
              <a:ext uri="{FF2B5EF4-FFF2-40B4-BE49-F238E27FC236}">
                <a16:creationId xmlns:a16="http://schemas.microsoft.com/office/drawing/2014/main" id="{F4FF3C8E-D772-887A-621A-E17D159D8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85273" cy="691046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2E8F766-852D-36F5-6451-8151AAAB3844}"/>
              </a:ext>
            </a:extLst>
          </p:cNvPr>
          <p:cNvSpPr txBox="1"/>
          <p:nvPr/>
        </p:nvSpPr>
        <p:spPr>
          <a:xfrm>
            <a:off x="4092939" y="6014803"/>
            <a:ext cx="6142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(1896 – 1934)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60790F4-8644-A7A2-AD1E-E5BC0A07D143}"/>
              </a:ext>
            </a:extLst>
          </p:cNvPr>
          <p:cNvSpPr txBox="1"/>
          <p:nvPr/>
        </p:nvSpPr>
        <p:spPr>
          <a:xfrm>
            <a:off x="545266" y="896883"/>
            <a:ext cx="6620031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</a:t>
            </a:r>
            <a:r>
              <a:rPr lang="nl-NL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construct </a:t>
            </a:r>
            <a:r>
              <a:rPr lang="nl-NL" sz="2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</a:t>
            </a:r>
            <a:r>
              <a:rPr lang="nl-NL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knowledge</a:t>
            </a:r>
            <a:endParaRPr lang="nl-NL" sz="2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 </a:t>
            </a:r>
            <a:r>
              <a:rPr lang="nl-NL" sz="2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</a:t>
            </a:r>
            <a:r>
              <a:rPr lang="nl-NL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</a:t>
            </a:r>
            <a:r>
              <a:rPr lang="nl-NL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lang="nl-NL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separated</a:t>
            </a:r>
            <a:r>
              <a:rPr lang="nl-NL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nl-NL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its</a:t>
            </a:r>
            <a:r>
              <a:rPr lang="nl-NL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</a:t>
            </a:r>
            <a:r>
              <a:rPr lang="nl-NL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 </a:t>
            </a:r>
            <a:r>
              <a:rPr lang="nl-NL" sz="2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conceptions</a:t>
            </a:r>
            <a:r>
              <a:rPr lang="nl-NL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new </a:t>
            </a:r>
            <a:r>
              <a:rPr lang="nl-NL" sz="2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concepts</a:t>
            </a:r>
            <a:r>
              <a:rPr lang="nl-NL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</a:t>
            </a:r>
            <a:r>
              <a:rPr lang="nl-NL" sz="2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interwoven</a:t>
            </a:r>
            <a:endParaRPr lang="nl-NL" sz="2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 </a:t>
            </a:r>
            <a:r>
              <a:rPr lang="nl-NL" sz="2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plays</a:t>
            </a:r>
            <a:r>
              <a:rPr lang="nl-NL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nl-NL" sz="2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central</a:t>
            </a:r>
            <a:r>
              <a:rPr lang="nl-NL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role</a:t>
            </a:r>
            <a:r>
              <a:rPr lang="nl-NL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nl-NL" sz="2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mental</a:t>
            </a:r>
            <a:r>
              <a:rPr lang="nl-NL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development</a:t>
            </a:r>
          </a:p>
        </p:txBody>
      </p:sp>
    </p:spTree>
    <p:extLst>
      <p:ext uri="{BB962C8B-B14F-4D97-AF65-F5344CB8AC3E}">
        <p14:creationId xmlns:p14="http://schemas.microsoft.com/office/powerpoint/2010/main" val="1548010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icroscoop, sluiten&#10;&#10;Automatisch gegenereerde beschrijving">
            <a:extLst>
              <a:ext uri="{FF2B5EF4-FFF2-40B4-BE49-F238E27FC236}">
                <a16:creationId xmlns:a16="http://schemas.microsoft.com/office/drawing/2014/main" id="{FFE6C36D-AB14-03EB-71BF-19B11F7C3E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87230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F0DC36AF-5158-9B96-22BC-832669111C79}"/>
              </a:ext>
            </a:extLst>
          </p:cNvPr>
          <p:cNvSpPr/>
          <p:nvPr/>
        </p:nvSpPr>
        <p:spPr>
          <a:xfrm>
            <a:off x="670378" y="0"/>
            <a:ext cx="2890239" cy="6902970"/>
          </a:xfrm>
          <a:prstGeom prst="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Afbeelding 4">
            <a:extLst>
              <a:ext uri="{FF2B5EF4-FFF2-40B4-BE49-F238E27FC236}">
                <a16:creationId xmlns:a16="http://schemas.microsoft.com/office/drawing/2014/main" id="{960066BA-6618-8AA6-AEDB-909EBF85CC1E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04838" y="411282"/>
            <a:ext cx="2678502" cy="19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F5008A77-3369-DC5E-040C-8B7A1C4404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04838" y="5706548"/>
            <a:ext cx="2613056" cy="723508"/>
          </a:xfrm>
          <a:prstGeom prst="rect">
            <a:avLst/>
          </a:prstGeom>
        </p:spPr>
      </p:pic>
      <p:pic>
        <p:nvPicPr>
          <p:cNvPr id="4" name="Afbeelding 3" descr="Afbeelding met tekst, scherm&#10;&#10;Automatisch gegenereerde beschrijving">
            <a:extLst>
              <a:ext uri="{FF2B5EF4-FFF2-40B4-BE49-F238E27FC236}">
                <a16:creationId xmlns:a16="http://schemas.microsoft.com/office/drawing/2014/main" id="{75564E32-3582-8289-F4CC-00B6C14839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1118" y="5676567"/>
            <a:ext cx="12893117" cy="122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9430" y="1966502"/>
            <a:ext cx="9341370" cy="874133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drie B’s van Basisontwikkeling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3058520"/>
            <a:ext cx="8229600" cy="2270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Betekenisvolle activiteiten</a:t>
            </a:r>
          </a:p>
          <a:p>
            <a:pPr marL="0" indent="0">
              <a:buNone/>
            </a:pPr>
            <a:r>
              <a:rPr lang="nl-NL" sz="3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Bemiddelende professional</a:t>
            </a:r>
          </a:p>
          <a:p>
            <a:pPr marL="0" indent="0">
              <a:buNone/>
            </a:pPr>
            <a:r>
              <a:rPr lang="nl-NL" sz="3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Brede ontwikkeling</a:t>
            </a:r>
          </a:p>
        </p:txBody>
      </p:sp>
      <p:pic>
        <p:nvPicPr>
          <p:cNvPr id="4" name="Afbeelding 3" descr="Afbeelding met tekst, scherm&#10;&#10;Automatisch gegenereerde beschrijving">
            <a:extLst>
              <a:ext uri="{FF2B5EF4-FFF2-40B4-BE49-F238E27FC236}">
                <a16:creationId xmlns:a16="http://schemas.microsoft.com/office/drawing/2014/main" id="{5107B8EF-776D-C443-4236-885844A68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1118" y="5676568"/>
            <a:ext cx="12893117" cy="1226403"/>
          </a:xfrm>
          <a:prstGeom prst="rect">
            <a:avLst/>
          </a:prstGeom>
        </p:spPr>
      </p:pic>
      <p:sp>
        <p:nvSpPr>
          <p:cNvPr id="5" name="Vrije vorm 4">
            <a:extLst>
              <a:ext uri="{FF2B5EF4-FFF2-40B4-BE49-F238E27FC236}">
                <a16:creationId xmlns:a16="http://schemas.microsoft.com/office/drawing/2014/main" id="{38513932-634B-CDF7-D765-1020F44BC571}"/>
              </a:ext>
            </a:extLst>
          </p:cNvPr>
          <p:cNvSpPr/>
          <p:nvPr/>
        </p:nvSpPr>
        <p:spPr>
          <a:xfrm>
            <a:off x="-14990" y="0"/>
            <a:ext cx="12201993" cy="1325563"/>
          </a:xfrm>
          <a:custGeom>
            <a:avLst/>
            <a:gdLst>
              <a:gd name="connsiteX0" fmla="*/ 7495 w 12201993"/>
              <a:gd name="connsiteY0" fmla="*/ 0 h 1596452"/>
              <a:gd name="connsiteX1" fmla="*/ 12201993 w 12201993"/>
              <a:gd name="connsiteY1" fmla="*/ 0 h 1596452"/>
              <a:gd name="connsiteX2" fmla="*/ 12201993 w 12201993"/>
              <a:gd name="connsiteY2" fmla="*/ 74951 h 1596452"/>
              <a:gd name="connsiteX3" fmla="*/ 12201993 w 12201993"/>
              <a:gd name="connsiteY3" fmla="*/ 667062 h 1596452"/>
              <a:gd name="connsiteX4" fmla="*/ 0 w 12201993"/>
              <a:gd name="connsiteY4" fmla="*/ 1596452 h 1596452"/>
              <a:gd name="connsiteX5" fmla="*/ 7495 w 12201993"/>
              <a:gd name="connsiteY5" fmla="*/ 0 h 159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993" h="1596452">
                <a:moveTo>
                  <a:pt x="7495" y="0"/>
                </a:moveTo>
                <a:lnTo>
                  <a:pt x="12201993" y="0"/>
                </a:lnTo>
                <a:lnTo>
                  <a:pt x="12201993" y="74951"/>
                </a:lnTo>
                <a:lnTo>
                  <a:pt x="12201993" y="667062"/>
                </a:lnTo>
                <a:lnTo>
                  <a:pt x="0" y="1596452"/>
                </a:lnTo>
                <a:cubicBezTo>
                  <a:pt x="2498" y="1064301"/>
                  <a:pt x="4997" y="532151"/>
                  <a:pt x="7495" y="0"/>
                </a:cubicBezTo>
                <a:close/>
              </a:path>
            </a:pathLst>
          </a:custGeom>
          <a:solidFill>
            <a:srgbClr val="00A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Vrije vorm 5">
            <a:extLst>
              <a:ext uri="{FF2B5EF4-FFF2-40B4-BE49-F238E27FC236}">
                <a16:creationId xmlns:a16="http://schemas.microsoft.com/office/drawing/2014/main" id="{73B55585-6667-03D0-CABD-0DB98125D274}"/>
              </a:ext>
            </a:extLst>
          </p:cNvPr>
          <p:cNvSpPr/>
          <p:nvPr/>
        </p:nvSpPr>
        <p:spPr>
          <a:xfrm>
            <a:off x="0" y="0"/>
            <a:ext cx="12201993" cy="1618938"/>
          </a:xfrm>
          <a:custGeom>
            <a:avLst/>
            <a:gdLst>
              <a:gd name="connsiteX0" fmla="*/ 0 w 12201993"/>
              <a:gd name="connsiteY0" fmla="*/ 1618938 h 1618938"/>
              <a:gd name="connsiteX1" fmla="*/ 12201993 w 12201993"/>
              <a:gd name="connsiteY1" fmla="*/ 599607 h 1618938"/>
              <a:gd name="connsiteX2" fmla="*/ 12187003 w 12201993"/>
              <a:gd name="connsiteY2" fmla="*/ 0 h 1618938"/>
              <a:gd name="connsiteX3" fmla="*/ 0 w 12201993"/>
              <a:gd name="connsiteY3" fmla="*/ 0 h 1618938"/>
              <a:gd name="connsiteX4" fmla="*/ 0 w 12201993"/>
              <a:gd name="connsiteY4" fmla="*/ 1618938 h 161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993" h="1618938">
                <a:moveTo>
                  <a:pt x="0" y="1618938"/>
                </a:moveTo>
                <a:lnTo>
                  <a:pt x="12201993" y="599607"/>
                </a:lnTo>
                <a:lnTo>
                  <a:pt x="12187003" y="0"/>
                </a:lnTo>
                <a:lnTo>
                  <a:pt x="0" y="0"/>
                </a:lnTo>
                <a:lnTo>
                  <a:pt x="0" y="161893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6791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49510" y="1765203"/>
            <a:ext cx="7000406" cy="12703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Motivatie, betrokkenheid, echte interesse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Spel is leidend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Kansen voor ontwikkeling binnen spel</a:t>
            </a:r>
          </a:p>
          <a:p>
            <a:pPr marL="0" indent="0">
              <a:buNone/>
            </a:pP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Afbeelding 5" descr="Afbeelding met tekst, scherm&#10;&#10;Automatisch gegenereerde beschrijving">
            <a:extLst>
              <a:ext uri="{FF2B5EF4-FFF2-40B4-BE49-F238E27FC236}">
                <a16:creationId xmlns:a16="http://schemas.microsoft.com/office/drawing/2014/main" id="{0A41400D-D015-8B86-22A2-CC759560D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1118" y="5676568"/>
            <a:ext cx="12893117" cy="1226403"/>
          </a:xfrm>
          <a:prstGeom prst="rect">
            <a:avLst/>
          </a:prstGeom>
        </p:spPr>
      </p:pic>
      <p:pic>
        <p:nvPicPr>
          <p:cNvPr id="4" name="Tijdelijke aanduiding voor inhoud 9" descr="P10509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49718" y="1379930"/>
            <a:ext cx="4142281" cy="5523041"/>
          </a:xfrm>
          <a:prstGeom prst="rect">
            <a:avLst/>
          </a:prstGeom>
        </p:spPr>
      </p:pic>
      <p:pic>
        <p:nvPicPr>
          <p:cNvPr id="5" name="Tijdelijke aanduiding voor inhoud 11" descr="P103025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6396" y="3275351"/>
            <a:ext cx="4804318" cy="3604256"/>
          </a:xfrm>
          <a:prstGeom prst="rect">
            <a:avLst/>
          </a:prstGeom>
        </p:spPr>
      </p:pic>
      <p:sp>
        <p:nvSpPr>
          <p:cNvPr id="7" name="Vrije vorm 6">
            <a:extLst>
              <a:ext uri="{FF2B5EF4-FFF2-40B4-BE49-F238E27FC236}">
                <a16:creationId xmlns:a16="http://schemas.microsoft.com/office/drawing/2014/main" id="{0F568F6E-1AC6-D2F7-FC6D-82E5F6E61315}"/>
              </a:ext>
            </a:extLst>
          </p:cNvPr>
          <p:cNvSpPr/>
          <p:nvPr/>
        </p:nvSpPr>
        <p:spPr>
          <a:xfrm>
            <a:off x="-14990" y="0"/>
            <a:ext cx="12201993" cy="1325563"/>
          </a:xfrm>
          <a:custGeom>
            <a:avLst/>
            <a:gdLst>
              <a:gd name="connsiteX0" fmla="*/ 7495 w 12201993"/>
              <a:gd name="connsiteY0" fmla="*/ 0 h 1596452"/>
              <a:gd name="connsiteX1" fmla="*/ 12201993 w 12201993"/>
              <a:gd name="connsiteY1" fmla="*/ 0 h 1596452"/>
              <a:gd name="connsiteX2" fmla="*/ 12201993 w 12201993"/>
              <a:gd name="connsiteY2" fmla="*/ 74951 h 1596452"/>
              <a:gd name="connsiteX3" fmla="*/ 12201993 w 12201993"/>
              <a:gd name="connsiteY3" fmla="*/ 667062 h 1596452"/>
              <a:gd name="connsiteX4" fmla="*/ 0 w 12201993"/>
              <a:gd name="connsiteY4" fmla="*/ 1596452 h 1596452"/>
              <a:gd name="connsiteX5" fmla="*/ 7495 w 12201993"/>
              <a:gd name="connsiteY5" fmla="*/ 0 h 159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993" h="1596452">
                <a:moveTo>
                  <a:pt x="7495" y="0"/>
                </a:moveTo>
                <a:lnTo>
                  <a:pt x="12201993" y="0"/>
                </a:lnTo>
                <a:lnTo>
                  <a:pt x="12201993" y="74951"/>
                </a:lnTo>
                <a:lnTo>
                  <a:pt x="12201993" y="667062"/>
                </a:lnTo>
                <a:lnTo>
                  <a:pt x="0" y="1596452"/>
                </a:lnTo>
                <a:cubicBezTo>
                  <a:pt x="2498" y="1064301"/>
                  <a:pt x="4997" y="532151"/>
                  <a:pt x="7495" y="0"/>
                </a:cubicBezTo>
                <a:close/>
              </a:path>
            </a:pathLst>
          </a:custGeom>
          <a:solidFill>
            <a:srgbClr val="00A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Vrije vorm 7">
            <a:extLst>
              <a:ext uri="{FF2B5EF4-FFF2-40B4-BE49-F238E27FC236}">
                <a16:creationId xmlns:a16="http://schemas.microsoft.com/office/drawing/2014/main" id="{71E0F484-6C9F-DB5F-B83B-1D0957A315D7}"/>
              </a:ext>
            </a:extLst>
          </p:cNvPr>
          <p:cNvSpPr/>
          <p:nvPr/>
        </p:nvSpPr>
        <p:spPr>
          <a:xfrm>
            <a:off x="-14991" y="0"/>
            <a:ext cx="12201993" cy="1618938"/>
          </a:xfrm>
          <a:custGeom>
            <a:avLst/>
            <a:gdLst>
              <a:gd name="connsiteX0" fmla="*/ 0 w 12201993"/>
              <a:gd name="connsiteY0" fmla="*/ 1618938 h 1618938"/>
              <a:gd name="connsiteX1" fmla="*/ 12201993 w 12201993"/>
              <a:gd name="connsiteY1" fmla="*/ 599607 h 1618938"/>
              <a:gd name="connsiteX2" fmla="*/ 12187003 w 12201993"/>
              <a:gd name="connsiteY2" fmla="*/ 0 h 1618938"/>
              <a:gd name="connsiteX3" fmla="*/ 0 w 12201993"/>
              <a:gd name="connsiteY3" fmla="*/ 0 h 1618938"/>
              <a:gd name="connsiteX4" fmla="*/ 0 w 12201993"/>
              <a:gd name="connsiteY4" fmla="*/ 1618938 h 161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993" h="1618938">
                <a:moveTo>
                  <a:pt x="0" y="1618938"/>
                </a:moveTo>
                <a:lnTo>
                  <a:pt x="12201993" y="599607"/>
                </a:lnTo>
                <a:lnTo>
                  <a:pt x="12187003" y="0"/>
                </a:lnTo>
                <a:lnTo>
                  <a:pt x="0" y="0"/>
                </a:lnTo>
                <a:lnTo>
                  <a:pt x="0" y="161893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338" y="146265"/>
            <a:ext cx="9963463" cy="835591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Betekenisvolle activiteiten</a:t>
            </a:r>
          </a:p>
        </p:txBody>
      </p:sp>
    </p:spTree>
    <p:extLst>
      <p:ext uri="{BB962C8B-B14F-4D97-AF65-F5344CB8AC3E}">
        <p14:creationId xmlns:p14="http://schemas.microsoft.com/office/powerpoint/2010/main" val="4191723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 4">
            <a:extLst>
              <a:ext uri="{FF2B5EF4-FFF2-40B4-BE49-F238E27FC236}">
                <a16:creationId xmlns:a16="http://schemas.microsoft.com/office/drawing/2014/main" id="{A0019004-03AC-5FDA-AD67-C656D9A68ECD}"/>
              </a:ext>
            </a:extLst>
          </p:cNvPr>
          <p:cNvSpPr/>
          <p:nvPr/>
        </p:nvSpPr>
        <p:spPr>
          <a:xfrm>
            <a:off x="-14990" y="0"/>
            <a:ext cx="12201993" cy="1325563"/>
          </a:xfrm>
          <a:custGeom>
            <a:avLst/>
            <a:gdLst>
              <a:gd name="connsiteX0" fmla="*/ 7495 w 12201993"/>
              <a:gd name="connsiteY0" fmla="*/ 0 h 1596452"/>
              <a:gd name="connsiteX1" fmla="*/ 12201993 w 12201993"/>
              <a:gd name="connsiteY1" fmla="*/ 0 h 1596452"/>
              <a:gd name="connsiteX2" fmla="*/ 12201993 w 12201993"/>
              <a:gd name="connsiteY2" fmla="*/ 74951 h 1596452"/>
              <a:gd name="connsiteX3" fmla="*/ 12201993 w 12201993"/>
              <a:gd name="connsiteY3" fmla="*/ 667062 h 1596452"/>
              <a:gd name="connsiteX4" fmla="*/ 0 w 12201993"/>
              <a:gd name="connsiteY4" fmla="*/ 1596452 h 1596452"/>
              <a:gd name="connsiteX5" fmla="*/ 7495 w 12201993"/>
              <a:gd name="connsiteY5" fmla="*/ 0 h 159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993" h="1596452">
                <a:moveTo>
                  <a:pt x="7495" y="0"/>
                </a:moveTo>
                <a:lnTo>
                  <a:pt x="12201993" y="0"/>
                </a:lnTo>
                <a:lnTo>
                  <a:pt x="12201993" y="74951"/>
                </a:lnTo>
                <a:lnTo>
                  <a:pt x="12201993" y="667062"/>
                </a:lnTo>
                <a:lnTo>
                  <a:pt x="0" y="1596452"/>
                </a:lnTo>
                <a:cubicBezTo>
                  <a:pt x="2498" y="1064301"/>
                  <a:pt x="4997" y="532151"/>
                  <a:pt x="7495" y="0"/>
                </a:cubicBezTo>
                <a:close/>
              </a:path>
            </a:pathLst>
          </a:custGeom>
          <a:solidFill>
            <a:srgbClr val="00A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Vrije vorm 6">
            <a:extLst>
              <a:ext uri="{FF2B5EF4-FFF2-40B4-BE49-F238E27FC236}">
                <a16:creationId xmlns:a16="http://schemas.microsoft.com/office/drawing/2014/main" id="{70DB3505-7FB3-6702-E2B0-CBACF8D5B8B0}"/>
              </a:ext>
            </a:extLst>
          </p:cNvPr>
          <p:cNvSpPr/>
          <p:nvPr/>
        </p:nvSpPr>
        <p:spPr>
          <a:xfrm>
            <a:off x="0" y="0"/>
            <a:ext cx="12201993" cy="1618938"/>
          </a:xfrm>
          <a:custGeom>
            <a:avLst/>
            <a:gdLst>
              <a:gd name="connsiteX0" fmla="*/ 0 w 12201993"/>
              <a:gd name="connsiteY0" fmla="*/ 1618938 h 1618938"/>
              <a:gd name="connsiteX1" fmla="*/ 12201993 w 12201993"/>
              <a:gd name="connsiteY1" fmla="*/ 599607 h 1618938"/>
              <a:gd name="connsiteX2" fmla="*/ 12187003 w 12201993"/>
              <a:gd name="connsiteY2" fmla="*/ 0 h 1618938"/>
              <a:gd name="connsiteX3" fmla="*/ 0 w 12201993"/>
              <a:gd name="connsiteY3" fmla="*/ 0 h 1618938"/>
              <a:gd name="connsiteX4" fmla="*/ 0 w 12201993"/>
              <a:gd name="connsiteY4" fmla="*/ 1618938 h 161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993" h="1618938">
                <a:moveTo>
                  <a:pt x="0" y="1618938"/>
                </a:moveTo>
                <a:lnTo>
                  <a:pt x="12201993" y="599607"/>
                </a:lnTo>
                <a:lnTo>
                  <a:pt x="12187003" y="0"/>
                </a:lnTo>
                <a:lnTo>
                  <a:pt x="0" y="0"/>
                </a:lnTo>
                <a:lnTo>
                  <a:pt x="0" y="161893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F3C5D8-D145-8740-F7B2-73189C0EC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34" y="194872"/>
            <a:ext cx="6153462" cy="857038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Iedereen doet mee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C5FC2A-9BF0-1BB1-6E03-0BAE86FF3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0" y="1866275"/>
            <a:ext cx="10881610" cy="4286833"/>
          </a:xfrm>
        </p:spPr>
        <p:txBody>
          <a:bodyPr>
            <a:normAutofit lnSpcReduction="10000"/>
          </a:bodyPr>
          <a:lstStyle/>
          <a:p>
            <a:r>
              <a:rPr lang="nl-NL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Emotieverbonden</a:t>
            </a:r>
            <a:r>
              <a:rPr lang="nl-NL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contactspel</a:t>
            </a:r>
          </a:p>
          <a:p>
            <a:r>
              <a:rPr lang="nl-NL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Objectgebonden</a:t>
            </a:r>
            <a:r>
              <a:rPr lang="nl-NL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contactspel</a:t>
            </a:r>
          </a:p>
          <a:p>
            <a:r>
              <a:rPr lang="nl-NL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Bewegingsspel en manipulerend spel</a:t>
            </a:r>
          </a:p>
          <a:p>
            <a:r>
              <a:rPr lang="nl-NL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Rolgebonden</a:t>
            </a:r>
            <a:r>
              <a:rPr lang="nl-NL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handelingen en eenvoudig rollenspel</a:t>
            </a:r>
          </a:p>
          <a:p>
            <a:r>
              <a:rPr lang="nl-NL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Gezamenlijk rollenspel</a:t>
            </a:r>
          </a:p>
          <a:p>
            <a:r>
              <a:rPr lang="nl-NL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Spel met </a:t>
            </a:r>
            <a:r>
              <a:rPr lang="nl-NL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onderzoekskenmerken</a:t>
            </a:r>
            <a:endParaRPr lang="nl-NL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Onderzoekend spel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Observatiemodel Spelverhalen. HOREB 3.0 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Afbeelding 3" descr="Afbeelding met tekst, scherm&#10;&#10;Automatisch gegenereerde beschrijving">
            <a:extLst>
              <a:ext uri="{FF2B5EF4-FFF2-40B4-BE49-F238E27FC236}">
                <a16:creationId xmlns:a16="http://schemas.microsoft.com/office/drawing/2014/main" id="{3F6DB7B7-DB32-D2B1-8B4D-DD0B619CC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1118" y="5676568"/>
            <a:ext cx="12893117" cy="122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70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nderfysiotherapie • Van de Kamp &amp; Lolkema">
            <a:extLst>
              <a:ext uri="{FF2B5EF4-FFF2-40B4-BE49-F238E27FC236}">
                <a16:creationId xmlns:a16="http://schemas.microsoft.com/office/drawing/2014/main" id="{7EFF5FAE-6E03-87CA-D2EF-D24A1AB8A9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09006"/>
            <a:ext cx="5331991" cy="584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by 2 weken oud - 24Baby.nl">
            <a:extLst>
              <a:ext uri="{FF2B5EF4-FFF2-40B4-BE49-F238E27FC236}">
                <a16:creationId xmlns:a16="http://schemas.microsoft.com/office/drawing/2014/main" id="{D801F25D-174B-3D76-ADEB-148E7ADDB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668" b="-565"/>
          <a:stretch/>
        </p:blipFill>
        <p:spPr bwMode="auto">
          <a:xfrm>
            <a:off x="4191268" y="524167"/>
            <a:ext cx="9568207" cy="637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 descr="Afbeelding met tekst, scherm&#10;&#10;Automatisch gegenereerde beschrijving">
            <a:extLst>
              <a:ext uri="{FF2B5EF4-FFF2-40B4-BE49-F238E27FC236}">
                <a16:creationId xmlns:a16="http://schemas.microsoft.com/office/drawing/2014/main" id="{2D00664F-0A0B-8222-6F5D-F7C87AD4F5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1118" y="5676568"/>
            <a:ext cx="12893117" cy="1226403"/>
          </a:xfrm>
          <a:prstGeom prst="rect">
            <a:avLst/>
          </a:prstGeom>
        </p:spPr>
      </p:pic>
      <p:sp>
        <p:nvSpPr>
          <p:cNvPr id="5" name="Vrije vorm 4">
            <a:extLst>
              <a:ext uri="{FF2B5EF4-FFF2-40B4-BE49-F238E27FC236}">
                <a16:creationId xmlns:a16="http://schemas.microsoft.com/office/drawing/2014/main" id="{162EB56C-2C6D-6119-0EA3-1E1F94B8E439}"/>
              </a:ext>
            </a:extLst>
          </p:cNvPr>
          <p:cNvSpPr/>
          <p:nvPr/>
        </p:nvSpPr>
        <p:spPr>
          <a:xfrm>
            <a:off x="-14990" y="0"/>
            <a:ext cx="12201993" cy="1325563"/>
          </a:xfrm>
          <a:custGeom>
            <a:avLst/>
            <a:gdLst>
              <a:gd name="connsiteX0" fmla="*/ 7495 w 12201993"/>
              <a:gd name="connsiteY0" fmla="*/ 0 h 1596452"/>
              <a:gd name="connsiteX1" fmla="*/ 12201993 w 12201993"/>
              <a:gd name="connsiteY1" fmla="*/ 0 h 1596452"/>
              <a:gd name="connsiteX2" fmla="*/ 12201993 w 12201993"/>
              <a:gd name="connsiteY2" fmla="*/ 74951 h 1596452"/>
              <a:gd name="connsiteX3" fmla="*/ 12201993 w 12201993"/>
              <a:gd name="connsiteY3" fmla="*/ 667062 h 1596452"/>
              <a:gd name="connsiteX4" fmla="*/ 0 w 12201993"/>
              <a:gd name="connsiteY4" fmla="*/ 1596452 h 1596452"/>
              <a:gd name="connsiteX5" fmla="*/ 7495 w 12201993"/>
              <a:gd name="connsiteY5" fmla="*/ 0 h 159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993" h="1596452">
                <a:moveTo>
                  <a:pt x="7495" y="0"/>
                </a:moveTo>
                <a:lnTo>
                  <a:pt x="12201993" y="0"/>
                </a:lnTo>
                <a:lnTo>
                  <a:pt x="12201993" y="74951"/>
                </a:lnTo>
                <a:lnTo>
                  <a:pt x="12201993" y="667062"/>
                </a:lnTo>
                <a:lnTo>
                  <a:pt x="0" y="1596452"/>
                </a:lnTo>
                <a:cubicBezTo>
                  <a:pt x="2498" y="1064301"/>
                  <a:pt x="4997" y="532151"/>
                  <a:pt x="7495" y="0"/>
                </a:cubicBezTo>
                <a:close/>
              </a:path>
            </a:pathLst>
          </a:custGeom>
          <a:solidFill>
            <a:srgbClr val="00A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Vrije vorm 5">
            <a:extLst>
              <a:ext uri="{FF2B5EF4-FFF2-40B4-BE49-F238E27FC236}">
                <a16:creationId xmlns:a16="http://schemas.microsoft.com/office/drawing/2014/main" id="{2B8DABB6-D837-022F-E456-C4B9A691250E}"/>
              </a:ext>
            </a:extLst>
          </p:cNvPr>
          <p:cNvSpPr/>
          <p:nvPr/>
        </p:nvSpPr>
        <p:spPr>
          <a:xfrm>
            <a:off x="0" y="0"/>
            <a:ext cx="12187002" cy="1618938"/>
          </a:xfrm>
          <a:custGeom>
            <a:avLst/>
            <a:gdLst>
              <a:gd name="connsiteX0" fmla="*/ 0 w 12201993"/>
              <a:gd name="connsiteY0" fmla="*/ 1618938 h 1618938"/>
              <a:gd name="connsiteX1" fmla="*/ 12201993 w 12201993"/>
              <a:gd name="connsiteY1" fmla="*/ 599607 h 1618938"/>
              <a:gd name="connsiteX2" fmla="*/ 12187003 w 12201993"/>
              <a:gd name="connsiteY2" fmla="*/ 0 h 1618938"/>
              <a:gd name="connsiteX3" fmla="*/ 0 w 12201993"/>
              <a:gd name="connsiteY3" fmla="*/ 0 h 1618938"/>
              <a:gd name="connsiteX4" fmla="*/ 0 w 12201993"/>
              <a:gd name="connsiteY4" fmla="*/ 1618938 h 161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993" h="1618938">
                <a:moveTo>
                  <a:pt x="0" y="1618938"/>
                </a:moveTo>
                <a:lnTo>
                  <a:pt x="12201993" y="599607"/>
                </a:lnTo>
                <a:lnTo>
                  <a:pt x="12187003" y="0"/>
                </a:lnTo>
                <a:lnTo>
                  <a:pt x="0" y="0"/>
                </a:lnTo>
                <a:lnTo>
                  <a:pt x="0" y="161893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4C25B87-2AFD-5EF4-70AE-292F20F68BF7}"/>
              </a:ext>
            </a:extLst>
          </p:cNvPr>
          <p:cNvSpPr txBox="1">
            <a:spLocks/>
          </p:cNvSpPr>
          <p:nvPr/>
        </p:nvSpPr>
        <p:spPr>
          <a:xfrm>
            <a:off x="254834" y="194872"/>
            <a:ext cx="8222104" cy="857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Emotieverbonden</a:t>
            </a:r>
            <a:r>
              <a:rPr lang="nl-NL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contactspel</a:t>
            </a:r>
          </a:p>
        </p:txBody>
      </p:sp>
    </p:spTree>
    <p:extLst>
      <p:ext uri="{BB962C8B-B14F-4D97-AF65-F5344CB8AC3E}">
        <p14:creationId xmlns:p14="http://schemas.microsoft.com/office/powerpoint/2010/main" val="1199194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36201EC7-DA81-8F1D-23C0-4652FB229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926"/>
          <a:stretch/>
        </p:blipFill>
        <p:spPr>
          <a:xfrm>
            <a:off x="-14992" y="906906"/>
            <a:ext cx="9741113" cy="5951094"/>
          </a:xfr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B7DF85F-D34A-D9C9-B291-31F2F85141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67"/>
          <a:stretch/>
        </p:blipFill>
        <p:spPr>
          <a:xfrm>
            <a:off x="4527031" y="454200"/>
            <a:ext cx="7659972" cy="6442949"/>
          </a:xfrm>
          <a:prstGeom prst="rect">
            <a:avLst/>
          </a:prstGeom>
        </p:spPr>
      </p:pic>
      <p:sp>
        <p:nvSpPr>
          <p:cNvPr id="3" name="Vrije vorm 2">
            <a:extLst>
              <a:ext uri="{FF2B5EF4-FFF2-40B4-BE49-F238E27FC236}">
                <a16:creationId xmlns:a16="http://schemas.microsoft.com/office/drawing/2014/main" id="{6DE345D4-892D-597A-1972-B32B2166B8F2}"/>
              </a:ext>
            </a:extLst>
          </p:cNvPr>
          <p:cNvSpPr/>
          <p:nvPr/>
        </p:nvSpPr>
        <p:spPr>
          <a:xfrm>
            <a:off x="-14991" y="0"/>
            <a:ext cx="12201993" cy="1618938"/>
          </a:xfrm>
          <a:custGeom>
            <a:avLst/>
            <a:gdLst>
              <a:gd name="connsiteX0" fmla="*/ 0 w 12201993"/>
              <a:gd name="connsiteY0" fmla="*/ 1618938 h 1618938"/>
              <a:gd name="connsiteX1" fmla="*/ 12201993 w 12201993"/>
              <a:gd name="connsiteY1" fmla="*/ 599607 h 1618938"/>
              <a:gd name="connsiteX2" fmla="*/ 12187003 w 12201993"/>
              <a:gd name="connsiteY2" fmla="*/ 0 h 1618938"/>
              <a:gd name="connsiteX3" fmla="*/ 0 w 12201993"/>
              <a:gd name="connsiteY3" fmla="*/ 0 h 1618938"/>
              <a:gd name="connsiteX4" fmla="*/ 0 w 12201993"/>
              <a:gd name="connsiteY4" fmla="*/ 1618938 h 161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993" h="1618938">
                <a:moveTo>
                  <a:pt x="0" y="1618938"/>
                </a:moveTo>
                <a:lnTo>
                  <a:pt x="12201993" y="599607"/>
                </a:lnTo>
                <a:lnTo>
                  <a:pt x="12187003" y="0"/>
                </a:lnTo>
                <a:lnTo>
                  <a:pt x="0" y="0"/>
                </a:lnTo>
                <a:lnTo>
                  <a:pt x="0" y="161893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99DFC90-3220-41FE-EAED-89F9AF2C20A5}"/>
              </a:ext>
            </a:extLst>
          </p:cNvPr>
          <p:cNvSpPr txBox="1">
            <a:spLocks/>
          </p:cNvSpPr>
          <p:nvPr/>
        </p:nvSpPr>
        <p:spPr>
          <a:xfrm>
            <a:off x="254834" y="194872"/>
            <a:ext cx="8222104" cy="857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Emotieverbonden</a:t>
            </a:r>
            <a:r>
              <a:rPr lang="nl-NL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contactspel</a:t>
            </a:r>
          </a:p>
        </p:txBody>
      </p:sp>
      <p:sp>
        <p:nvSpPr>
          <p:cNvPr id="5" name="Vrije vorm 4">
            <a:extLst>
              <a:ext uri="{FF2B5EF4-FFF2-40B4-BE49-F238E27FC236}">
                <a16:creationId xmlns:a16="http://schemas.microsoft.com/office/drawing/2014/main" id="{7791475C-BB40-2252-C14A-437197E93A3D}"/>
              </a:ext>
            </a:extLst>
          </p:cNvPr>
          <p:cNvSpPr/>
          <p:nvPr/>
        </p:nvSpPr>
        <p:spPr>
          <a:xfrm>
            <a:off x="0" y="0"/>
            <a:ext cx="12187003" cy="1325563"/>
          </a:xfrm>
          <a:custGeom>
            <a:avLst/>
            <a:gdLst>
              <a:gd name="connsiteX0" fmla="*/ 7495 w 12201993"/>
              <a:gd name="connsiteY0" fmla="*/ 0 h 1596452"/>
              <a:gd name="connsiteX1" fmla="*/ 12201993 w 12201993"/>
              <a:gd name="connsiteY1" fmla="*/ 0 h 1596452"/>
              <a:gd name="connsiteX2" fmla="*/ 12201993 w 12201993"/>
              <a:gd name="connsiteY2" fmla="*/ 74951 h 1596452"/>
              <a:gd name="connsiteX3" fmla="*/ 12201993 w 12201993"/>
              <a:gd name="connsiteY3" fmla="*/ 667062 h 1596452"/>
              <a:gd name="connsiteX4" fmla="*/ 0 w 12201993"/>
              <a:gd name="connsiteY4" fmla="*/ 1596452 h 1596452"/>
              <a:gd name="connsiteX5" fmla="*/ 7495 w 12201993"/>
              <a:gd name="connsiteY5" fmla="*/ 0 h 159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993" h="1596452">
                <a:moveTo>
                  <a:pt x="7495" y="0"/>
                </a:moveTo>
                <a:lnTo>
                  <a:pt x="12201993" y="0"/>
                </a:lnTo>
                <a:lnTo>
                  <a:pt x="12201993" y="74951"/>
                </a:lnTo>
                <a:lnTo>
                  <a:pt x="12201993" y="667062"/>
                </a:lnTo>
                <a:lnTo>
                  <a:pt x="0" y="1596452"/>
                </a:lnTo>
                <a:cubicBezTo>
                  <a:pt x="2498" y="1064301"/>
                  <a:pt x="4997" y="532151"/>
                  <a:pt x="7495" y="0"/>
                </a:cubicBezTo>
                <a:close/>
              </a:path>
            </a:pathLst>
          </a:custGeom>
          <a:solidFill>
            <a:srgbClr val="00A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FAC6D0C-243F-F19E-A596-277E7F70F7A3}"/>
              </a:ext>
            </a:extLst>
          </p:cNvPr>
          <p:cNvSpPr txBox="1">
            <a:spLocks/>
          </p:cNvSpPr>
          <p:nvPr/>
        </p:nvSpPr>
        <p:spPr>
          <a:xfrm>
            <a:off x="254833" y="344774"/>
            <a:ext cx="8374505" cy="562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Objectgebonden</a:t>
            </a:r>
            <a:r>
              <a:rPr lang="nl-NL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contactspel</a:t>
            </a:r>
          </a:p>
        </p:txBody>
      </p:sp>
      <p:pic>
        <p:nvPicPr>
          <p:cNvPr id="12" name="Afbeelding 11" descr="Afbeelding met tekst, scherm&#10;&#10;Automatisch gegenereerde beschrijving">
            <a:extLst>
              <a:ext uri="{FF2B5EF4-FFF2-40B4-BE49-F238E27FC236}">
                <a16:creationId xmlns:a16="http://schemas.microsoft.com/office/drawing/2014/main" id="{9A7BB6A6-A134-99AB-2951-E0E7174F03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1118" y="5676568"/>
            <a:ext cx="12893117" cy="122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88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0348" y="742014"/>
            <a:ext cx="8589730" cy="611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ijdelijke aanduiding voor inhoud 4" descr="Afbeelding met persoon, grond, buiten, klein&#10;&#10;Automatisch gegenereerde beschrijving">
            <a:extLst>
              <a:ext uri="{FF2B5EF4-FFF2-40B4-BE49-F238E27FC236}">
                <a16:creationId xmlns:a16="http://schemas.microsoft.com/office/drawing/2014/main" id="{890C7C8F-2FD9-DDE8-AE20-9474E8B123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385" y="438245"/>
            <a:ext cx="3627618" cy="6464726"/>
          </a:xfrm>
          <a:prstGeom prst="rect">
            <a:avLst/>
          </a:prstGeom>
        </p:spPr>
      </p:pic>
      <p:sp>
        <p:nvSpPr>
          <p:cNvPr id="4" name="Vrije vorm 3">
            <a:extLst>
              <a:ext uri="{FF2B5EF4-FFF2-40B4-BE49-F238E27FC236}">
                <a16:creationId xmlns:a16="http://schemas.microsoft.com/office/drawing/2014/main" id="{3FEA06E2-87D2-D3E3-4BB9-91610D4428A6}"/>
              </a:ext>
            </a:extLst>
          </p:cNvPr>
          <p:cNvSpPr/>
          <p:nvPr/>
        </p:nvSpPr>
        <p:spPr>
          <a:xfrm>
            <a:off x="-14991" y="0"/>
            <a:ext cx="12201993" cy="1618938"/>
          </a:xfrm>
          <a:custGeom>
            <a:avLst/>
            <a:gdLst>
              <a:gd name="connsiteX0" fmla="*/ 0 w 12201993"/>
              <a:gd name="connsiteY0" fmla="*/ 1618938 h 1618938"/>
              <a:gd name="connsiteX1" fmla="*/ 12201993 w 12201993"/>
              <a:gd name="connsiteY1" fmla="*/ 599607 h 1618938"/>
              <a:gd name="connsiteX2" fmla="*/ 12187003 w 12201993"/>
              <a:gd name="connsiteY2" fmla="*/ 0 h 1618938"/>
              <a:gd name="connsiteX3" fmla="*/ 0 w 12201993"/>
              <a:gd name="connsiteY3" fmla="*/ 0 h 1618938"/>
              <a:gd name="connsiteX4" fmla="*/ 0 w 12201993"/>
              <a:gd name="connsiteY4" fmla="*/ 1618938 h 161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993" h="1618938">
                <a:moveTo>
                  <a:pt x="0" y="1618938"/>
                </a:moveTo>
                <a:lnTo>
                  <a:pt x="12201993" y="599607"/>
                </a:lnTo>
                <a:lnTo>
                  <a:pt x="12187003" y="0"/>
                </a:lnTo>
                <a:lnTo>
                  <a:pt x="0" y="0"/>
                </a:lnTo>
                <a:lnTo>
                  <a:pt x="0" y="161893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Vrije vorm 5">
            <a:extLst>
              <a:ext uri="{FF2B5EF4-FFF2-40B4-BE49-F238E27FC236}">
                <a16:creationId xmlns:a16="http://schemas.microsoft.com/office/drawing/2014/main" id="{1EE59E5A-89D1-4D93-8E57-4AE3620F3B21}"/>
              </a:ext>
            </a:extLst>
          </p:cNvPr>
          <p:cNvSpPr/>
          <p:nvPr/>
        </p:nvSpPr>
        <p:spPr>
          <a:xfrm>
            <a:off x="-14991" y="0"/>
            <a:ext cx="12201993" cy="1325563"/>
          </a:xfrm>
          <a:custGeom>
            <a:avLst/>
            <a:gdLst>
              <a:gd name="connsiteX0" fmla="*/ 7495 w 12201993"/>
              <a:gd name="connsiteY0" fmla="*/ 0 h 1596452"/>
              <a:gd name="connsiteX1" fmla="*/ 12201993 w 12201993"/>
              <a:gd name="connsiteY1" fmla="*/ 0 h 1596452"/>
              <a:gd name="connsiteX2" fmla="*/ 12201993 w 12201993"/>
              <a:gd name="connsiteY2" fmla="*/ 74951 h 1596452"/>
              <a:gd name="connsiteX3" fmla="*/ 12201993 w 12201993"/>
              <a:gd name="connsiteY3" fmla="*/ 667062 h 1596452"/>
              <a:gd name="connsiteX4" fmla="*/ 0 w 12201993"/>
              <a:gd name="connsiteY4" fmla="*/ 1596452 h 1596452"/>
              <a:gd name="connsiteX5" fmla="*/ 7495 w 12201993"/>
              <a:gd name="connsiteY5" fmla="*/ 0 h 159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993" h="1596452">
                <a:moveTo>
                  <a:pt x="7495" y="0"/>
                </a:moveTo>
                <a:lnTo>
                  <a:pt x="12201993" y="0"/>
                </a:lnTo>
                <a:lnTo>
                  <a:pt x="12201993" y="74951"/>
                </a:lnTo>
                <a:lnTo>
                  <a:pt x="12201993" y="667062"/>
                </a:lnTo>
                <a:lnTo>
                  <a:pt x="0" y="1596452"/>
                </a:lnTo>
                <a:cubicBezTo>
                  <a:pt x="2498" y="1064301"/>
                  <a:pt x="4997" y="532151"/>
                  <a:pt x="7495" y="0"/>
                </a:cubicBezTo>
                <a:close/>
              </a:path>
            </a:pathLst>
          </a:custGeom>
          <a:solidFill>
            <a:srgbClr val="00A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 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BFE48DD4-040A-5B55-00DB-ACA25D3514E8}"/>
              </a:ext>
            </a:extLst>
          </p:cNvPr>
          <p:cNvSpPr txBox="1">
            <a:spLocks/>
          </p:cNvSpPr>
          <p:nvPr/>
        </p:nvSpPr>
        <p:spPr>
          <a:xfrm>
            <a:off x="254833" y="179882"/>
            <a:ext cx="8374505" cy="727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Bewegingsspel en manipulerend spel</a:t>
            </a:r>
          </a:p>
        </p:txBody>
      </p:sp>
      <p:pic>
        <p:nvPicPr>
          <p:cNvPr id="12" name="Afbeelding 11" descr="Afbeelding met tekst, scherm&#10;&#10;Automatisch gegenereerde beschrijving">
            <a:extLst>
              <a:ext uri="{FF2B5EF4-FFF2-40B4-BE49-F238E27FC236}">
                <a16:creationId xmlns:a16="http://schemas.microsoft.com/office/drawing/2014/main" id="{615C0B1A-C86D-0B24-FC12-1E30C6802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1118" y="5676568"/>
            <a:ext cx="12893117" cy="122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65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1010664">
            <a:extLst>
              <a:ext uri="{FF2B5EF4-FFF2-40B4-BE49-F238E27FC236}">
                <a16:creationId xmlns:a16="http://schemas.microsoft.com/office/drawing/2014/main" id="{08167A1C-8DD3-65F6-E6C0-31B869475657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991" y="906905"/>
            <a:ext cx="5846165" cy="599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2C9294F-B663-C99F-EB1B-29C87A048B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9964" y="404235"/>
            <a:ext cx="6417038" cy="6498736"/>
          </a:xfrm>
          <a:prstGeom prst="rect">
            <a:avLst/>
          </a:prstGeom>
        </p:spPr>
      </p:pic>
      <p:pic>
        <p:nvPicPr>
          <p:cNvPr id="3" name="Afbeelding 2" descr="Afbeelding met tekst, scherm&#10;&#10;Automatisch gegenereerde beschrijving">
            <a:extLst>
              <a:ext uri="{FF2B5EF4-FFF2-40B4-BE49-F238E27FC236}">
                <a16:creationId xmlns:a16="http://schemas.microsoft.com/office/drawing/2014/main" id="{5D5D1A07-1071-245C-5823-6C4424AD4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1118" y="5676568"/>
            <a:ext cx="12893117" cy="1226403"/>
          </a:xfrm>
          <a:prstGeom prst="rect">
            <a:avLst/>
          </a:prstGeom>
        </p:spPr>
      </p:pic>
      <p:sp>
        <p:nvSpPr>
          <p:cNvPr id="5" name="Vrije vorm 4">
            <a:extLst>
              <a:ext uri="{FF2B5EF4-FFF2-40B4-BE49-F238E27FC236}">
                <a16:creationId xmlns:a16="http://schemas.microsoft.com/office/drawing/2014/main" id="{DF3CD52D-4419-3A02-AB91-FFBC806398A6}"/>
              </a:ext>
            </a:extLst>
          </p:cNvPr>
          <p:cNvSpPr/>
          <p:nvPr/>
        </p:nvSpPr>
        <p:spPr>
          <a:xfrm>
            <a:off x="-14991" y="0"/>
            <a:ext cx="12201993" cy="1618938"/>
          </a:xfrm>
          <a:custGeom>
            <a:avLst/>
            <a:gdLst>
              <a:gd name="connsiteX0" fmla="*/ 0 w 12201993"/>
              <a:gd name="connsiteY0" fmla="*/ 1618938 h 1618938"/>
              <a:gd name="connsiteX1" fmla="*/ 12201993 w 12201993"/>
              <a:gd name="connsiteY1" fmla="*/ 599607 h 1618938"/>
              <a:gd name="connsiteX2" fmla="*/ 12187003 w 12201993"/>
              <a:gd name="connsiteY2" fmla="*/ 0 h 1618938"/>
              <a:gd name="connsiteX3" fmla="*/ 0 w 12201993"/>
              <a:gd name="connsiteY3" fmla="*/ 0 h 1618938"/>
              <a:gd name="connsiteX4" fmla="*/ 0 w 12201993"/>
              <a:gd name="connsiteY4" fmla="*/ 1618938 h 161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993" h="1618938">
                <a:moveTo>
                  <a:pt x="0" y="1618938"/>
                </a:moveTo>
                <a:lnTo>
                  <a:pt x="12201993" y="599607"/>
                </a:lnTo>
                <a:lnTo>
                  <a:pt x="12187003" y="0"/>
                </a:lnTo>
                <a:lnTo>
                  <a:pt x="0" y="0"/>
                </a:lnTo>
                <a:lnTo>
                  <a:pt x="0" y="161893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Vrije vorm 6">
            <a:extLst>
              <a:ext uri="{FF2B5EF4-FFF2-40B4-BE49-F238E27FC236}">
                <a16:creationId xmlns:a16="http://schemas.microsoft.com/office/drawing/2014/main" id="{4A02DE58-EBF7-0796-205D-1078B706DA24}"/>
              </a:ext>
            </a:extLst>
          </p:cNvPr>
          <p:cNvSpPr/>
          <p:nvPr/>
        </p:nvSpPr>
        <p:spPr>
          <a:xfrm>
            <a:off x="-14991" y="0"/>
            <a:ext cx="12201993" cy="1325563"/>
          </a:xfrm>
          <a:custGeom>
            <a:avLst/>
            <a:gdLst>
              <a:gd name="connsiteX0" fmla="*/ 7495 w 12201993"/>
              <a:gd name="connsiteY0" fmla="*/ 0 h 1596452"/>
              <a:gd name="connsiteX1" fmla="*/ 12201993 w 12201993"/>
              <a:gd name="connsiteY1" fmla="*/ 0 h 1596452"/>
              <a:gd name="connsiteX2" fmla="*/ 12201993 w 12201993"/>
              <a:gd name="connsiteY2" fmla="*/ 74951 h 1596452"/>
              <a:gd name="connsiteX3" fmla="*/ 12201993 w 12201993"/>
              <a:gd name="connsiteY3" fmla="*/ 667062 h 1596452"/>
              <a:gd name="connsiteX4" fmla="*/ 0 w 12201993"/>
              <a:gd name="connsiteY4" fmla="*/ 1596452 h 1596452"/>
              <a:gd name="connsiteX5" fmla="*/ 7495 w 12201993"/>
              <a:gd name="connsiteY5" fmla="*/ 0 h 159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993" h="1596452">
                <a:moveTo>
                  <a:pt x="7495" y="0"/>
                </a:moveTo>
                <a:lnTo>
                  <a:pt x="12201993" y="0"/>
                </a:lnTo>
                <a:lnTo>
                  <a:pt x="12201993" y="74951"/>
                </a:lnTo>
                <a:lnTo>
                  <a:pt x="12201993" y="667062"/>
                </a:lnTo>
                <a:lnTo>
                  <a:pt x="0" y="1596452"/>
                </a:lnTo>
                <a:cubicBezTo>
                  <a:pt x="2498" y="1064301"/>
                  <a:pt x="4997" y="532151"/>
                  <a:pt x="7495" y="0"/>
                </a:cubicBezTo>
                <a:close/>
              </a:path>
            </a:pathLst>
          </a:custGeom>
          <a:solidFill>
            <a:srgbClr val="00A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1F9F8C0-F8AB-B061-AB34-91E37DA95E58}"/>
              </a:ext>
            </a:extLst>
          </p:cNvPr>
          <p:cNvSpPr txBox="1">
            <a:spLocks/>
          </p:cNvSpPr>
          <p:nvPr/>
        </p:nvSpPr>
        <p:spPr>
          <a:xfrm>
            <a:off x="254833" y="179882"/>
            <a:ext cx="11385029" cy="727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5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Rolgebonden</a:t>
            </a:r>
            <a:r>
              <a:rPr lang="nl-NL" sz="2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handelingen en eenvoudig rollenspel</a:t>
            </a:r>
          </a:p>
        </p:txBody>
      </p:sp>
    </p:spTree>
    <p:extLst>
      <p:ext uri="{BB962C8B-B14F-4D97-AF65-F5344CB8AC3E}">
        <p14:creationId xmlns:p14="http://schemas.microsoft.com/office/powerpoint/2010/main" val="368151949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308</Words>
  <Application>Microsoft Macintosh PowerPoint</Application>
  <PresentationFormat>Breedbeeld</PresentationFormat>
  <Paragraphs>69</Paragraphs>
  <Slides>23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Verdana</vt:lpstr>
      <vt:lpstr>Kantoorthema</vt:lpstr>
      <vt:lpstr> VVE Startblokken van Basisontwikkeling  Informatiebijeenkomst</vt:lpstr>
      <vt:lpstr>PowerPoint-presentatie</vt:lpstr>
      <vt:lpstr>De drie B’s van Basisontwikkeling</vt:lpstr>
      <vt:lpstr>Betekenisvolle activiteiten</vt:lpstr>
      <vt:lpstr>Iedereen doet mee </vt:lpstr>
      <vt:lpstr>PowerPoint-presentatie</vt:lpstr>
      <vt:lpstr>PowerPoint-presentatie</vt:lpstr>
      <vt:lpstr>PowerPoint-presentatie</vt:lpstr>
      <vt:lpstr>PowerPoint-presentatie</vt:lpstr>
      <vt:lpstr>PowerPoint-presentatie</vt:lpstr>
      <vt:lpstr>Spel met onderzoekskenmerken  We willen onder de bezem doorglijden Maar hoe blijft de bezem vastzitten We proberen, experimenteren totdat het lukt</vt:lpstr>
      <vt:lpstr>Onderzoekend spel  Wij werken in de plantenwinkel Wij willen weten hoe de plant heet en hoe je hem moet verzorgen Wij vinden antwoorden door bronnenonderzoek te doen </vt:lpstr>
      <vt:lpstr>Bemiddelende professional </vt:lpstr>
      <vt:lpstr>PowerPoint-presentatie</vt:lpstr>
      <vt:lpstr>PowerPoint-presentatie</vt:lpstr>
      <vt:lpstr>PowerPoint-presentatie</vt:lpstr>
      <vt:lpstr>PowerPoint-presentatie</vt:lpstr>
      <vt:lpstr>PowerPoint-presentatie</vt:lpstr>
      <vt:lpstr>Brede ontwikkeling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VVE Startblokken van Basisontwikkeling</dc:title>
  <dc:creator># De Activiteit | Levineke</dc:creator>
  <cp:lastModifiedBy>Michel Welgraven</cp:lastModifiedBy>
  <cp:revision>58</cp:revision>
  <dcterms:created xsi:type="dcterms:W3CDTF">2022-06-13T04:42:17Z</dcterms:created>
  <dcterms:modified xsi:type="dcterms:W3CDTF">2022-12-07T10:13:59Z</dcterms:modified>
</cp:coreProperties>
</file>