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handoutMasterIdLst>
    <p:handoutMasterId r:id="rId28"/>
  </p:handoutMasterIdLst>
  <p:sldIdLst>
    <p:sldId id="449" r:id="rId2"/>
    <p:sldId id="607" r:id="rId3"/>
    <p:sldId id="609" r:id="rId4"/>
    <p:sldId id="451" r:id="rId5"/>
    <p:sldId id="353" r:id="rId6"/>
    <p:sldId id="540" r:id="rId7"/>
    <p:sldId id="561" r:id="rId8"/>
    <p:sldId id="590" r:id="rId9"/>
    <p:sldId id="595" r:id="rId10"/>
    <p:sldId id="563" r:id="rId11"/>
    <p:sldId id="564" r:id="rId12"/>
    <p:sldId id="600" r:id="rId13"/>
    <p:sldId id="601" r:id="rId14"/>
    <p:sldId id="565" r:id="rId15"/>
    <p:sldId id="608" r:id="rId16"/>
    <p:sldId id="569" r:id="rId17"/>
    <p:sldId id="599" r:id="rId18"/>
    <p:sldId id="602" r:id="rId19"/>
    <p:sldId id="589" r:id="rId20"/>
    <p:sldId id="604" r:id="rId21"/>
    <p:sldId id="588" r:id="rId22"/>
    <p:sldId id="544" r:id="rId23"/>
    <p:sldId id="560" r:id="rId24"/>
    <p:sldId id="596" r:id="rId25"/>
    <p:sldId id="610" r:id="rId26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00FFFF"/>
    <a:srgbClr val="D6D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6" autoAdjust="0"/>
    <p:restoredTop sz="94622"/>
  </p:normalViewPr>
  <p:slideViewPr>
    <p:cSldViewPr>
      <p:cViewPr varScale="1">
        <p:scale>
          <a:sx n="113" d="100"/>
          <a:sy n="113" d="100"/>
        </p:scale>
        <p:origin x="63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ineke vdM" userId="ac21a40401c52306" providerId="LiveId" clId="{06A3C61A-EA0C-426D-BB95-9FC820D4DB30}"/>
    <pc:docChg chg="custSel modSld">
      <pc:chgData name="levineke vdM" userId="ac21a40401c52306" providerId="LiveId" clId="{06A3C61A-EA0C-426D-BB95-9FC820D4DB30}" dt="2022-11-28T13:41:50.668" v="13" actId="1076"/>
      <pc:docMkLst>
        <pc:docMk/>
      </pc:docMkLst>
      <pc:sldChg chg="addSp delSp modSp mod">
        <pc:chgData name="levineke vdM" userId="ac21a40401c52306" providerId="LiveId" clId="{06A3C61A-EA0C-426D-BB95-9FC820D4DB30}" dt="2022-11-28T13:41:50.668" v="13" actId="1076"/>
        <pc:sldMkLst>
          <pc:docMk/>
          <pc:sldMk cId="1037569341" sldId="601"/>
        </pc:sldMkLst>
        <pc:spChg chg="add del mod">
          <ac:chgData name="levineke vdM" userId="ac21a40401c52306" providerId="LiveId" clId="{06A3C61A-EA0C-426D-BB95-9FC820D4DB30}" dt="2022-11-28T13:41:07.022" v="1" actId="22"/>
          <ac:spMkLst>
            <pc:docMk/>
            <pc:sldMk cId="1037569341" sldId="601"/>
            <ac:spMk id="6" creationId="{505D7616-75D9-671A-841A-C87910046DE5}"/>
          </ac:spMkLst>
        </pc:spChg>
        <pc:picChg chg="del">
          <ac:chgData name="levineke vdM" userId="ac21a40401c52306" providerId="LiveId" clId="{06A3C61A-EA0C-426D-BB95-9FC820D4DB30}" dt="2022-11-28T13:41:02.657" v="0" actId="478"/>
          <ac:picMkLst>
            <pc:docMk/>
            <pc:sldMk cId="1037569341" sldId="601"/>
            <ac:picMk id="7" creationId="{C038C15E-5300-3D23-74DF-0E05C5353875}"/>
          </ac:picMkLst>
        </pc:picChg>
        <pc:picChg chg="add mod ord modCrop">
          <ac:chgData name="levineke vdM" userId="ac21a40401c52306" providerId="LiveId" clId="{06A3C61A-EA0C-426D-BB95-9FC820D4DB30}" dt="2022-11-28T13:41:50.668" v="13" actId="1076"/>
          <ac:picMkLst>
            <pc:docMk/>
            <pc:sldMk cId="1037569341" sldId="601"/>
            <ac:picMk id="9" creationId="{14499781-2926-7464-56FF-FDEAC0875A8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/>
              <a:t>16-9-2011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61594-A8B7-4687-90E1-F2C1B6F71D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925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16-9-2011</a:t>
            </a:r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CA6B75-1B04-4CE6-9B4A-52A1CDCA5D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5617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CA6B75-1B04-4CE6-9B4A-52A1CDCA5D3D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5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CA6B75-1B04-4CE6-9B4A-52A1CDCA5D3D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69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CA6B75-1B04-4CE6-9B4A-52A1CDCA5D3D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82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CA6B75-1B04-4CE6-9B4A-52A1CDCA5D3D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77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CA6B75-1B04-4CE6-9B4A-52A1CDCA5D3D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39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CA6B75-1B04-4CE6-9B4A-52A1CDCA5D3D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40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CA6B75-1B04-4CE6-9B4A-52A1CDCA5D3D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79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D99A6-B803-4118-A91A-A46509E0E889}" type="datetime1">
              <a:rPr lang="nl-NL" smtClean="0"/>
              <a:pPr>
                <a:defRPr/>
              </a:pPr>
              <a:t>09-12-2022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3D424-61DC-4F82-9956-D7FDDD31FB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A7B53-990C-4F9B-B9A7-F2A3422555F0}" type="datetime1">
              <a:rPr lang="nl-NL" smtClean="0"/>
              <a:pPr>
                <a:defRPr/>
              </a:pPr>
              <a:t>09-12-2022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92332-2171-47FC-83A9-69EC8240A97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70C53-47AA-419A-9C8A-2BB721B2579F}" type="datetime1">
              <a:rPr lang="nl-NL" smtClean="0"/>
              <a:pPr>
                <a:defRPr/>
              </a:pPr>
              <a:t>09-12-2022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0DE9D-7DB5-4CE0-8875-FB358992715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DBA72-6205-48EE-8BA5-FAE8E05C33BC}" type="datetime1">
              <a:rPr lang="nl-NL" smtClean="0"/>
              <a:pPr>
                <a:defRPr/>
              </a:pPr>
              <a:t>09-12-2022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617EE-51F0-4159-9398-2298E66722C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25E3BF-4703-4FE6-8608-4CF452634A8E}" type="datetime1">
              <a:rPr lang="nl-NL" smtClean="0"/>
              <a:pPr>
                <a:defRPr/>
              </a:pPr>
              <a:t>09-12-2022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15D57-71A7-45B0-9512-B0EBED679E1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284B4-7123-466C-9C6F-16724686CEF2}" type="datetime1">
              <a:rPr lang="nl-NL" smtClean="0"/>
              <a:pPr>
                <a:defRPr/>
              </a:pPr>
              <a:t>09-12-2022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F2EAB-49A7-40BE-946D-E2B3CFFC0C3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5BA39-D359-41BF-9E4D-4A5BD6FB690A}" type="datetime1">
              <a:rPr lang="nl-NL" smtClean="0"/>
              <a:pPr>
                <a:defRPr/>
              </a:pPr>
              <a:t>09-12-2022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9E63F-2994-482C-9DBC-4DF3AF3AEFC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922F5-2F49-4973-8760-A4A82F6C8E11}" type="datetime1">
              <a:rPr lang="nl-NL" smtClean="0"/>
              <a:pPr>
                <a:defRPr/>
              </a:pPr>
              <a:t>09-12-2022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87496-7572-4D90-BC57-BE0078AFBF2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64217-D906-439A-9158-C114E6DE65F9}" type="datetime1">
              <a:rPr lang="nl-NL" smtClean="0"/>
              <a:pPr>
                <a:defRPr/>
              </a:pPr>
              <a:t>09-12-2022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0F3DE-99BA-4936-83C7-B77CA235089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5153C-74BE-46DC-8620-550F5C49AD73}" type="datetime1">
              <a:rPr lang="nl-NL" smtClean="0"/>
              <a:pPr>
                <a:defRPr/>
              </a:pPr>
              <a:t>09-12-2022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D64E2-DFE5-4994-949A-B0552C20030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F05B3-740F-4EC1-96C9-990BBB53B78A}" type="datetime1">
              <a:rPr lang="nl-NL" smtClean="0"/>
              <a:pPr>
                <a:defRPr/>
              </a:pPr>
              <a:t>09-12-2022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C1A08-38AD-48D8-91A5-D20543A34FD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091D18-CD9E-4547-8A6E-804B0A2273EE}" type="datetime1">
              <a:rPr lang="nl-NL" smtClean="0"/>
              <a:pPr>
                <a:defRPr/>
              </a:pPr>
              <a:t>09-12-2022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©- De Activiteit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02B9D0-CA2C-44BE-A7BE-BD3B76659CD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itel 7">
            <a:extLst>
              <a:ext uri="{FF2B5EF4-FFF2-40B4-BE49-F238E27FC236}">
                <a16:creationId xmlns:a16="http://schemas.microsoft.com/office/drawing/2014/main" id="{D5B4A9CA-FC43-45F5-F245-2B07C57E6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dt="0"/>
  <p:txStyles>
    <p:titleStyle>
      <a:lvl1pPr marL="4763" indent="0" algn="l" defTabSz="914400" rtl="0" eaLnBrk="1" latinLnBrk="0" hangingPunct="1">
        <a:spcBef>
          <a:spcPct val="0"/>
        </a:spcBef>
        <a:buNone/>
        <a:tabLst/>
        <a:defRPr sz="3600" kern="1200" baseline="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794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35088" indent="-307975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763" indent="-404813" algn="l" defTabSz="914400" rtl="0" eaLnBrk="1" latinLnBrk="0" hangingPunct="1">
        <a:spcBef>
          <a:spcPct val="20000"/>
        </a:spcBef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bwrwZKebQY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PDiiO7isCs?start=9&amp;feature=oembed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l.vandermeer@de-activiteit.n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yricstranslate.com/nl/milow-ruimtevaarder-lyric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nl.wikipedia.org/wiki/Bijzonder_hoogleraar" TargetMode="External"/><Relationship Id="rId7" Type="http://schemas.openxmlformats.org/officeDocument/2006/relationships/hyperlink" Target="http://nl.wikipedia.org/wiki/Vygotsky" TargetMode="External"/><Relationship Id="rId2" Type="http://schemas.openxmlformats.org/officeDocument/2006/relationships/hyperlink" Target="http://www.bertvanoers.nl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nl.wikipedia.org/wiki/Ontwikkelingspsychologie" TargetMode="External"/><Relationship Id="rId5" Type="http://schemas.openxmlformats.org/officeDocument/2006/relationships/hyperlink" Target="http://nl.wikipedia.org/wiki/Carel_van_Parreren" TargetMode="External"/><Relationship Id="rId4" Type="http://schemas.openxmlformats.org/officeDocument/2006/relationships/hyperlink" Target="http://nl.wikipedia.org/wiki/Vrije_Universiteit_Amsterd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Afbeelding met gras, buiten, persoon&#10;&#10;Automatisch gegenereerde beschrijving">
            <a:extLst>
              <a:ext uri="{FF2B5EF4-FFF2-40B4-BE49-F238E27FC236}">
                <a16:creationId xmlns:a16="http://schemas.microsoft.com/office/drawing/2014/main" id="{264B301A-90DE-3AD9-53C7-26B2B6087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7" y="0"/>
            <a:ext cx="12191999" cy="6858000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56BD5699-89F2-7F2D-2A33-CD2CEE69E518}"/>
              </a:ext>
            </a:extLst>
          </p:cNvPr>
          <p:cNvSpPr/>
          <p:nvPr/>
        </p:nvSpPr>
        <p:spPr>
          <a:xfrm>
            <a:off x="-10471" y="9730"/>
            <a:ext cx="12202471" cy="6844848"/>
          </a:xfrm>
          <a:prstGeom prst="rect">
            <a:avLst/>
          </a:prstGeom>
          <a:solidFill>
            <a:srgbClr val="0070C0">
              <a:alpha val="30051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CC9728E0-F819-E802-124F-519EF3CD0061}"/>
              </a:ext>
            </a:extLst>
          </p:cNvPr>
          <p:cNvSpPr/>
          <p:nvPr/>
        </p:nvSpPr>
        <p:spPr>
          <a:xfrm>
            <a:off x="666246" y="0"/>
            <a:ext cx="2890239" cy="6857999"/>
          </a:xfrm>
          <a:prstGeom prst="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Afbeelding 4">
            <a:extLst>
              <a:ext uri="{FF2B5EF4-FFF2-40B4-BE49-F238E27FC236}">
                <a16:creationId xmlns:a16="http://schemas.microsoft.com/office/drawing/2014/main" id="{4506A02B-D510-FD1C-EE6C-3DE5BA9916CF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04838" y="411282"/>
            <a:ext cx="2678502" cy="19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78C2D143-8C02-5F2D-9428-65F0BFB0F0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04838" y="5565515"/>
            <a:ext cx="2613056" cy="723508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4E55EDBA-0E74-605E-6B4D-55F2AB7AF074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31502E98-E4F4-ED83-6C6C-6B94DD7D1851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171ED0C7-E8FA-B952-3597-346AB18CD33D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6" name="Titel 1">
            <a:extLst>
              <a:ext uri="{FF2B5EF4-FFF2-40B4-BE49-F238E27FC236}">
                <a16:creationId xmlns:a16="http://schemas.microsoft.com/office/drawing/2014/main" id="{5396033D-75C4-6C29-C59A-62A33FD9752E}"/>
              </a:ext>
            </a:extLst>
          </p:cNvPr>
          <p:cNvSpPr txBox="1">
            <a:spLocks/>
          </p:cNvSpPr>
          <p:nvPr/>
        </p:nvSpPr>
        <p:spPr>
          <a:xfrm>
            <a:off x="4174760" y="692696"/>
            <a:ext cx="7757410" cy="405636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Opleiding tot trainer</a:t>
            </a:r>
            <a:b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Startblokken</a:t>
            </a:r>
            <a:b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Basisontwikkeling</a:t>
            </a:r>
            <a:b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 1</a:t>
            </a:r>
            <a:endParaRPr lang="nl-NL" sz="6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8D64550D-4EA1-4145-A5B0-A339BF156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681" y="352311"/>
            <a:ext cx="12271945" cy="6511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1A846F3D-6F58-81D2-C3E2-38CD26005C17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7F28040F-2B4D-9D06-9CCE-B198A55E1248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CCF99630-245D-6BCA-611F-C7AA4EEAA58F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Vrije vorm 7">
            <a:extLst>
              <a:ext uri="{FF2B5EF4-FFF2-40B4-BE49-F238E27FC236}">
                <a16:creationId xmlns:a16="http://schemas.microsoft.com/office/drawing/2014/main" id="{58525B98-C346-5616-D18C-B091C270AAB5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92C6FE54-67F9-8CA5-B649-5FF96AA094DD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CECEF3C-EE6D-FBEB-6CB8-06C90DB49DC6}"/>
              </a:ext>
            </a:extLst>
          </p:cNvPr>
          <p:cNvSpPr txBox="1">
            <a:spLocks/>
          </p:cNvSpPr>
          <p:nvPr/>
        </p:nvSpPr>
        <p:spPr>
          <a:xfrm>
            <a:off x="191344" y="125837"/>
            <a:ext cx="6340333" cy="87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763" indent="0" algn="l" defTabSz="914400" rtl="0" eaLnBrk="1" latinLnBrk="0" hangingPunct="1">
              <a:spcBef>
                <a:spcPct val="0"/>
              </a:spcBef>
              <a:buNone/>
              <a:tabLst/>
              <a:defRPr sz="36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b="1" dirty="0">
                <a:solidFill>
                  <a:schemeClr val="bg1"/>
                </a:solidFill>
              </a:rPr>
              <a:t>Werkactiviteit 1: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3B480CD-EDE6-4905-4787-D08CF876C18D}"/>
              </a:ext>
            </a:extLst>
          </p:cNvPr>
          <p:cNvSpPr txBox="1">
            <a:spLocks/>
          </p:cNvSpPr>
          <p:nvPr/>
        </p:nvSpPr>
        <p:spPr>
          <a:xfrm>
            <a:off x="335360" y="4351290"/>
            <a:ext cx="1130525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763" indent="0" algn="l" defTabSz="914400" rtl="0" eaLnBrk="1" latinLnBrk="0" hangingPunct="1">
              <a:spcBef>
                <a:spcPct val="0"/>
              </a:spcBef>
              <a:buNone/>
              <a:tabLst/>
              <a:defRPr sz="36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4800" b="1" dirty="0">
                <a:solidFill>
                  <a:schemeClr val="bg1"/>
                </a:solidFill>
              </a:rPr>
              <a:t>Kenmerken van Startblokken</a:t>
            </a:r>
          </a:p>
        </p:txBody>
      </p:sp>
    </p:spTree>
    <p:extLst>
      <p:ext uri="{BB962C8B-B14F-4D97-AF65-F5344CB8AC3E}">
        <p14:creationId xmlns:p14="http://schemas.microsoft.com/office/powerpoint/2010/main" val="349190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8721A5FD-C46C-4FEF-9B4F-576E49AFDE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440" y="358365"/>
            <a:ext cx="8688288" cy="6516216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545857F2-8F20-C36C-AD26-099B619478C1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D73939D2-5E49-5D07-ABCD-A4617DD72C21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4EA790D7-1590-B7D1-FC87-19D3F403FD7D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Vrije vorm 7">
            <a:extLst>
              <a:ext uri="{FF2B5EF4-FFF2-40B4-BE49-F238E27FC236}">
                <a16:creationId xmlns:a16="http://schemas.microsoft.com/office/drawing/2014/main" id="{EE96B199-FC8F-74F8-5EC1-6B4E97A8D8E2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FA7FF4B0-5333-1BA9-4A1D-C156EBC28268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E2D0FA1-F987-8797-0641-55345CAD71FE}"/>
              </a:ext>
            </a:extLst>
          </p:cNvPr>
          <p:cNvSpPr txBox="1">
            <a:spLocks/>
          </p:cNvSpPr>
          <p:nvPr/>
        </p:nvSpPr>
        <p:spPr>
          <a:xfrm>
            <a:off x="191344" y="125837"/>
            <a:ext cx="6340333" cy="87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763" indent="0" algn="l" defTabSz="914400" rtl="0" eaLnBrk="1" latinLnBrk="0" hangingPunct="1">
              <a:spcBef>
                <a:spcPct val="0"/>
              </a:spcBef>
              <a:buNone/>
              <a:tabLst/>
              <a:defRPr sz="36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b="1" dirty="0">
                <a:solidFill>
                  <a:schemeClr val="bg1"/>
                </a:solidFill>
              </a:rPr>
              <a:t>Kies een foto</a:t>
            </a:r>
          </a:p>
        </p:txBody>
      </p:sp>
    </p:spTree>
    <p:extLst>
      <p:ext uri="{BB962C8B-B14F-4D97-AF65-F5344CB8AC3E}">
        <p14:creationId xmlns:p14="http://schemas.microsoft.com/office/powerpoint/2010/main" val="392825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AED58-4CC0-4D4B-A95D-3264ECD2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08920"/>
            <a:ext cx="10972800" cy="2079104"/>
          </a:xfrm>
        </p:spPr>
        <p:txBody>
          <a:bodyPr>
            <a:normAutofit/>
          </a:bodyPr>
          <a:lstStyle/>
          <a:p>
            <a:r>
              <a:rPr lang="nl-NL" sz="4400" dirty="0"/>
              <a:t>Ga met elkaar in gesprek…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2EA75310-375A-0E4F-7804-534E4C809E30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57ECCBCB-7443-FBD1-95AE-6731E920D061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3F5CFC0D-8E5B-C7F4-6140-D89FCA830DE8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Vrije vorm 7">
            <a:extLst>
              <a:ext uri="{FF2B5EF4-FFF2-40B4-BE49-F238E27FC236}">
                <a16:creationId xmlns:a16="http://schemas.microsoft.com/office/drawing/2014/main" id="{7A6E744C-A7B8-B1BD-D733-B8083BEC8D16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F3ABB493-4190-1DFA-AB7D-F13E434D4515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7923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E3C8DB4-EAC9-4AD5-5D82-D66FCB2D2F42}"/>
              </a:ext>
            </a:extLst>
          </p:cNvPr>
          <p:cNvSpPr/>
          <p:nvPr/>
        </p:nvSpPr>
        <p:spPr>
          <a:xfrm>
            <a:off x="0" y="0"/>
            <a:ext cx="12191998" cy="68579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E7550BE-90C0-24C2-E57A-F8C17FAA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58" y="1687919"/>
            <a:ext cx="2230367" cy="278795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0A262EC1-7DE1-9B90-DED1-D2A7EFAFF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836" y="3689040"/>
            <a:ext cx="2230367" cy="2750552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9789023255079 - Basisontwikkeling voor peuters en de onderbouw">
            <a:extLst>
              <a:ext uri="{FF2B5EF4-FFF2-40B4-BE49-F238E27FC236}">
                <a16:creationId xmlns:a16="http://schemas.microsoft.com/office/drawing/2014/main" id="{6820DA2C-80F3-A939-1C4F-1E0BA9B5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2153" y="526728"/>
            <a:ext cx="4136531" cy="5957570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Tijdelijke aanduiding voor inhoud 6">
            <a:extLst>
              <a:ext uri="{FF2B5EF4-FFF2-40B4-BE49-F238E27FC236}">
                <a16:creationId xmlns:a16="http://schemas.microsoft.com/office/drawing/2014/main" id="{C7990338-146C-FD24-87C2-9FD0990F8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6464" y="526728"/>
            <a:ext cx="2626428" cy="5957570"/>
          </a:xfrm>
          <a:ln w="63500">
            <a:solidFill>
              <a:schemeClr val="bg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ACE1E4-7590-45E5-BD2C-66647D46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3" y="171218"/>
            <a:ext cx="3439687" cy="1516701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Op zoek in de boeken</a:t>
            </a:r>
          </a:p>
        </p:txBody>
      </p:sp>
    </p:spTree>
    <p:extLst>
      <p:ext uri="{BB962C8B-B14F-4D97-AF65-F5344CB8AC3E}">
        <p14:creationId xmlns:p14="http://schemas.microsoft.com/office/powerpoint/2010/main" val="103756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331CB26-0F76-C6E4-C19E-BD4F3E715336}"/>
              </a:ext>
            </a:extLst>
          </p:cNvPr>
          <p:cNvSpPr txBox="1">
            <a:spLocks/>
          </p:cNvSpPr>
          <p:nvPr/>
        </p:nvSpPr>
        <p:spPr>
          <a:xfrm>
            <a:off x="767408" y="2708920"/>
            <a:ext cx="10972800" cy="2079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763" indent="0" algn="l" defTabSz="914400" rtl="0" eaLnBrk="1" latinLnBrk="0" hangingPunct="1">
              <a:spcBef>
                <a:spcPct val="0"/>
              </a:spcBef>
              <a:buNone/>
              <a:tabLst/>
              <a:defRPr sz="36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4400" dirty="0"/>
              <a:t>Startblokken is voor ons…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AECC3BAC-C278-532E-20E2-CA779D1E7A5C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7EC50B47-41C6-63C2-F0EF-06D9A97A97C2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E96DFB90-3373-22CF-3CAF-F3CE384B1C84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Vrije vorm 8">
            <a:extLst>
              <a:ext uri="{FF2B5EF4-FFF2-40B4-BE49-F238E27FC236}">
                <a16:creationId xmlns:a16="http://schemas.microsoft.com/office/drawing/2014/main" id="{A3031AAF-3E94-C0A7-325B-54DC47BDAC38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3AED68EB-2B1F-AECF-D409-727F0BB442BD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5086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FE4E27BB-7B9A-6231-44FB-AD74C78BB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3" y="116632"/>
            <a:ext cx="6130512" cy="6296144"/>
          </a:xfr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28DE0471-123C-E3BB-DF6D-C8C852A0A111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2C884C2E-89C7-E2BC-92A3-A7CAFBDB46B6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8CE9DA1B-B044-C499-C2C3-399DB15AA44C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878061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023" y="741148"/>
            <a:ext cx="4448741" cy="5136123"/>
          </a:xfrm>
          <a:prstGeom prst="rect">
            <a:avLst/>
          </a:prstGeom>
        </p:spPr>
      </p:pic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932468EB-ADCB-D7CE-FC03-BEE143F7C0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60" y="1714278"/>
            <a:ext cx="5616624" cy="819179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0C08526E-DEC2-5B1E-5AFE-F70A3ED4B42A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AD718233-3632-C60A-0528-AA96740F3999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8B1482EE-A917-6DFF-E906-878DF0FA7273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Vrije vorm 8">
            <a:extLst>
              <a:ext uri="{FF2B5EF4-FFF2-40B4-BE49-F238E27FC236}">
                <a16:creationId xmlns:a16="http://schemas.microsoft.com/office/drawing/2014/main" id="{02B2ACC4-1CA3-C35E-F6DD-F494ACBE5CF8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C71C7791-7256-0FFC-4B0E-062ECBBF9FFE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74786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7162" y="1080591"/>
            <a:ext cx="6510417" cy="524009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35360" y="6050835"/>
            <a:ext cx="3860800" cy="365125"/>
          </a:xfrm>
        </p:spPr>
        <p:txBody>
          <a:bodyPr/>
          <a:lstStyle/>
          <a:p>
            <a:pPr algn="l">
              <a:defRPr/>
            </a:pPr>
            <a:r>
              <a:rPr lang="nl-NL" dirty="0"/>
              <a:t>©- De Activiteit 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B3A3816-5518-5A2C-D1DB-C2F2FAC315C9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0A2B2FE4-E3F6-C113-DB02-246D57FCE0B9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20D7D99D-C37F-EE13-6DE8-CED133F69EA7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Vrije vorm 7">
            <a:extLst>
              <a:ext uri="{FF2B5EF4-FFF2-40B4-BE49-F238E27FC236}">
                <a16:creationId xmlns:a16="http://schemas.microsoft.com/office/drawing/2014/main" id="{387B98BE-1207-27F9-F7D6-737C88B3C269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0ECFEAA9-B9DA-CBF9-41F8-532929540E77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02324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a 4" title="Basisontwikkeling gun je ieder kind">
            <a:hlinkClick r:id="" action="ppaction://media"/>
            <a:extLst>
              <a:ext uri="{FF2B5EF4-FFF2-40B4-BE49-F238E27FC236}">
                <a16:creationId xmlns:a16="http://schemas.microsoft.com/office/drawing/2014/main" id="{F025105C-A0FA-4866-B083-1811DAE3AED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63" y="-4789"/>
            <a:ext cx="12174537" cy="6878638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4C2837E2-C8A0-E1B9-B2BF-0CA72F82B830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C7886CE6-D0D9-C219-5A4C-78769DAD4EC5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C227C2FD-678A-7D46-CEB1-23D9FB01D6B1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Vrije vorm 7">
            <a:extLst>
              <a:ext uri="{FF2B5EF4-FFF2-40B4-BE49-F238E27FC236}">
                <a16:creationId xmlns:a16="http://schemas.microsoft.com/office/drawing/2014/main" id="{38D77D84-DD54-1DF9-C933-01E2EF9411A9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9DAF8F53-03BD-90A3-0594-500C3FE88A8B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2B1274-744B-4342-A806-47118190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77196"/>
            <a:ext cx="10972800" cy="836712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Basisontwikkeling, dat gun je ieder kind</a:t>
            </a:r>
          </a:p>
        </p:txBody>
      </p:sp>
    </p:spTree>
    <p:extLst>
      <p:ext uri="{BB962C8B-B14F-4D97-AF65-F5344CB8AC3E}">
        <p14:creationId xmlns:p14="http://schemas.microsoft.com/office/powerpoint/2010/main" val="27599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8" y="1605353"/>
            <a:ext cx="5314864" cy="24717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000" b="1" dirty="0"/>
              <a:t>Startblokken</a:t>
            </a:r>
            <a:br>
              <a:rPr lang="nl-NL" sz="3000" b="1" dirty="0"/>
            </a:br>
            <a:r>
              <a:rPr lang="nl-NL" sz="3000" b="1" dirty="0"/>
              <a:t>in de praktijk/</a:t>
            </a:r>
            <a:br>
              <a:rPr lang="nl-NL" sz="3000" b="1" dirty="0"/>
            </a:br>
            <a:r>
              <a:rPr lang="nl-NL" sz="3000" b="1" dirty="0"/>
              <a:t>vaardigheden</a:t>
            </a:r>
            <a:br>
              <a:rPr lang="nl-NL" sz="3000" b="1" dirty="0"/>
            </a:br>
            <a:r>
              <a:rPr lang="nl-NL" sz="3000" b="1" dirty="0"/>
              <a:t>van professionals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2FBF8E6-1AD7-8A9F-3078-23B5B3F89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352" y="1001675"/>
            <a:ext cx="5976648" cy="5906612"/>
          </a:xfr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BDA848B5-BF1C-8092-C86A-DF9AEAB1E44D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63AA6487-D5F9-B7AC-FBBF-6A43C297CF14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06D0EE52-5231-A34D-0B55-0105FF5BD56B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Vrije vorm 6">
            <a:extLst>
              <a:ext uri="{FF2B5EF4-FFF2-40B4-BE49-F238E27FC236}">
                <a16:creationId xmlns:a16="http://schemas.microsoft.com/office/drawing/2014/main" id="{142335C1-2A2D-BB39-F961-6580B4B4793F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710305F7-3BB3-B40E-4AA8-A83E2F946B5C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3778D42-6324-A502-ECE2-3B0E0CA2605D}"/>
              </a:ext>
            </a:extLst>
          </p:cNvPr>
          <p:cNvSpPr txBox="1">
            <a:spLocks/>
          </p:cNvSpPr>
          <p:nvPr/>
        </p:nvSpPr>
        <p:spPr>
          <a:xfrm>
            <a:off x="191344" y="125837"/>
            <a:ext cx="6340333" cy="87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763" indent="0" algn="l" defTabSz="914400" rtl="0" eaLnBrk="1" latinLnBrk="0" hangingPunct="1">
              <a:spcBef>
                <a:spcPct val="0"/>
              </a:spcBef>
              <a:buNone/>
              <a:tabLst/>
              <a:defRPr sz="36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b="1" dirty="0">
                <a:solidFill>
                  <a:schemeClr val="bg1"/>
                </a:solidFill>
              </a:rPr>
              <a:t>Werkactiviteit 2:</a:t>
            </a:r>
          </a:p>
        </p:txBody>
      </p:sp>
    </p:spTree>
    <p:extLst>
      <p:ext uri="{BB962C8B-B14F-4D97-AF65-F5344CB8AC3E}">
        <p14:creationId xmlns:p14="http://schemas.microsoft.com/office/powerpoint/2010/main" val="364886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a 4" title="Milow maakt iets totaal anders van 'Ruimtevaarder' | Liefde voor Muziek">
            <a:hlinkClick r:id="" action="ppaction://media"/>
            <a:extLst>
              <a:ext uri="{FF2B5EF4-FFF2-40B4-BE49-F238E27FC236}">
                <a16:creationId xmlns:a16="http://schemas.microsoft.com/office/drawing/2014/main" id="{EF35C1BC-A28A-4577-88CE-64B3AF015D2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36" y="-110818"/>
            <a:ext cx="12172972" cy="6968818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32A60D04-3445-BAE0-030C-8364C76C251B}"/>
              </a:ext>
            </a:extLst>
          </p:cNvPr>
          <p:cNvGrpSpPr/>
          <p:nvPr/>
        </p:nvGrpSpPr>
        <p:grpSpPr>
          <a:xfrm>
            <a:off x="-4199" y="-110818"/>
            <a:ext cx="12192014" cy="1330736"/>
            <a:chOff x="-4199" y="-110818"/>
            <a:chExt cx="12192014" cy="1330736"/>
          </a:xfrm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7BE7E08C-F2D7-F3C4-B76B-60717527A2AD}"/>
                </a:ext>
              </a:extLst>
            </p:cNvPr>
            <p:cNvSpPr/>
            <p:nvPr/>
          </p:nvSpPr>
          <p:spPr>
            <a:xfrm flipH="1" flipV="1">
              <a:off x="-4199" y="488082"/>
              <a:ext cx="12192014" cy="731836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rgbClr val="009EE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3D161496-F004-491C-5F62-097A6FB0C72A}"/>
                </a:ext>
              </a:extLst>
            </p:cNvPr>
            <p:cNvSpPr/>
            <p:nvPr/>
          </p:nvSpPr>
          <p:spPr>
            <a:xfrm>
              <a:off x="1109" y="-110818"/>
              <a:ext cx="12181399" cy="1176793"/>
            </a:xfrm>
            <a:custGeom>
              <a:avLst/>
              <a:gdLst>
                <a:gd name="connsiteX0" fmla="*/ 0 w 12181399"/>
                <a:gd name="connsiteY0" fmla="*/ 0 h 1176793"/>
                <a:gd name="connsiteX1" fmla="*/ 0 w 12181399"/>
                <a:gd name="connsiteY1" fmla="*/ 1176793 h 1176793"/>
                <a:gd name="connsiteX2" fmla="*/ 12181399 w 12181399"/>
                <a:gd name="connsiteY2" fmla="*/ 715617 h 1176793"/>
                <a:gd name="connsiteX3" fmla="*/ 12181399 w 12181399"/>
                <a:gd name="connsiteY3" fmla="*/ 7951 h 1176793"/>
                <a:gd name="connsiteX4" fmla="*/ 0 w 12181399"/>
                <a:gd name="connsiteY4" fmla="*/ 0 h 117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1399" h="1176793">
                  <a:moveTo>
                    <a:pt x="0" y="0"/>
                  </a:moveTo>
                  <a:lnTo>
                    <a:pt x="0" y="1176793"/>
                  </a:lnTo>
                  <a:lnTo>
                    <a:pt x="12181399" y="715617"/>
                  </a:lnTo>
                  <a:lnTo>
                    <a:pt x="12181399" y="7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  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46C28A4-E0B9-410E-B2EF-B44D8055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78713"/>
            <a:ext cx="5112568" cy="597732"/>
          </a:xfrm>
        </p:spPr>
        <p:txBody>
          <a:bodyPr>
            <a:normAutofit/>
          </a:bodyPr>
          <a:lstStyle/>
          <a:p>
            <a:pPr algn="l"/>
            <a:r>
              <a:rPr lang="nl-NL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Ruimtevaarder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AB59AF03-A0A6-3B8F-1BD3-BE0745C18CFF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3B288BED-D26A-4858-D375-F70A3D40EDC0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0816D485-F85F-3831-C504-FDBE9E11B8A7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705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7C3F4826-F54B-64A4-59C2-78F99EFD3BB7}"/>
              </a:ext>
            </a:extLst>
          </p:cNvPr>
          <p:cNvSpPr txBox="1">
            <a:spLocks/>
          </p:cNvSpPr>
          <p:nvPr/>
        </p:nvSpPr>
        <p:spPr>
          <a:xfrm>
            <a:off x="767408" y="2708920"/>
            <a:ext cx="10972800" cy="2079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763" indent="0" algn="l" defTabSz="914400" rtl="0" eaLnBrk="1" latinLnBrk="0" hangingPunct="1">
              <a:spcBef>
                <a:spcPct val="0"/>
              </a:spcBef>
              <a:buNone/>
              <a:tabLst/>
              <a:defRPr sz="36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4400" dirty="0"/>
              <a:t>In beeld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BC7837B-09A9-472E-91FE-075D4E8EA40A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02478D7E-A0F3-F2B5-B0AA-BD7BF8B33332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B02B4F05-459D-6A91-1752-A6E9F9D2977D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Vrije vorm 10">
            <a:extLst>
              <a:ext uri="{FF2B5EF4-FFF2-40B4-BE49-F238E27FC236}">
                <a16:creationId xmlns:a16="http://schemas.microsoft.com/office/drawing/2014/main" id="{64F9520C-F033-F2AB-7424-88C0E41A0869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rije vorm 11">
            <a:extLst>
              <a:ext uri="{FF2B5EF4-FFF2-40B4-BE49-F238E27FC236}">
                <a16:creationId xmlns:a16="http://schemas.microsoft.com/office/drawing/2014/main" id="{52C2BD17-A042-068B-01AC-7F6EE546D2A6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14400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7" descr="Afbeelding met buiten, persoon, gras, grond&#10;&#10;Automatisch gegenereerde beschrijving">
            <a:extLst>
              <a:ext uri="{FF2B5EF4-FFF2-40B4-BE49-F238E27FC236}">
                <a16:creationId xmlns:a16="http://schemas.microsoft.com/office/drawing/2014/main" id="{C62EE190-CD3C-ED7C-DA6E-D7632A07F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" y="125837"/>
            <a:ext cx="12174538" cy="6729394"/>
          </a:xfrm>
          <a:noFill/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887BE0C4-8C3F-0F89-DC68-88EC2CC57E26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8B1DB996-0157-6D77-8BCA-57113A7FEEF6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24D23407-F2BD-0652-CE04-0D8651638470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Vrije vorm 8">
            <a:extLst>
              <a:ext uri="{FF2B5EF4-FFF2-40B4-BE49-F238E27FC236}">
                <a16:creationId xmlns:a16="http://schemas.microsoft.com/office/drawing/2014/main" id="{C2D4D6A5-1FE7-1032-3C46-80B11B69B83B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A8BE4FD2-6639-11E1-6825-B298E9AA65E3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102BA98-801E-A3A7-E454-FDF447E0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31" y="125837"/>
            <a:ext cx="5760640" cy="875837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Lunchpauze</a:t>
            </a:r>
          </a:p>
        </p:txBody>
      </p:sp>
    </p:spTree>
    <p:extLst>
      <p:ext uri="{BB962C8B-B14F-4D97-AF65-F5344CB8AC3E}">
        <p14:creationId xmlns:p14="http://schemas.microsoft.com/office/powerpoint/2010/main" val="3508239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872" y="1605354"/>
            <a:ext cx="3339888" cy="1341274"/>
          </a:xfrm>
        </p:spPr>
        <p:txBody>
          <a:bodyPr>
            <a:normAutofit/>
          </a:bodyPr>
          <a:lstStyle/>
          <a:p>
            <a:r>
              <a:rPr lang="nl-NL" b="1" dirty="0"/>
              <a:t>Ontwerpen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0748" y="2830919"/>
            <a:ext cx="3110136" cy="2983287"/>
          </a:xfrm>
        </p:spPr>
        <p:txBody>
          <a:bodyPr>
            <a:normAutofit/>
          </a:bodyPr>
          <a:lstStyle/>
          <a:p>
            <a:endParaRPr lang="nl-NL" sz="2600" dirty="0"/>
          </a:p>
          <a:p>
            <a:r>
              <a:rPr lang="nl-NL" sz="2600" dirty="0"/>
              <a:t>Betekenissen</a:t>
            </a:r>
          </a:p>
          <a:p>
            <a:endParaRPr lang="nl-NL" sz="2600" dirty="0"/>
          </a:p>
          <a:p>
            <a:r>
              <a:rPr lang="nl-NL" sz="2600" dirty="0"/>
              <a:t>Bedoelingen </a:t>
            </a:r>
          </a:p>
          <a:p>
            <a:endParaRPr lang="nl-NL" sz="2600" dirty="0"/>
          </a:p>
          <a:p>
            <a:r>
              <a:rPr lang="nl-NL" sz="2600" dirty="0"/>
              <a:t>Bemiddelen</a:t>
            </a:r>
          </a:p>
        </p:txBody>
      </p:sp>
      <p:sp>
        <p:nvSpPr>
          <p:cNvPr id="5" name="AutoShape 2" descr="Afbeeldingsresultaat voor nederland Charlotte Demato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ADED09BF-3748-A8D3-55B9-3FAB1EFC9B24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0C1A71AA-001F-8C54-6073-9D8371807F00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B8BBF882-85A5-5880-8BF3-4BE422854E54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Vrije vorm 8">
            <a:extLst>
              <a:ext uri="{FF2B5EF4-FFF2-40B4-BE49-F238E27FC236}">
                <a16:creationId xmlns:a16="http://schemas.microsoft.com/office/drawing/2014/main" id="{E530E32F-604B-BF63-2E2C-F7E882302444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9FD8C32E-7546-B606-6E97-2C66FE659E68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98A7F0F-805D-62CE-52CC-15BC5502482D}"/>
              </a:ext>
            </a:extLst>
          </p:cNvPr>
          <p:cNvSpPr txBox="1">
            <a:spLocks/>
          </p:cNvSpPr>
          <p:nvPr/>
        </p:nvSpPr>
        <p:spPr>
          <a:xfrm>
            <a:off x="191344" y="125837"/>
            <a:ext cx="6340333" cy="87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763" indent="0" algn="l" defTabSz="914400" rtl="0" eaLnBrk="1" latinLnBrk="0" hangingPunct="1">
              <a:spcBef>
                <a:spcPct val="0"/>
              </a:spcBef>
              <a:buNone/>
              <a:tabLst/>
              <a:defRPr sz="36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b="1" dirty="0">
                <a:solidFill>
                  <a:schemeClr val="bg1"/>
                </a:solidFill>
              </a:rPr>
              <a:t>Werkactiviteit 3:</a:t>
            </a:r>
          </a:p>
        </p:txBody>
      </p:sp>
    </p:spTree>
    <p:extLst>
      <p:ext uri="{BB962C8B-B14F-4D97-AF65-F5344CB8AC3E}">
        <p14:creationId xmlns:p14="http://schemas.microsoft.com/office/powerpoint/2010/main" val="2508718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7616" y="1768432"/>
            <a:ext cx="8435280" cy="1095375"/>
          </a:xfrm>
        </p:spPr>
        <p:txBody>
          <a:bodyPr>
            <a:normAutofit/>
          </a:bodyPr>
          <a:lstStyle/>
          <a:p>
            <a:r>
              <a:rPr lang="nl-NL" b="1" dirty="0"/>
              <a:t>Werken met portfolio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7408" y="3244983"/>
            <a:ext cx="10441160" cy="3053769"/>
          </a:xfrm>
        </p:spPr>
        <p:txBody>
          <a:bodyPr>
            <a:noAutofit/>
          </a:bodyPr>
          <a:lstStyle/>
          <a:p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 draait het om in de opleiding</a:t>
            </a:r>
          </a:p>
          <a:p>
            <a:endParaRPr lang="nl-N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 sta je zelf</a:t>
            </a:r>
          </a:p>
          <a:p>
            <a:endParaRPr lang="nl-N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is nodig voor certificeren</a:t>
            </a:r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6D6566C9-4AC6-7F66-D83D-0B4F35F7D2C8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FF95CF8A-BC79-E1F2-8226-848E78BC1C17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27D65CC-B99C-F3A6-72FA-F3562712AD24}"/>
              </a:ext>
            </a:extLst>
          </p:cNvPr>
          <p:cNvSpPr txBox="1">
            <a:spLocks/>
          </p:cNvSpPr>
          <p:nvPr/>
        </p:nvSpPr>
        <p:spPr>
          <a:xfrm>
            <a:off x="191344" y="125837"/>
            <a:ext cx="6340333" cy="87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763" indent="0" algn="l" defTabSz="914400" rtl="0" eaLnBrk="1" latinLnBrk="0" hangingPunct="1">
              <a:spcBef>
                <a:spcPct val="0"/>
              </a:spcBef>
              <a:buNone/>
              <a:tabLst/>
              <a:defRPr sz="36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b="1" dirty="0">
                <a:solidFill>
                  <a:schemeClr val="bg1"/>
                </a:solidFill>
              </a:rPr>
              <a:t>Werkactiviteit 4: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30230EB5-B40F-C6FD-8190-5D63D74C3474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F0E1AF10-70A4-60FB-D3CD-01CCC4673C72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85615774-E35F-54B5-B5D7-B98D2D166757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04024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876" y="1872381"/>
            <a:ext cx="10598968" cy="889616"/>
          </a:xfrm>
        </p:spPr>
        <p:txBody>
          <a:bodyPr>
            <a:normAutofit/>
          </a:bodyPr>
          <a:lstStyle/>
          <a:p>
            <a:r>
              <a:rPr lang="nl-NL" b="1" dirty="0"/>
              <a:t>Plannen maken en vervolgacties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3116794"/>
            <a:ext cx="10972800" cy="2832486"/>
          </a:xfrm>
        </p:spPr>
        <p:txBody>
          <a:bodyPr>
            <a:normAutofit/>
          </a:bodyPr>
          <a:lstStyle/>
          <a:p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Invullen: Beginsituatie in beeld en zelfevaluatie instrument Startblokkentrainers</a:t>
            </a:r>
          </a:p>
          <a:p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Logboek en vervolgacties</a:t>
            </a:r>
          </a:p>
          <a:p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ga je dit documenteren/reflecteren</a:t>
            </a:r>
          </a:p>
          <a:p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kun je hier de volgende keer van presenteren</a:t>
            </a:r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44E1A6F9-9631-0E2A-973E-588B3B528E41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350B1DDE-FF7F-261F-9D95-D0E8F99C6972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FC9AF02-42F7-9F1E-98B1-F26465FFED5B}"/>
              </a:ext>
            </a:extLst>
          </p:cNvPr>
          <p:cNvSpPr txBox="1">
            <a:spLocks/>
          </p:cNvSpPr>
          <p:nvPr/>
        </p:nvSpPr>
        <p:spPr>
          <a:xfrm>
            <a:off x="191344" y="125837"/>
            <a:ext cx="6340333" cy="87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763" indent="0" algn="l" defTabSz="914400" rtl="0" eaLnBrk="1" latinLnBrk="0" hangingPunct="1">
              <a:spcBef>
                <a:spcPct val="0"/>
              </a:spcBef>
              <a:buNone/>
              <a:tabLst/>
              <a:defRPr sz="36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b="1" dirty="0">
                <a:solidFill>
                  <a:schemeClr val="bg1"/>
                </a:solidFill>
              </a:rPr>
              <a:t>Werkactiviteit 5: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716EA195-9468-6799-2CC2-16AB238BB8F5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3A187F55-7447-19B1-B741-EA8869B13F08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172A09FF-64D6-19A5-F240-BE5F22EB766F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79697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persoon, microscoop, sluiten&#10;&#10;Automatisch gegenereerde beschrijving">
            <a:extLst>
              <a:ext uri="{FF2B5EF4-FFF2-40B4-BE49-F238E27FC236}">
                <a16:creationId xmlns:a16="http://schemas.microsoft.com/office/drawing/2014/main" id="{23247AF5-9A6B-7151-A264-D5CD3C687A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87230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7316BAD7-BC9B-A18A-6EA8-F2D032A9789D}"/>
              </a:ext>
            </a:extLst>
          </p:cNvPr>
          <p:cNvSpPr/>
          <p:nvPr/>
        </p:nvSpPr>
        <p:spPr>
          <a:xfrm>
            <a:off x="670378" y="0"/>
            <a:ext cx="2890239" cy="6902970"/>
          </a:xfrm>
          <a:prstGeom prst="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Afbeelding 4">
            <a:extLst>
              <a:ext uri="{FF2B5EF4-FFF2-40B4-BE49-F238E27FC236}">
                <a16:creationId xmlns:a16="http://schemas.microsoft.com/office/drawing/2014/main" id="{E7ADC561-DD9A-CEDD-B2E7-31CD52D1519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04838" y="411282"/>
            <a:ext cx="2678502" cy="19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C390852-13A3-033F-5515-B3CD4B1A2B14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6BAFC393-1527-8B33-F574-88BFF603F3B4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5F13CBD5-273F-35F5-FA38-52BF118EB1F5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7" name="Picture 4">
            <a:extLst>
              <a:ext uri="{FF2B5EF4-FFF2-40B4-BE49-F238E27FC236}">
                <a16:creationId xmlns:a16="http://schemas.microsoft.com/office/drawing/2014/main" id="{8F5FBFB2-9783-3EFC-5111-80132E5086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04838" y="5706548"/>
            <a:ext cx="2613056" cy="723508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7CDABAEF-017E-14A5-DE34-76460083D5E2}"/>
              </a:ext>
            </a:extLst>
          </p:cNvPr>
          <p:cNvSpPr txBox="1"/>
          <p:nvPr/>
        </p:nvSpPr>
        <p:spPr>
          <a:xfrm rot="10800000" flipV="1">
            <a:off x="7538438" y="4689140"/>
            <a:ext cx="4174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ziens!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1DF514E-968E-3280-7751-7D10294BB23C}"/>
              </a:ext>
            </a:extLst>
          </p:cNvPr>
          <p:cNvSpPr txBox="1"/>
          <p:nvPr/>
        </p:nvSpPr>
        <p:spPr>
          <a:xfrm rot="10800000" flipV="1">
            <a:off x="804837" y="4207065"/>
            <a:ext cx="2890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Levineke</a:t>
            </a:r>
            <a:r>
              <a:rPr lang="nl-N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der Meer</a:t>
            </a:r>
          </a:p>
          <a:p>
            <a:endParaRPr lang="nl-NL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l.vandermeer@de-activiteit.nl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06-13299381</a:t>
            </a:r>
          </a:p>
          <a:p>
            <a:endParaRPr lang="nl-NL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5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evineke\Pictures\OGO college tour\IMG_5888.JPG">
            <a:extLst>
              <a:ext uri="{FF2B5EF4-FFF2-40B4-BE49-F238E27FC236}">
                <a16:creationId xmlns:a16="http://schemas.microsoft.com/office/drawing/2014/main" id="{5341881B-BC2A-1B18-9C09-CA6FCD1C5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271" y="66311"/>
            <a:ext cx="6912768" cy="6791689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1684C8D-4266-EB02-EEE3-AE65E4F8E475}"/>
              </a:ext>
            </a:extLst>
          </p:cNvPr>
          <p:cNvSpPr txBox="1"/>
          <p:nvPr/>
        </p:nvSpPr>
        <p:spPr>
          <a:xfrm>
            <a:off x="7104112" y="1196752"/>
            <a:ext cx="4464496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Meester Frank, ik kom waarschijnlijk morgen niet naar school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ook overmorgen zal wat moeilijk zijn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evenmin de week die komt, ja zelfs de maand die volgt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kans dat ik nog ooit verschijn is klein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't is niet, meester Frank, om dat u mij zo vaak straft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mij één keer zelfs domkop heeft genoemd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alleen iets hier vanbinnen, 't heeft geen zin dat ik ontken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Meester Frank, ik voel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ik een ruimtevaarder ben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Zeg nu zelf, meester Frank, wat ben je in 't heelal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de tafels van vermenigvuldiging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schoonschrift, blokfluit spelen, woorden met </a:t>
            </a:r>
            <a:r>
              <a:rPr lang="nl-NL" sz="950" b="0" i="0" u="none" strike="noStrike" dirty="0" err="1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dt</a:t>
            </a:r>
            <a:endParaRPr lang="nl-NL" sz="950" b="0" i="0" u="none" strike="noStrike" dirty="0">
              <a:solidFill>
                <a:srgbClr val="1A1A1A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snapt u toch, dat heeft op Mars geen zin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't is dus zeker niet, meester Frank, omdat u mij zo vaak straft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 de hele klas domkop heeft genoemd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moet planeten gaan ontdekken, in de hoop dat daar iets leeft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Meester Frank, 't is de plicht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elke ruimtevaarder heeft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 de groeten, meester Frank, aan de rest van de klas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zeg hen dat ik hen nooit vergeten zal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Geef mijn vulpen aan kleine Peter van de laatste bank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Hij blijft m'n vriend al woon ik in 't heelal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Zo, meester Frank, alles is zowat gezegd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Vaarwel, en dat het u nog goed mag gaan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wat die kleinigheid betreft, dat u een domkop in mij ziet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Meester Frank, dat deert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echte ruimtevaarder niet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Oh, en voor ik het vergeet, Laura van slagerij Van Gool</a:t>
            </a:r>
          </a:p>
          <a:p>
            <a:pPr algn="l" rtl="0"/>
            <a:r>
              <a:rPr lang="nl-NL" sz="950" b="0" i="0" u="none" strike="noStrike" dirty="0">
                <a:solidFill>
                  <a:srgbClr val="1A1A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Komt waarschijnlijk ook niet meer naar school</a:t>
            </a:r>
          </a:p>
          <a:p>
            <a:pPr algn="l" rtl="0"/>
            <a:endParaRPr lang="nl-NL" sz="950" b="0" i="0" u="none" strike="noStrike" dirty="0">
              <a:solidFill>
                <a:srgbClr val="1A1A1A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950" b="0" i="0" dirty="0">
                <a:solidFill>
                  <a:srgbClr val="80008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https://lyricstranslate.com/nl/milow-ruimtevaarder-lyrics.html</a:t>
            </a:r>
            <a:endParaRPr lang="nl-NL" sz="9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8F5FE41A-15DF-247D-A013-053B17B73065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027433FA-5EEA-9A29-40BD-DD603033A6F8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611CB03-579F-9553-BD86-13B814AAF976}"/>
              </a:ext>
            </a:extLst>
          </p:cNvPr>
          <p:cNvSpPr txBox="1">
            <a:spLocks/>
          </p:cNvSpPr>
          <p:nvPr/>
        </p:nvSpPr>
        <p:spPr>
          <a:xfrm>
            <a:off x="191344" y="178713"/>
            <a:ext cx="5112568" cy="5977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4763" indent="0" algn="l" defTabSz="914400" rtl="0" eaLnBrk="1" latinLnBrk="0" hangingPunct="1">
              <a:spcBef>
                <a:spcPct val="0"/>
              </a:spcBef>
              <a:buNone/>
              <a:tabLst/>
              <a:defRPr sz="36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Ruimtevaarder</a:t>
            </a:r>
          </a:p>
        </p:txBody>
      </p:sp>
    </p:spTree>
    <p:extLst>
      <p:ext uri="{BB962C8B-B14F-4D97-AF65-F5344CB8AC3E}">
        <p14:creationId xmlns:p14="http://schemas.microsoft.com/office/powerpoint/2010/main" val="286993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1055440" y="3212976"/>
            <a:ext cx="9865096" cy="24216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nl-NL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 1: Startblokken trainers opleiding</a:t>
            </a:r>
          </a:p>
          <a:p>
            <a:endParaRPr lang="nl-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basiscursus voor trainers omvat 36 contacturen: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bijeenkomsten van 6 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certificering 48 contacturen ( basiscursus +verdiepingsdagen)</a:t>
            </a:r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DF5B3DDC-BCC0-F914-DCF2-7C94C07F1838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88288" y="1223385"/>
            <a:ext cx="3015234" cy="216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58F6EE80-F9A0-B4B2-6D95-855073D3C04A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5AB9EEAE-9C0A-A865-7714-FEAB1CDCACB7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44C9E133-842C-8135-0E1B-101DBB3B3405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Vrije vorm 10">
            <a:extLst>
              <a:ext uri="{FF2B5EF4-FFF2-40B4-BE49-F238E27FC236}">
                <a16:creationId xmlns:a16="http://schemas.microsoft.com/office/drawing/2014/main" id="{372862D1-3ED5-8C66-0C7C-626931736E9B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rije vorm 11">
            <a:extLst>
              <a:ext uri="{FF2B5EF4-FFF2-40B4-BE49-F238E27FC236}">
                <a16:creationId xmlns:a16="http://schemas.microsoft.com/office/drawing/2014/main" id="{61EAB111-2031-EA8C-9708-DE58AC98B821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9A51B5-E109-28D8-637D-93FFF43A328E}"/>
              </a:ext>
            </a:extLst>
          </p:cNvPr>
          <p:cNvSpPr txBox="1">
            <a:spLocks/>
          </p:cNvSpPr>
          <p:nvPr/>
        </p:nvSpPr>
        <p:spPr>
          <a:xfrm>
            <a:off x="191344" y="178713"/>
            <a:ext cx="5112568" cy="5977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4763" indent="0" algn="l" defTabSz="914400" rtl="0" eaLnBrk="1" latinLnBrk="0" hangingPunct="1">
              <a:spcBef>
                <a:spcPct val="0"/>
              </a:spcBef>
              <a:buNone/>
              <a:tabLst/>
              <a:defRPr sz="36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DAG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sz="quarter" idx="1"/>
          </p:nvPr>
        </p:nvSpPr>
        <p:spPr>
          <a:xfrm>
            <a:off x="839416" y="1728423"/>
            <a:ext cx="10873208" cy="4225453"/>
          </a:xfrm>
        </p:spPr>
        <p:txBody>
          <a:bodyPr>
            <a:normAutofit/>
          </a:bodyPr>
          <a:lstStyle/>
          <a:p>
            <a:pPr marL="0" indent="0">
              <a:spcBef>
                <a:spcPts val="430"/>
              </a:spcBef>
              <a:buNone/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10.00 uur – 10.45 uur 	Start en kennismaking 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430"/>
              </a:spcBef>
              <a:buNone/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10.45 uur – 11.15 uur	Werkactiviteit 1: Kenmerken van Startblokken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430"/>
              </a:spcBef>
              <a:buNone/>
            </a:pPr>
            <a:br>
              <a:rPr lang="nl-NL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11.15 uur - 11.30 uur	Pauze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430"/>
              </a:spcBef>
              <a:buNone/>
            </a:pPr>
            <a:br>
              <a:rPr lang="nl-NL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11.30 uur - 12.00 uur	Werkactiviteit 2: Startblokken in de praktijk/vaardigheden</a:t>
            </a:r>
          </a:p>
          <a:p>
            <a:pPr marL="0" indent="0">
              <a:spcBef>
                <a:spcPts val="430"/>
              </a:spcBef>
              <a:buNone/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van professionals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430"/>
              </a:spcBef>
              <a:buNone/>
            </a:pPr>
            <a:br>
              <a:rPr lang="nl-NL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12.00 uur–12.30 uur	Lunchpauze 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430"/>
              </a:spcBef>
              <a:buNone/>
            </a:pPr>
            <a:br>
              <a:rPr lang="nl-NL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12.30 uur- 13.15 uur 	Werkactiviteit 3: Ontwerpen van een activiteit  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430"/>
              </a:spcBef>
              <a:buNone/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13.15 uur – 14.15 uur	Werkactiviteit 4: Werken met portfolio 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430"/>
              </a:spcBef>
              <a:buNone/>
            </a:pPr>
            <a:br>
              <a:rPr lang="nl-NL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14.15 uur-15.00 uur 	Pauze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430"/>
              </a:spcBef>
              <a:buNone/>
            </a:pPr>
            <a:br>
              <a:rPr lang="nl-NL" sz="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15.00 uur – 16.00 uur 	Werkactiviteit 5: Plannen maken en vervolgacties	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E2396A68-EF17-9D41-C1ED-81BFB9AEC213}"/>
              </a:ext>
            </a:extLst>
          </p:cNvPr>
          <p:cNvGrpSpPr/>
          <p:nvPr/>
        </p:nvGrpSpPr>
        <p:grpSpPr>
          <a:xfrm>
            <a:off x="-9993" y="5688767"/>
            <a:ext cx="12201993" cy="1169233"/>
            <a:chOff x="-9993" y="5688767"/>
            <a:chExt cx="12219481" cy="1169233"/>
          </a:xfrm>
        </p:grpSpPr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738433C8-47B5-0AD6-19DA-7FDE1A63C28B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F834429A-5F06-AA12-6C7F-0B4155B11F4E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Vrije vorm 13">
            <a:extLst>
              <a:ext uri="{FF2B5EF4-FFF2-40B4-BE49-F238E27FC236}">
                <a16:creationId xmlns:a16="http://schemas.microsoft.com/office/drawing/2014/main" id="{8B21A150-0659-7B50-8DB1-364972B87E53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Vrije vorm 14">
            <a:extLst>
              <a:ext uri="{FF2B5EF4-FFF2-40B4-BE49-F238E27FC236}">
                <a16:creationId xmlns:a16="http://schemas.microsoft.com/office/drawing/2014/main" id="{5816CCDC-978F-46FB-551C-932A72E954F0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CA8E6E2-16A2-BFB4-9913-8379EC02AB56}"/>
              </a:ext>
            </a:extLst>
          </p:cNvPr>
          <p:cNvSpPr txBox="1">
            <a:spLocks/>
          </p:cNvSpPr>
          <p:nvPr/>
        </p:nvSpPr>
        <p:spPr>
          <a:xfrm>
            <a:off x="191344" y="178713"/>
            <a:ext cx="5112568" cy="5977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4763" indent="0" algn="l" defTabSz="914400" rtl="0" eaLnBrk="1" latinLnBrk="0" hangingPunct="1">
              <a:spcBef>
                <a:spcPct val="0"/>
              </a:spcBef>
              <a:buNone/>
              <a:tabLst/>
              <a:defRPr sz="36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Wat gaan we doen?</a:t>
            </a:r>
          </a:p>
        </p:txBody>
      </p:sp>
      <p:pic>
        <p:nvPicPr>
          <p:cNvPr id="19" name="Afbeelding 4">
            <a:extLst>
              <a:ext uri="{FF2B5EF4-FFF2-40B4-BE49-F238E27FC236}">
                <a16:creationId xmlns:a16="http://schemas.microsoft.com/office/drawing/2014/main" id="{40604E29-180E-9974-565C-1AE8E14BE26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9991689" y="1158096"/>
            <a:ext cx="1728192" cy="123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728423"/>
            <a:ext cx="10972800" cy="43977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ben je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 werk je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 zit je vakmanschap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verwacht je van de opleiding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vind je belangrijk voor leren en ontwikkelen</a:t>
            </a:r>
            <a:b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jonge kinderen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2D62D75E-B9D1-E573-F177-CD2448B4BF48}"/>
              </a:ext>
            </a:extLst>
          </p:cNvPr>
          <p:cNvGrpSpPr/>
          <p:nvPr/>
        </p:nvGrpSpPr>
        <p:grpSpPr>
          <a:xfrm>
            <a:off x="-9993" y="5688767"/>
            <a:ext cx="12201993" cy="1169233"/>
            <a:chOff x="-9993" y="5688767"/>
            <a:chExt cx="12219481" cy="1169233"/>
          </a:xfrm>
        </p:grpSpPr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1AA1CB3A-F195-BB5C-2FB7-B2A8FD595B3D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F1C3220C-B42E-A302-5F32-67899A7A2554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Vrije vorm 7">
            <a:extLst>
              <a:ext uri="{FF2B5EF4-FFF2-40B4-BE49-F238E27FC236}">
                <a16:creationId xmlns:a16="http://schemas.microsoft.com/office/drawing/2014/main" id="{75E29908-D5FD-577B-1BF9-3586CAC71E02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7C5835DE-53BC-D9D2-5942-BD2DE8F469C3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81BA3C4-D97A-6359-CECD-227706970D6F}"/>
              </a:ext>
            </a:extLst>
          </p:cNvPr>
          <p:cNvSpPr txBox="1">
            <a:spLocks/>
          </p:cNvSpPr>
          <p:nvPr/>
        </p:nvSpPr>
        <p:spPr>
          <a:xfrm>
            <a:off x="191344" y="178713"/>
            <a:ext cx="5112568" cy="5977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4763" indent="0" algn="l" defTabSz="914400" rtl="0" eaLnBrk="1" latinLnBrk="0" hangingPunct="1">
              <a:spcBef>
                <a:spcPct val="0"/>
              </a:spcBef>
              <a:buNone/>
              <a:tabLst/>
              <a:defRPr sz="36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3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Kennismaking</a:t>
            </a:r>
          </a:p>
        </p:txBody>
      </p:sp>
      <p:pic>
        <p:nvPicPr>
          <p:cNvPr id="11" name="Afbeelding 4">
            <a:extLst>
              <a:ext uri="{FF2B5EF4-FFF2-40B4-BE49-F238E27FC236}">
                <a16:creationId xmlns:a16="http://schemas.microsoft.com/office/drawing/2014/main" id="{2AE5BE2F-DB68-1823-D68F-E2572C248D81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9991689" y="1158096"/>
            <a:ext cx="1728192" cy="123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94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CB643A1-3AD0-421F-8D65-B537B0E19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528" y="274639"/>
            <a:ext cx="7499176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4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2012-06-09 @FHV 1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78684" y="72045"/>
            <a:ext cx="4895853" cy="6783186"/>
          </a:xfr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92DA4E4-C776-2BF7-B28B-13AF58DC481D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FDBEE601-96CD-6ADD-691A-1BF1437A99AD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1338444D-DB58-F738-E165-C802A3DDBE49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Vrije vorm 7">
            <a:extLst>
              <a:ext uri="{FF2B5EF4-FFF2-40B4-BE49-F238E27FC236}">
                <a16:creationId xmlns:a16="http://schemas.microsoft.com/office/drawing/2014/main" id="{B4E202D6-4E76-42E7-F085-59B66829B4C0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C5C3D6AE-5D9C-8055-6744-70BCEB6C23CC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731" y="125837"/>
            <a:ext cx="5760640" cy="875837"/>
          </a:xfrm>
        </p:spPr>
        <p:txBody>
          <a:bodyPr>
            <a:normAutofit/>
          </a:bodyPr>
          <a:lstStyle/>
          <a:p>
            <a:r>
              <a:rPr lang="nl-NL" b="1" dirty="0" err="1">
                <a:solidFill>
                  <a:schemeClr val="bg1"/>
                </a:solidFill>
              </a:rPr>
              <a:t>Frea</a:t>
            </a:r>
            <a:r>
              <a:rPr lang="nl-NL" b="1" dirty="0">
                <a:solidFill>
                  <a:schemeClr val="bg1"/>
                </a:solidFill>
              </a:rPr>
              <a:t> Janssen Vos</a:t>
            </a:r>
          </a:p>
        </p:txBody>
      </p:sp>
    </p:spTree>
    <p:extLst>
      <p:ext uri="{BB962C8B-B14F-4D97-AF65-F5344CB8AC3E}">
        <p14:creationId xmlns:p14="http://schemas.microsoft.com/office/powerpoint/2010/main" val="309379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07368" y="2039907"/>
            <a:ext cx="11521280" cy="4485435"/>
          </a:xfrm>
        </p:spPr>
        <p:txBody>
          <a:bodyPr>
            <a:normAutofit/>
          </a:bodyPr>
          <a:lstStyle/>
          <a:p>
            <a:pPr>
              <a:spcBef>
                <a:spcPts val="460"/>
              </a:spcBef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http://www.bertvanoers.nl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460"/>
              </a:spcBef>
            </a:pPr>
            <a:r>
              <a:rPr lang="nl-N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Bert van </a:t>
            </a:r>
            <a:r>
              <a:rPr lang="nl-NL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Oers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is 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tooltip="Bijzonder hoogleraar"/>
              </a:rPr>
              <a:t>bijzonder hoogleraar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cultuurhistorische</a:t>
            </a:r>
            <a:b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Onderwijspedagogiek aan de 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tooltip="Vrije Universiteit Amsterdam"/>
              </a:rPr>
              <a:t>Vrije Universiteit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in Amsterdam.</a:t>
            </a:r>
          </a:p>
          <a:p>
            <a:pPr>
              <a:spcBef>
                <a:spcPts val="460"/>
              </a:spcBef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Oers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studeerde psychologie aan de universiteit van Utrecht</a:t>
            </a:r>
            <a:b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professor 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tooltip="Carel van Parreren"/>
              </a:rPr>
              <a:t>Carel van Parreren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(afgestudeerd in 1977).</a:t>
            </a:r>
            <a:b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Hij specialiseerde zich daar in de onderwijsleertheorie,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tooltip="Ontwikkelingspsychologie"/>
              </a:rPr>
              <a:t>ontwikkelingspsychologie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curriculum theorie, onderwijstheorie met betrekking tot reken-/wiskundeonderwijs, geletterdheid, en kunstzinnige vorming. Sinds het midden van de jaren zeventig specialiseerde hij zich vooral in de theoretische oriëntatie van de cultuurhistorische theorie (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 tooltip="Vygotsky"/>
              </a:rPr>
              <a:t>Vygotsky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Leont'ev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>
              <a:spcBef>
                <a:spcPts val="460"/>
              </a:spcBef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Sinds 1977 is Bert van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Oers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staflid van de vakgroep Pedagogiek aan de 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tooltip="Vrije Universiteit Amsterdam"/>
              </a:rPr>
              <a:t>Vrije Universiteit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te Amsterdam. Onder supervisie van professor Jacques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Carpay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schreef Van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Oers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zijn proefschrift 'Activiteit en Begrip' (1987). Sinds 2004 is Van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Oers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bijzonder hoogleraar cultuurhistorische Onderwijspedagogiek aan de afdeling Onderwijswetenschappen en Theoretische Pedagogiek, Faculteit der Psychologie en Pedagogiek van de Vrije Universiteit Amsterdam.</a:t>
            </a:r>
          </a:p>
          <a:p>
            <a:pPr>
              <a:spcBef>
                <a:spcPts val="460"/>
              </a:spcBef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460"/>
              </a:spcBef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©- De Activiteit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166D6AE-0488-C551-22E7-FA62CF208590}"/>
              </a:ext>
            </a:extLst>
          </p:cNvPr>
          <p:cNvGrpSpPr/>
          <p:nvPr/>
        </p:nvGrpSpPr>
        <p:grpSpPr>
          <a:xfrm>
            <a:off x="-9993" y="5698496"/>
            <a:ext cx="12201993" cy="1169233"/>
            <a:chOff x="-9993" y="5688767"/>
            <a:chExt cx="12219481" cy="1169233"/>
          </a:xfrm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3C71DBD4-DC5D-D689-F2CD-6398F936A707}"/>
                </a:ext>
              </a:extLst>
            </p:cNvPr>
            <p:cNvSpPr/>
            <p:nvPr/>
          </p:nvSpPr>
          <p:spPr>
            <a:xfrm>
              <a:off x="0" y="5688767"/>
              <a:ext cx="12209488" cy="1169233"/>
            </a:xfrm>
            <a:custGeom>
              <a:avLst/>
              <a:gdLst>
                <a:gd name="connsiteX0" fmla="*/ 0 w 12209488"/>
                <a:gd name="connsiteY0" fmla="*/ 1034322 h 1169233"/>
                <a:gd name="connsiteX1" fmla="*/ 0 w 12209488"/>
                <a:gd name="connsiteY1" fmla="*/ 1169233 h 1169233"/>
                <a:gd name="connsiteX2" fmla="*/ 12209488 w 12209488"/>
                <a:gd name="connsiteY2" fmla="*/ 1169233 h 1169233"/>
                <a:gd name="connsiteX3" fmla="*/ 12209488 w 12209488"/>
                <a:gd name="connsiteY3" fmla="*/ 0 h 1169233"/>
                <a:gd name="connsiteX4" fmla="*/ 0 w 12209488"/>
                <a:gd name="connsiteY4" fmla="*/ 1034322 h 116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488" h="1169233">
                  <a:moveTo>
                    <a:pt x="0" y="1034322"/>
                  </a:moveTo>
                  <a:lnTo>
                    <a:pt x="0" y="1169233"/>
                  </a:lnTo>
                  <a:lnTo>
                    <a:pt x="12209488" y="1169233"/>
                  </a:lnTo>
                  <a:lnTo>
                    <a:pt x="12209488" y="0"/>
                  </a:lnTo>
                  <a:lnTo>
                    <a:pt x="0" y="1034322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A21DE1E0-EECF-E1D9-19C4-13E74B625519}"/>
                </a:ext>
              </a:extLst>
            </p:cNvPr>
            <p:cNvSpPr/>
            <p:nvPr/>
          </p:nvSpPr>
          <p:spPr>
            <a:xfrm>
              <a:off x="-9993" y="6292446"/>
              <a:ext cx="12201993" cy="562131"/>
            </a:xfrm>
            <a:custGeom>
              <a:avLst/>
              <a:gdLst>
                <a:gd name="connsiteX0" fmla="*/ 0 w 12201993"/>
                <a:gd name="connsiteY0" fmla="*/ 494676 h 562131"/>
                <a:gd name="connsiteX1" fmla="*/ 0 w 12201993"/>
                <a:gd name="connsiteY1" fmla="*/ 562131 h 562131"/>
                <a:gd name="connsiteX2" fmla="*/ 12201993 w 12201993"/>
                <a:gd name="connsiteY2" fmla="*/ 562131 h 562131"/>
                <a:gd name="connsiteX3" fmla="*/ 12201993 w 12201993"/>
                <a:gd name="connsiteY3" fmla="*/ 0 h 562131"/>
                <a:gd name="connsiteX4" fmla="*/ 0 w 12201993"/>
                <a:gd name="connsiteY4" fmla="*/ 494676 h 5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1993" h="562131">
                  <a:moveTo>
                    <a:pt x="0" y="494676"/>
                  </a:moveTo>
                  <a:lnTo>
                    <a:pt x="0" y="562131"/>
                  </a:lnTo>
                  <a:lnTo>
                    <a:pt x="12201993" y="562131"/>
                  </a:lnTo>
                  <a:lnTo>
                    <a:pt x="12201993" y="0"/>
                  </a:lnTo>
                  <a:lnTo>
                    <a:pt x="0" y="494676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Vrije vorm 8">
            <a:extLst>
              <a:ext uri="{FF2B5EF4-FFF2-40B4-BE49-F238E27FC236}">
                <a16:creationId xmlns:a16="http://schemas.microsoft.com/office/drawing/2014/main" id="{A484A173-AB5A-4FAF-D373-5A99392D86C7}"/>
              </a:ext>
            </a:extLst>
          </p:cNvPr>
          <p:cNvSpPr/>
          <p:nvPr/>
        </p:nvSpPr>
        <p:spPr>
          <a:xfrm flipH="1" flipV="1">
            <a:off x="0" y="655420"/>
            <a:ext cx="12192014" cy="731836"/>
          </a:xfrm>
          <a:custGeom>
            <a:avLst/>
            <a:gdLst>
              <a:gd name="connsiteX0" fmla="*/ 0 w 12209488"/>
              <a:gd name="connsiteY0" fmla="*/ 1034322 h 1169233"/>
              <a:gd name="connsiteX1" fmla="*/ 0 w 12209488"/>
              <a:gd name="connsiteY1" fmla="*/ 1169233 h 1169233"/>
              <a:gd name="connsiteX2" fmla="*/ 12209488 w 12209488"/>
              <a:gd name="connsiteY2" fmla="*/ 1169233 h 1169233"/>
              <a:gd name="connsiteX3" fmla="*/ 12209488 w 12209488"/>
              <a:gd name="connsiteY3" fmla="*/ 0 h 1169233"/>
              <a:gd name="connsiteX4" fmla="*/ 0 w 12209488"/>
              <a:gd name="connsiteY4" fmla="*/ 1034322 h 116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488" h="1169233">
                <a:moveTo>
                  <a:pt x="0" y="1034322"/>
                </a:moveTo>
                <a:lnTo>
                  <a:pt x="0" y="1169233"/>
                </a:lnTo>
                <a:lnTo>
                  <a:pt x="12209488" y="1169233"/>
                </a:lnTo>
                <a:lnTo>
                  <a:pt x="12209488" y="0"/>
                </a:lnTo>
                <a:lnTo>
                  <a:pt x="0" y="1034322"/>
                </a:lnTo>
                <a:close/>
              </a:path>
            </a:pathLst>
          </a:custGeom>
          <a:solidFill>
            <a:srgbClr val="009EE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334A0F93-B335-8904-DCFA-D8C0EF23D552}"/>
              </a:ext>
            </a:extLst>
          </p:cNvPr>
          <p:cNvSpPr/>
          <p:nvPr/>
        </p:nvSpPr>
        <p:spPr>
          <a:xfrm>
            <a:off x="-7257" y="2769"/>
            <a:ext cx="12199257" cy="1121975"/>
          </a:xfrm>
          <a:custGeom>
            <a:avLst/>
            <a:gdLst>
              <a:gd name="connsiteX0" fmla="*/ 0 w 12181399"/>
              <a:gd name="connsiteY0" fmla="*/ 0 h 1176793"/>
              <a:gd name="connsiteX1" fmla="*/ 0 w 12181399"/>
              <a:gd name="connsiteY1" fmla="*/ 1176793 h 1176793"/>
              <a:gd name="connsiteX2" fmla="*/ 12181399 w 12181399"/>
              <a:gd name="connsiteY2" fmla="*/ 715617 h 1176793"/>
              <a:gd name="connsiteX3" fmla="*/ 12181399 w 12181399"/>
              <a:gd name="connsiteY3" fmla="*/ 7951 h 1176793"/>
              <a:gd name="connsiteX4" fmla="*/ 0 w 12181399"/>
              <a:gd name="connsiteY4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399" h="1176793">
                <a:moveTo>
                  <a:pt x="0" y="0"/>
                </a:moveTo>
                <a:lnTo>
                  <a:pt x="0" y="1176793"/>
                </a:lnTo>
                <a:lnTo>
                  <a:pt x="12181399" y="715617"/>
                </a:lnTo>
                <a:lnTo>
                  <a:pt x="12181399" y="7951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0DD9E18-4245-63FD-AAC6-1602FFCC4CA1}"/>
              </a:ext>
            </a:extLst>
          </p:cNvPr>
          <p:cNvSpPr txBox="1">
            <a:spLocks/>
          </p:cNvSpPr>
          <p:nvPr/>
        </p:nvSpPr>
        <p:spPr>
          <a:xfrm>
            <a:off x="331730" y="125837"/>
            <a:ext cx="6148975" cy="87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763" indent="0" algn="l" defTabSz="914400" rtl="0" eaLnBrk="1" latinLnBrk="0" hangingPunct="1">
              <a:spcBef>
                <a:spcPct val="0"/>
              </a:spcBef>
              <a:buNone/>
              <a:tabLst/>
              <a:defRPr sz="3600" kern="1200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b="1" dirty="0" err="1">
                <a:solidFill>
                  <a:schemeClr val="bg1"/>
                </a:solidFill>
              </a:rPr>
              <a:t>Prof.dr</a:t>
            </a:r>
            <a:r>
              <a:rPr lang="nl-NL" b="1" dirty="0">
                <a:solidFill>
                  <a:schemeClr val="bg1"/>
                </a:solidFill>
              </a:rPr>
              <a:t>. Bert van </a:t>
            </a:r>
            <a:r>
              <a:rPr lang="nl-NL" b="1" dirty="0" err="1">
                <a:solidFill>
                  <a:schemeClr val="bg1"/>
                </a:solidFill>
              </a:rPr>
              <a:t>Oers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6" name="Tijdelijke aanduiding voor inhoud 5" descr="bertvanoers.jpg"/>
          <p:cNvPicPr>
            <a:picLocks noGrp="1" noChangeAspect="1"/>
          </p:cNvPicPr>
          <p:nvPr>
            <p:ph sz="half" idx="1"/>
          </p:nvPr>
        </p:nvPicPr>
        <p:blipFill>
          <a:blip r:embed="rId8" cstate="print"/>
          <a:stretch>
            <a:fillRect/>
          </a:stretch>
        </p:blipFill>
        <p:spPr>
          <a:xfrm>
            <a:off x="9624392" y="0"/>
            <a:ext cx="2574865" cy="3236973"/>
          </a:xfrm>
        </p:spPr>
      </p:pic>
    </p:spTree>
    <p:extLst>
      <p:ext uri="{BB962C8B-B14F-4D97-AF65-F5344CB8AC3E}">
        <p14:creationId xmlns:p14="http://schemas.microsoft.com/office/powerpoint/2010/main" val="148125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3180</TotalTime>
  <Words>805</Words>
  <Application>Microsoft Macintosh PowerPoint</Application>
  <PresentationFormat>Breedbeeld</PresentationFormat>
  <Paragraphs>138</Paragraphs>
  <Slides>25</Slides>
  <Notes>7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Verdana</vt:lpstr>
      <vt:lpstr>Office-thema</vt:lpstr>
      <vt:lpstr>PowerPoint-presentatie</vt:lpstr>
      <vt:lpstr>Ruimtevaarder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Frea Janssen Vos</vt:lpstr>
      <vt:lpstr>PowerPoint-presentatie</vt:lpstr>
      <vt:lpstr>PowerPoint-presentatie</vt:lpstr>
      <vt:lpstr>PowerPoint-presentatie</vt:lpstr>
      <vt:lpstr>Ga met elkaar in gesprek…</vt:lpstr>
      <vt:lpstr>Op zoek in de boeken</vt:lpstr>
      <vt:lpstr>PowerPoint-presentatie</vt:lpstr>
      <vt:lpstr>PowerPoint-presentatie</vt:lpstr>
      <vt:lpstr>PowerPoint-presentatie</vt:lpstr>
      <vt:lpstr>PowerPoint-presentatie</vt:lpstr>
      <vt:lpstr>Basisontwikkeling, dat gun je ieder kind</vt:lpstr>
      <vt:lpstr>Startblokken in de praktijk/ vaardigheden van professionals</vt:lpstr>
      <vt:lpstr>PowerPoint-presentatie</vt:lpstr>
      <vt:lpstr>Lunchpauze</vt:lpstr>
      <vt:lpstr>Ontwerpen </vt:lpstr>
      <vt:lpstr>Werken met portfolio</vt:lpstr>
      <vt:lpstr>Plannen maken en vervolgacties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Startblokken  ontwikkelingsgericht werken van 0-4 jaar</dc:title>
  <dc:subject/>
  <dc:creator>Hagenaar</dc:creator>
  <cp:keywords/>
  <dc:description/>
  <cp:lastModifiedBy>Michel Welgraven</cp:lastModifiedBy>
  <cp:revision>139</cp:revision>
  <cp:lastPrinted>2011-09-14T06:06:18Z</cp:lastPrinted>
  <dcterms:created xsi:type="dcterms:W3CDTF">2009-11-07T22:28:36Z</dcterms:created>
  <dcterms:modified xsi:type="dcterms:W3CDTF">2022-12-09T08:20:16Z</dcterms:modified>
  <cp:category/>
</cp:coreProperties>
</file>