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Lst>
  <p:notesMasterIdLst>
    <p:notesMasterId r:id="rId84"/>
  </p:notesMasterIdLst>
  <p:handoutMasterIdLst>
    <p:handoutMasterId r:id="rId85"/>
  </p:handoutMasterIdLst>
  <p:sldIdLst>
    <p:sldId id="883" r:id="rId5"/>
    <p:sldId id="826" r:id="rId6"/>
    <p:sldId id="827" r:id="rId7"/>
    <p:sldId id="560" r:id="rId8"/>
    <p:sldId id="353" r:id="rId9"/>
    <p:sldId id="720" r:id="rId10"/>
    <p:sldId id="884" r:id="rId11"/>
    <p:sldId id="885" r:id="rId12"/>
    <p:sldId id="613" r:id="rId13"/>
    <p:sldId id="886" r:id="rId14"/>
    <p:sldId id="887" r:id="rId15"/>
    <p:sldId id="556" r:id="rId16"/>
    <p:sldId id="888" r:id="rId17"/>
    <p:sldId id="889" r:id="rId18"/>
    <p:sldId id="490" r:id="rId19"/>
    <p:sldId id="890" r:id="rId20"/>
    <p:sldId id="492" r:id="rId21"/>
    <p:sldId id="552" r:id="rId22"/>
    <p:sldId id="642" r:id="rId23"/>
    <p:sldId id="643" r:id="rId24"/>
    <p:sldId id="644" r:id="rId25"/>
    <p:sldId id="641" r:id="rId26"/>
    <p:sldId id="257" r:id="rId27"/>
    <p:sldId id="261" r:id="rId28"/>
    <p:sldId id="270" r:id="rId29"/>
    <p:sldId id="271" r:id="rId30"/>
    <p:sldId id="273" r:id="rId31"/>
    <p:sldId id="275" r:id="rId32"/>
    <p:sldId id="263" r:id="rId33"/>
    <p:sldId id="258" r:id="rId34"/>
    <p:sldId id="259" r:id="rId35"/>
    <p:sldId id="276" r:id="rId36"/>
    <p:sldId id="269" r:id="rId37"/>
    <p:sldId id="274" r:id="rId38"/>
    <p:sldId id="264" r:id="rId39"/>
    <p:sldId id="268" r:id="rId40"/>
    <p:sldId id="277" r:id="rId41"/>
    <p:sldId id="266" r:id="rId42"/>
    <p:sldId id="562" r:id="rId43"/>
    <p:sldId id="563" r:id="rId44"/>
    <p:sldId id="564" r:id="rId45"/>
    <p:sldId id="565" r:id="rId46"/>
    <p:sldId id="566" r:id="rId47"/>
    <p:sldId id="567" r:id="rId48"/>
    <p:sldId id="568" r:id="rId49"/>
    <p:sldId id="569" r:id="rId50"/>
    <p:sldId id="570" r:id="rId51"/>
    <p:sldId id="571" r:id="rId52"/>
    <p:sldId id="572" r:id="rId53"/>
    <p:sldId id="574" r:id="rId54"/>
    <p:sldId id="575" r:id="rId55"/>
    <p:sldId id="555" r:id="rId56"/>
    <p:sldId id="652" r:id="rId57"/>
    <p:sldId id="654" r:id="rId58"/>
    <p:sldId id="653" r:id="rId59"/>
    <p:sldId id="626" r:id="rId60"/>
    <p:sldId id="822" r:id="rId61"/>
    <p:sldId id="615" r:id="rId62"/>
    <p:sldId id="616" r:id="rId63"/>
    <p:sldId id="617" r:id="rId64"/>
    <p:sldId id="618" r:id="rId65"/>
    <p:sldId id="619" r:id="rId66"/>
    <p:sldId id="620" r:id="rId67"/>
    <p:sldId id="621" r:id="rId68"/>
    <p:sldId id="622" r:id="rId69"/>
    <p:sldId id="623" r:id="rId70"/>
    <p:sldId id="624" r:id="rId71"/>
    <p:sldId id="828" r:id="rId72"/>
    <p:sldId id="878" r:id="rId73"/>
    <p:sldId id="879" r:id="rId74"/>
    <p:sldId id="481" r:id="rId75"/>
    <p:sldId id="821" r:id="rId76"/>
    <p:sldId id="517" r:id="rId77"/>
    <p:sldId id="648" r:id="rId78"/>
    <p:sldId id="880" r:id="rId79"/>
    <p:sldId id="882" r:id="rId80"/>
    <p:sldId id="596" r:id="rId81"/>
    <p:sldId id="457" r:id="rId82"/>
    <p:sldId id="881" r:id="rId83"/>
  </p:sldIdLst>
  <p:sldSz cx="12192000" cy="6858000"/>
  <p:notesSz cx="6858000" cy="9945688"/>
  <p:defaultTex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51" autoAdjust="0"/>
    <p:restoredTop sz="94273"/>
  </p:normalViewPr>
  <p:slideViewPr>
    <p:cSldViewPr>
      <p:cViewPr varScale="1">
        <p:scale>
          <a:sx n="98" d="100"/>
          <a:sy n="98" d="100"/>
        </p:scale>
        <p:origin x="216" y="47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4" d="100"/>
          <a:sy n="54" d="100"/>
        </p:scale>
        <p:origin x="-1614" y="-78"/>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97284"/>
          </a:xfrm>
          <a:prstGeom prst="rect">
            <a:avLst/>
          </a:prstGeom>
        </p:spPr>
        <p:txBody>
          <a:bodyPr vert="horz" lIns="91440" tIns="45720" rIns="91440" bIns="45720" rtlCol="0"/>
          <a:lstStyle>
            <a:lvl1pPr algn="r">
              <a:defRPr sz="1200"/>
            </a:lvl1pPr>
          </a:lstStyle>
          <a:p>
            <a:r>
              <a:rPr lang="nl-NL"/>
              <a:t>16-9-2011</a:t>
            </a:r>
          </a:p>
        </p:txBody>
      </p:sp>
      <p:sp>
        <p:nvSpPr>
          <p:cNvPr id="4" name="Tijdelijke aanduiding voor voettekst 3"/>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a:defRPr sz="1200"/>
            </a:lvl1pPr>
          </a:lstStyle>
          <a:p>
            <a:fld id="{59D61594-A8B7-4687-90E1-F2C1B6F71D93}" type="slidenum">
              <a:rPr lang="nl-NL" smtClean="0"/>
              <a:pPr/>
              <a:t>‹nr.›</a:t>
            </a:fld>
            <a:endParaRPr lang="nl-NL"/>
          </a:p>
        </p:txBody>
      </p:sp>
    </p:spTree>
    <p:extLst>
      <p:ext uri="{BB962C8B-B14F-4D97-AF65-F5344CB8AC3E}">
        <p14:creationId xmlns:p14="http://schemas.microsoft.com/office/powerpoint/2010/main" val="9039259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7284"/>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l-NL"/>
          </a:p>
        </p:txBody>
      </p:sp>
      <p:sp>
        <p:nvSpPr>
          <p:cNvPr id="3" name="Tijdelijke aanduiding voor datum 2"/>
          <p:cNvSpPr>
            <a:spLocks noGrp="1"/>
          </p:cNvSpPr>
          <p:nvPr>
            <p:ph type="dt" idx="1"/>
          </p:nvPr>
        </p:nvSpPr>
        <p:spPr>
          <a:xfrm>
            <a:off x="3884613" y="0"/>
            <a:ext cx="2971800" cy="497284"/>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r>
              <a:rPr lang="nl-NL"/>
              <a:t>16-9-2011</a:t>
            </a:r>
          </a:p>
        </p:txBody>
      </p:sp>
      <p:sp>
        <p:nvSpPr>
          <p:cNvPr id="4" name="Tijdelijke aanduiding voor dia-afbeelding 3"/>
          <p:cNvSpPr>
            <a:spLocks noGrp="1" noRot="1" noChangeAspect="1"/>
          </p:cNvSpPr>
          <p:nvPr>
            <p:ph type="sldImg" idx="2"/>
          </p:nvPr>
        </p:nvSpPr>
        <p:spPr>
          <a:xfrm>
            <a:off x="114300" y="746125"/>
            <a:ext cx="6629400" cy="3729038"/>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l-NL"/>
          </a:p>
        </p:txBody>
      </p:sp>
      <p:sp>
        <p:nvSpPr>
          <p:cNvPr id="7" name="Tijdelijke aanduiding voor dianumm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CDCA6B75-1B04-4CE6-9B4A-52A1CDCA5D3D}" type="slidenum">
              <a:rPr lang="nl-NL"/>
              <a:pPr>
                <a:defRPr/>
              </a:pPr>
              <a:t>‹nr.›</a:t>
            </a:fld>
            <a:endParaRPr lang="nl-NL"/>
          </a:p>
        </p:txBody>
      </p:sp>
    </p:spTree>
    <p:extLst>
      <p:ext uri="{BB962C8B-B14F-4D97-AF65-F5344CB8AC3E}">
        <p14:creationId xmlns:p14="http://schemas.microsoft.com/office/powerpoint/2010/main" val="138356175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bwMode="auto">
          <a:xfrm>
            <a:off x="114300" y="746125"/>
            <a:ext cx="6629400" cy="3729038"/>
          </a:xfrm>
          <a:noFill/>
          <a:ln>
            <a:solidFill>
              <a:srgbClr val="000000"/>
            </a:solidFill>
            <a:miter lim="800000"/>
            <a:headEnd/>
            <a:tailEnd/>
          </a:ln>
        </p:spPr>
      </p:sp>
      <p:sp>
        <p:nvSpPr>
          <p:cNvPr id="20483" name="Rectangle 3"/>
          <p:cNvSpPr>
            <a:spLocks noGrp="1"/>
          </p:cNvSpPr>
          <p:nvPr>
            <p:ph type="body" idx="1"/>
          </p:nvPr>
        </p:nvSpPr>
        <p:spPr bwMode="auto">
          <a:noFill/>
        </p:spPr>
        <p:txBody>
          <a:bodyPr wrap="square" numCol="1" anchor="t" anchorCtr="0" compatLnSpc="1">
            <a:prstTxWarp prst="textNoShape">
              <a:avLst/>
            </a:prstTxWarp>
          </a:bodyPr>
          <a:lstStyle/>
          <a:p>
            <a:endParaRPr lang="nl-NL"/>
          </a:p>
        </p:txBody>
      </p:sp>
      <p:sp>
        <p:nvSpPr>
          <p:cNvPr id="3" name="Tijdelijke aanduiding voor dianummer 2"/>
          <p:cNvSpPr>
            <a:spLocks noGrp="1"/>
          </p:cNvSpPr>
          <p:nvPr>
            <p:ph type="sldNum" sz="quarter" idx="10"/>
          </p:nvPr>
        </p:nvSpPr>
        <p:spPr/>
        <p:txBody>
          <a:bodyPr/>
          <a:lstStyle/>
          <a:p>
            <a:pPr>
              <a:defRPr/>
            </a:pPr>
            <a:fld id="{CDCA6B75-1B04-4CE6-9B4A-52A1CDCA5D3D}" type="slidenum">
              <a:rPr lang="nl-NL" smtClean="0"/>
              <a:pPr>
                <a:defRPr/>
              </a:pPr>
              <a:t>1</a:t>
            </a:fld>
            <a:endParaRPr lang="nl-NL"/>
          </a:p>
        </p:txBody>
      </p:sp>
    </p:spTree>
    <p:extLst>
      <p:ext uri="{BB962C8B-B14F-4D97-AF65-F5344CB8AC3E}">
        <p14:creationId xmlns:p14="http://schemas.microsoft.com/office/powerpoint/2010/main" val="3459104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Spel is geen aparte activiteit maar </a:t>
            </a:r>
            <a:r>
              <a:rPr lang="nl-NL" b="1" dirty="0"/>
              <a:t>een manier </a:t>
            </a:r>
            <a:r>
              <a:rPr lang="nl-NL" dirty="0"/>
              <a:t>waarop activiteiten worden uitgevoerd – regels en vrijheden verantwoordelijkheden-</a:t>
            </a:r>
            <a:r>
              <a:rPr lang="nl-NL" baseline="0" dirty="0"/>
              <a:t> je rol.</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betrokkenheid en betekenis van de deelnemers spel als een speciale uiting van een sociaal culturele activiteit. Het impliceert dat volwassene en kinderen samen leren vanuit een hoge betrokkenheid bezig zijn. Het leren is een </a:t>
            </a:r>
            <a:r>
              <a:rPr lang="nl-NL" b="1" dirty="0"/>
              <a:t>kwalitatieve vernieuwing </a:t>
            </a:r>
            <a:r>
              <a:rPr lang="nl-NL" dirty="0"/>
              <a:t>van de activiteit- </a:t>
            </a:r>
            <a:r>
              <a:rPr lang="nl-NL" b="1" dirty="0"/>
              <a:t>een leerverhaal- </a:t>
            </a:r>
            <a:r>
              <a:rPr lang="nl-NL" dirty="0"/>
              <a:t>waarin bv de regels complexer worden,meerdere/hoogwaardiger tools ingezet worden dichter bij de soc. </a:t>
            </a:r>
            <a:r>
              <a:rPr lang="nl-NL" dirty="0" err="1"/>
              <a:t>cult</a:t>
            </a:r>
            <a:r>
              <a:rPr lang="nl-NL" dirty="0"/>
              <a:t> werkelijkheid</a:t>
            </a:r>
          </a:p>
          <a:p>
            <a:endParaRPr lang="nl-NL" dirty="0"/>
          </a:p>
        </p:txBody>
      </p:sp>
      <p:sp>
        <p:nvSpPr>
          <p:cNvPr id="4" name="Tijdelijke aanduiding voor dianummer 3"/>
          <p:cNvSpPr>
            <a:spLocks noGrp="1"/>
          </p:cNvSpPr>
          <p:nvPr>
            <p:ph type="sldNum" sz="quarter" idx="10"/>
          </p:nvPr>
        </p:nvSpPr>
        <p:spPr/>
        <p:txBody>
          <a:bodyPr/>
          <a:lstStyle/>
          <a:p>
            <a:fld id="{7D5FE41D-1CF3-46E8-99ED-5D17FF8BF04C}" type="slidenum">
              <a:rPr lang="nl-NL" smtClean="0"/>
              <a:pPr/>
              <a:t>54</a:t>
            </a:fld>
            <a:endParaRPr lang="nl-NL"/>
          </a:p>
        </p:txBody>
      </p:sp>
    </p:spTree>
    <p:extLst>
      <p:ext uri="{BB962C8B-B14F-4D97-AF65-F5344CB8AC3E}">
        <p14:creationId xmlns:p14="http://schemas.microsoft.com/office/powerpoint/2010/main" val="1229532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Spel is geen aparte activiteit maar </a:t>
            </a:r>
            <a:r>
              <a:rPr lang="nl-NL" b="1" dirty="0"/>
              <a:t>een manier </a:t>
            </a:r>
            <a:r>
              <a:rPr lang="nl-NL" dirty="0"/>
              <a:t>waarop activiteiten worden uitgevoerd – regels en vrijheden verantwoordelijkheden-</a:t>
            </a:r>
            <a:r>
              <a:rPr lang="nl-NL" baseline="0" dirty="0"/>
              <a:t> je rol.</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betrokkenheid en betekenis van de deelnemers spel als een speciale uiting van een sociaal culturele activiteit. Het impliceert dat volwassene en kinderen samen leren vanuit een hoge betrokkenheid bezig zijn. Het leren is een </a:t>
            </a:r>
            <a:r>
              <a:rPr lang="nl-NL" b="1" dirty="0"/>
              <a:t>kwalitatieve vernieuwing </a:t>
            </a:r>
            <a:r>
              <a:rPr lang="nl-NL" dirty="0"/>
              <a:t>van de activiteit- </a:t>
            </a:r>
            <a:r>
              <a:rPr lang="nl-NL" b="1" dirty="0"/>
              <a:t>een leerverhaal- </a:t>
            </a:r>
            <a:r>
              <a:rPr lang="nl-NL" dirty="0"/>
              <a:t>waarin bv de regels complexer worden,meerdere/hoogwaardiger tools ingezet worden dichter bij de soc. </a:t>
            </a:r>
            <a:r>
              <a:rPr lang="nl-NL" dirty="0" err="1"/>
              <a:t>cult</a:t>
            </a:r>
            <a:r>
              <a:rPr lang="nl-NL" dirty="0"/>
              <a:t> werkelijkheid</a:t>
            </a:r>
          </a:p>
          <a:p>
            <a:endParaRPr lang="nl-NL" dirty="0"/>
          </a:p>
        </p:txBody>
      </p:sp>
      <p:sp>
        <p:nvSpPr>
          <p:cNvPr id="4" name="Tijdelijke aanduiding voor dianummer 3"/>
          <p:cNvSpPr>
            <a:spLocks noGrp="1"/>
          </p:cNvSpPr>
          <p:nvPr>
            <p:ph type="sldNum" sz="quarter" idx="10"/>
          </p:nvPr>
        </p:nvSpPr>
        <p:spPr/>
        <p:txBody>
          <a:bodyPr/>
          <a:lstStyle/>
          <a:p>
            <a:fld id="{7D5FE41D-1CF3-46E8-99ED-5D17FF8BF04C}" type="slidenum">
              <a:rPr lang="nl-NL" smtClean="0"/>
              <a:pPr/>
              <a:t>55</a:t>
            </a:fld>
            <a:endParaRPr lang="nl-NL"/>
          </a:p>
        </p:txBody>
      </p:sp>
    </p:spTree>
    <p:extLst>
      <p:ext uri="{BB962C8B-B14F-4D97-AF65-F5344CB8AC3E}">
        <p14:creationId xmlns:p14="http://schemas.microsoft.com/office/powerpoint/2010/main" val="3505510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CDCA6B75-1B04-4CE6-9B4A-52A1CDCA5D3D}" type="slidenum">
              <a:rPr lang="nl-NL" smtClean="0"/>
              <a:pPr>
                <a:defRPr/>
              </a:pPr>
              <a:t>74</a:t>
            </a:fld>
            <a:endParaRPr lang="nl-NL"/>
          </a:p>
        </p:txBody>
      </p:sp>
    </p:spTree>
    <p:extLst>
      <p:ext uri="{BB962C8B-B14F-4D97-AF65-F5344CB8AC3E}">
        <p14:creationId xmlns:p14="http://schemas.microsoft.com/office/powerpoint/2010/main" val="3959037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CDCA6B75-1B04-4CE6-9B4A-52A1CDCA5D3D}" type="slidenum">
              <a:rPr lang="nl-NL" smtClean="0"/>
              <a:pPr>
                <a:defRPr/>
              </a:pPr>
              <a:t>5</a:t>
            </a:fld>
            <a:endParaRPr lang="nl-NL"/>
          </a:p>
        </p:txBody>
      </p:sp>
    </p:spTree>
    <p:extLst>
      <p:ext uri="{BB962C8B-B14F-4D97-AF65-F5344CB8AC3E}">
        <p14:creationId xmlns:p14="http://schemas.microsoft.com/office/powerpoint/2010/main" val="2486391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normAutofit/>
          </a:bodyPr>
          <a:lstStyle/>
          <a:p>
            <a:r>
              <a:rPr lang="nl-NL" dirty="0"/>
              <a:t>…..spelen en leren wordt vaak los gekoppeld- nu gaan we een blad</a:t>
            </a:r>
            <a:r>
              <a:rPr lang="nl-NL" baseline="0" dirty="0"/>
              <a:t> maken- we gaan iets leren. spel en werken zijn twee activiteiten</a:t>
            </a:r>
            <a:endParaRPr lang="nl-NL" dirty="0"/>
          </a:p>
        </p:txBody>
      </p:sp>
      <p:sp>
        <p:nvSpPr>
          <p:cNvPr id="4" name="Tijdelijke aanduiding voor dianummer 3"/>
          <p:cNvSpPr>
            <a:spLocks noGrp="1"/>
          </p:cNvSpPr>
          <p:nvPr>
            <p:ph type="sldNum" sz="quarter" idx="10"/>
          </p:nvPr>
        </p:nvSpPr>
        <p:spPr/>
        <p:txBody>
          <a:bodyPr/>
          <a:lstStyle/>
          <a:p>
            <a:fld id="{7D5FE41D-1CF3-46E8-99ED-5D17FF8BF04C}" type="slidenum">
              <a:rPr lang="nl-NL" smtClean="0"/>
              <a:pPr/>
              <a:t>13</a:t>
            </a:fld>
            <a:endParaRPr lang="nl-NL"/>
          </a:p>
        </p:txBody>
      </p:sp>
    </p:spTree>
    <p:extLst>
      <p:ext uri="{BB962C8B-B14F-4D97-AF65-F5344CB8AC3E}">
        <p14:creationId xmlns:p14="http://schemas.microsoft.com/office/powerpoint/2010/main" val="172055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normAutofit/>
          </a:bodyPr>
          <a:lstStyle/>
          <a:p>
            <a:r>
              <a:rPr lang="nl-NL" dirty="0"/>
              <a:t>…..spelen en leren wordt vaak los gekoppeld- nu gaan we een blad</a:t>
            </a:r>
            <a:r>
              <a:rPr lang="nl-NL" baseline="0" dirty="0"/>
              <a:t> maken- we gaan iets leren. spel en werken zijn twee activiteiten</a:t>
            </a:r>
            <a:endParaRPr lang="nl-NL" dirty="0"/>
          </a:p>
        </p:txBody>
      </p:sp>
      <p:sp>
        <p:nvSpPr>
          <p:cNvPr id="4" name="Tijdelijke aanduiding voor dianummer 3"/>
          <p:cNvSpPr>
            <a:spLocks noGrp="1"/>
          </p:cNvSpPr>
          <p:nvPr>
            <p:ph type="sldNum" sz="quarter" idx="10"/>
          </p:nvPr>
        </p:nvSpPr>
        <p:spPr/>
        <p:txBody>
          <a:bodyPr/>
          <a:lstStyle/>
          <a:p>
            <a:fld id="{7D5FE41D-1CF3-46E8-99ED-5D17FF8BF04C}" type="slidenum">
              <a:rPr lang="nl-NL" smtClean="0"/>
              <a:pPr/>
              <a:t>14</a:t>
            </a:fld>
            <a:endParaRPr lang="nl-NL"/>
          </a:p>
        </p:txBody>
      </p:sp>
    </p:spTree>
    <p:extLst>
      <p:ext uri="{BB962C8B-B14F-4D97-AF65-F5344CB8AC3E}">
        <p14:creationId xmlns:p14="http://schemas.microsoft.com/office/powerpoint/2010/main" val="3045391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normAutofit/>
          </a:bodyPr>
          <a:lstStyle/>
          <a:p>
            <a:r>
              <a:rPr lang="nl-NL" dirty="0"/>
              <a:t>Vygotsky zocht de oorsprong van het denken in de interactie tussen kinderen en opvoeders. Ontwikkeling is volgens hem cultuur eigen maken. Onderwijs en opvoeding moet volgens Vygotsky vooruitlopen op de ontwikkeling van het kind en mede helpen vormgeven.</a:t>
            </a:r>
          </a:p>
          <a:p>
            <a:r>
              <a:rPr lang="nl-NL" dirty="0"/>
              <a:t>Ontwikkeling is niet een statisch, door rijping gedicteerd, proces. Maar evenmin een proces dat geheel afhankelijk is van toevallige omstandigheden. </a:t>
            </a:r>
          </a:p>
          <a:p>
            <a:r>
              <a:rPr lang="nl-NL" dirty="0"/>
              <a:t>Taaluitingen van jonge kinderen is een tot zichzelf spreken als begeleiding van handelen en dit wordt geïnternaliseerd tot stille, innerlijke spraak. Taal wordt extern gebruikt als communicatiemiddel, maar ook intern, als regulerend instrument. </a:t>
            </a:r>
            <a:r>
              <a:rPr lang="nl-NL" dirty="0" err="1"/>
              <a:t>Hardop-denken</a:t>
            </a:r>
            <a:r>
              <a:rPr lang="nl-NL" dirty="0"/>
              <a:t> wordt gezien als overgang naar innerlijke taal, het denken. Het denken is maar voor een deel talig. Taal ondersteunt ook het geheugen</a:t>
            </a:r>
          </a:p>
          <a:p>
            <a:endParaRPr lang="nl-NL" dirty="0"/>
          </a:p>
          <a:p>
            <a:r>
              <a:rPr lang="nl-NL" dirty="0"/>
              <a:t>Op lichamelijk, intellectueel en emotioneel niveau zijn discrepanties mogelijk tussen leeftijdsconforme ontwikkeling en daadwerkelijke ontwikkeling. Stimuleren is te afstandelijk, het helpt het kind niet actief genoeg. Om de potenties uit de zone van naaste ontwikkeling te actualiseren moet je uitleggen, voorzeggen, voordoen en samen doen. </a:t>
            </a:r>
          </a:p>
          <a:p>
            <a:r>
              <a:rPr lang="nl-NL" dirty="0"/>
              <a:t>Zone van actuele ontwikkeling: wat een kind nu zelfstandig kan. Zone van naaste ontwikkeling is wat een kind kan met jouw hulp. </a:t>
            </a:r>
            <a:endParaRPr lang="nl-NL" dirty="0">
              <a:solidFill>
                <a:schemeClr val="tx1"/>
              </a:solidFill>
            </a:endParaRPr>
          </a:p>
        </p:txBody>
      </p:sp>
      <p:sp>
        <p:nvSpPr>
          <p:cNvPr id="4" name="Tijdelijke aanduiding voor dianummer 3"/>
          <p:cNvSpPr>
            <a:spLocks noGrp="1"/>
          </p:cNvSpPr>
          <p:nvPr>
            <p:ph type="sldNum" sz="quarter" idx="10"/>
          </p:nvPr>
        </p:nvSpPr>
        <p:spPr/>
        <p:txBody>
          <a:bodyPr/>
          <a:lstStyle/>
          <a:p>
            <a:fld id="{DA155CE3-0E18-442D-9AF3-03992DEB3DC6}" type="slidenum">
              <a:rPr lang="nl-NL" smtClean="0"/>
              <a:pPr/>
              <a:t>15</a:t>
            </a:fld>
            <a:endParaRPr lang="nl-NL"/>
          </a:p>
        </p:txBody>
      </p:sp>
    </p:spTree>
    <p:extLst>
      <p:ext uri="{BB962C8B-B14F-4D97-AF65-F5344CB8AC3E}">
        <p14:creationId xmlns:p14="http://schemas.microsoft.com/office/powerpoint/2010/main" val="3671886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CDCA6B75-1B04-4CE6-9B4A-52A1CDCA5D3D}" type="slidenum">
              <a:rPr lang="nl-NL" smtClean="0"/>
              <a:pPr>
                <a:defRPr/>
              </a:pPr>
              <a:t>26</a:t>
            </a:fld>
            <a:endParaRPr lang="nl-NL"/>
          </a:p>
        </p:txBody>
      </p:sp>
    </p:spTree>
    <p:extLst>
      <p:ext uri="{BB962C8B-B14F-4D97-AF65-F5344CB8AC3E}">
        <p14:creationId xmlns:p14="http://schemas.microsoft.com/office/powerpoint/2010/main" val="2052305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44EEF30-7207-4F5D-96ED-7B072ABE3B3A}" type="slidenum">
              <a:rPr lang="nl-NL" smtClean="0"/>
              <a:t>39</a:t>
            </a:fld>
            <a:endParaRPr lang="nl-NL"/>
          </a:p>
        </p:txBody>
      </p:sp>
      <p:sp>
        <p:nvSpPr>
          <p:cNvPr id="5" name="Tijdelijke aanduiding voor datum 4"/>
          <p:cNvSpPr>
            <a:spLocks noGrp="1"/>
          </p:cNvSpPr>
          <p:nvPr>
            <p:ph type="dt" idx="11"/>
          </p:nvPr>
        </p:nvSpPr>
        <p:spPr/>
        <p:txBody>
          <a:bodyPr/>
          <a:lstStyle/>
          <a:p>
            <a:r>
              <a:rPr lang="nl-NL"/>
              <a:t>04-10-2013</a:t>
            </a:r>
          </a:p>
        </p:txBody>
      </p:sp>
    </p:spTree>
    <p:extLst>
      <p:ext uri="{BB962C8B-B14F-4D97-AF65-F5344CB8AC3E}">
        <p14:creationId xmlns:p14="http://schemas.microsoft.com/office/powerpoint/2010/main" val="1991965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Spel is geen aparte activiteit maar </a:t>
            </a:r>
            <a:r>
              <a:rPr lang="nl-NL" b="1" dirty="0"/>
              <a:t>een manier </a:t>
            </a:r>
            <a:r>
              <a:rPr lang="nl-NL" dirty="0"/>
              <a:t>waarop activiteiten worden uitgevoerd – regels en vrijheden verantwoordelijkheden-</a:t>
            </a:r>
            <a:r>
              <a:rPr lang="nl-NL" baseline="0" dirty="0"/>
              <a:t> je rol.</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betrokkenheid en betekenis van de deelnemers spel als een speciale uiting van een sociaal culturele activiteit. Het impliceert dat volwassene en kinderen samen leren vanuit een hoge betrokkenheid bezig zijn. Het leren is een </a:t>
            </a:r>
            <a:r>
              <a:rPr lang="nl-NL" b="1" dirty="0"/>
              <a:t>kwalitatieve vernieuwing </a:t>
            </a:r>
            <a:r>
              <a:rPr lang="nl-NL" dirty="0"/>
              <a:t>van de activiteit- </a:t>
            </a:r>
            <a:r>
              <a:rPr lang="nl-NL" b="1" dirty="0"/>
              <a:t>een leerverhaal- </a:t>
            </a:r>
            <a:r>
              <a:rPr lang="nl-NL" dirty="0"/>
              <a:t>waarin bv de regels complexer worden,meerdere/hoogwaardiger tools ingezet worden dichter bij de soc. </a:t>
            </a:r>
            <a:r>
              <a:rPr lang="nl-NL" dirty="0" err="1"/>
              <a:t>cult</a:t>
            </a:r>
            <a:r>
              <a:rPr lang="nl-NL" dirty="0"/>
              <a:t> werkelijkheid</a:t>
            </a:r>
          </a:p>
          <a:p>
            <a:endParaRPr lang="nl-NL" dirty="0"/>
          </a:p>
        </p:txBody>
      </p:sp>
      <p:sp>
        <p:nvSpPr>
          <p:cNvPr id="4" name="Tijdelijke aanduiding voor dianummer 3"/>
          <p:cNvSpPr>
            <a:spLocks noGrp="1"/>
          </p:cNvSpPr>
          <p:nvPr>
            <p:ph type="sldNum" sz="quarter" idx="10"/>
          </p:nvPr>
        </p:nvSpPr>
        <p:spPr/>
        <p:txBody>
          <a:bodyPr/>
          <a:lstStyle/>
          <a:p>
            <a:fld id="{7D5FE41D-1CF3-46E8-99ED-5D17FF8BF04C}" type="slidenum">
              <a:rPr lang="nl-NL" smtClean="0"/>
              <a:pPr/>
              <a:t>52</a:t>
            </a:fld>
            <a:endParaRPr lang="nl-NL"/>
          </a:p>
        </p:txBody>
      </p:sp>
    </p:spTree>
    <p:extLst>
      <p:ext uri="{BB962C8B-B14F-4D97-AF65-F5344CB8AC3E}">
        <p14:creationId xmlns:p14="http://schemas.microsoft.com/office/powerpoint/2010/main" val="4294873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Spel is geen aparte activiteit maar </a:t>
            </a:r>
            <a:r>
              <a:rPr lang="nl-NL" b="1" dirty="0"/>
              <a:t>een manier </a:t>
            </a:r>
            <a:r>
              <a:rPr lang="nl-NL" dirty="0"/>
              <a:t>waarop activiteiten worden uitgevoerd – regels en vrijheden verantwoordelijkheden-</a:t>
            </a:r>
            <a:r>
              <a:rPr lang="nl-NL" baseline="0" dirty="0"/>
              <a:t> je rol.</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betrokkenheid en betekenis van de deelnemers spel als een speciale uiting van een sociaal culturele activiteit. Het impliceert dat volwassene en kinderen samen leren vanuit een hoge betrokkenheid bezig zijn. Het leren is een </a:t>
            </a:r>
            <a:r>
              <a:rPr lang="nl-NL" b="1" dirty="0"/>
              <a:t>kwalitatieve vernieuwing </a:t>
            </a:r>
            <a:r>
              <a:rPr lang="nl-NL" dirty="0"/>
              <a:t>van de activiteit- </a:t>
            </a:r>
            <a:r>
              <a:rPr lang="nl-NL" b="1" dirty="0"/>
              <a:t>een leerverhaal- </a:t>
            </a:r>
            <a:r>
              <a:rPr lang="nl-NL" dirty="0"/>
              <a:t>waarin bv de regels complexer worden,meerdere/hoogwaardiger tools ingezet worden dichter bij de soc. </a:t>
            </a:r>
            <a:r>
              <a:rPr lang="nl-NL" dirty="0" err="1"/>
              <a:t>cult</a:t>
            </a:r>
            <a:r>
              <a:rPr lang="nl-NL" dirty="0"/>
              <a:t> werkelijkheid</a:t>
            </a:r>
          </a:p>
          <a:p>
            <a:endParaRPr lang="nl-NL" dirty="0"/>
          </a:p>
        </p:txBody>
      </p:sp>
      <p:sp>
        <p:nvSpPr>
          <p:cNvPr id="4" name="Tijdelijke aanduiding voor dianummer 3"/>
          <p:cNvSpPr>
            <a:spLocks noGrp="1"/>
          </p:cNvSpPr>
          <p:nvPr>
            <p:ph type="sldNum" sz="quarter" idx="10"/>
          </p:nvPr>
        </p:nvSpPr>
        <p:spPr/>
        <p:txBody>
          <a:bodyPr/>
          <a:lstStyle/>
          <a:p>
            <a:fld id="{7D5FE41D-1CF3-46E8-99ED-5D17FF8BF04C}" type="slidenum">
              <a:rPr lang="nl-NL" smtClean="0"/>
              <a:pPr/>
              <a:t>53</a:t>
            </a:fld>
            <a:endParaRPr lang="nl-NL"/>
          </a:p>
        </p:txBody>
      </p:sp>
    </p:spTree>
    <p:extLst>
      <p:ext uri="{BB962C8B-B14F-4D97-AF65-F5344CB8AC3E}">
        <p14:creationId xmlns:p14="http://schemas.microsoft.com/office/powerpoint/2010/main" val="3583420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p>
            <a:pPr>
              <a:defRPr/>
            </a:pPr>
            <a:fld id="{C3BA7B53-990C-4F9B-B9A7-F2A3422555F0}" type="datetime1">
              <a:rPr lang="nl-NL" smtClean="0"/>
              <a:pPr>
                <a:defRPr/>
              </a:pPr>
              <a:t>12-01-2023</a:t>
            </a:fld>
            <a:endParaRPr lang="nl-NL"/>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6" name="Tijdelijke aanduiding voor dianummer 5"/>
          <p:cNvSpPr>
            <a:spLocks noGrp="1"/>
          </p:cNvSpPr>
          <p:nvPr>
            <p:ph type="sldNum" sz="quarter" idx="12"/>
          </p:nvPr>
        </p:nvSpPr>
        <p:spPr>
          <a:xfrm>
            <a:off x="8737600" y="6356351"/>
            <a:ext cx="2844800" cy="365125"/>
          </a:xfrm>
          <a:prstGeom prst="rect">
            <a:avLst/>
          </a:prstGeom>
        </p:spPr>
        <p:txBody>
          <a:bodyPr/>
          <a:lstStyle/>
          <a:p>
            <a:pPr>
              <a:defRPr/>
            </a:pPr>
            <a:fld id="{8BF92332-2171-47FC-83A9-69EC8240A971}" type="slidenum">
              <a:rPr lang="nl-NL" smtClean="0"/>
              <a:pPr>
                <a:defRPr/>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p>
            <a:pPr>
              <a:defRPr/>
            </a:pPr>
            <a:fld id="{C3670C53-47AA-419A-9C8A-2BB721B2579F}" type="datetime1">
              <a:rPr lang="nl-NL" smtClean="0"/>
              <a:pPr>
                <a:defRPr/>
              </a:pPr>
              <a:t>12-01-2023</a:t>
            </a:fld>
            <a:endParaRPr lang="nl-NL"/>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6" name="Tijdelijke aanduiding voor dianummer 5"/>
          <p:cNvSpPr>
            <a:spLocks noGrp="1"/>
          </p:cNvSpPr>
          <p:nvPr>
            <p:ph type="sldNum" sz="quarter" idx="12"/>
          </p:nvPr>
        </p:nvSpPr>
        <p:spPr>
          <a:xfrm>
            <a:off x="8737600" y="6356351"/>
            <a:ext cx="2844800" cy="365125"/>
          </a:xfrm>
          <a:prstGeom prst="rect">
            <a:avLst/>
          </a:prstGeom>
        </p:spPr>
        <p:txBody>
          <a:bodyPr/>
          <a:lstStyle/>
          <a:p>
            <a:pPr>
              <a:defRPr/>
            </a:pPr>
            <a:fld id="{C7B0DE9D-7DB5-4CE0-8875-FB3589927151}" type="slidenum">
              <a:rPr lang="nl-NL" smtClean="0"/>
              <a:pPr>
                <a:defRPr/>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p>
            <a:pPr>
              <a:defRPr/>
            </a:pPr>
            <a:fld id="{A2FDBA72-6205-48EE-8BA5-FAE8E05C33BC}" type="datetime1">
              <a:rPr lang="nl-NL" smtClean="0"/>
              <a:pPr>
                <a:defRPr/>
              </a:pPr>
              <a:t>12-01-2023</a:t>
            </a:fld>
            <a:endParaRPr lang="nl-NL"/>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6" name="Tijdelijke aanduiding voor dianummer 5"/>
          <p:cNvSpPr>
            <a:spLocks noGrp="1"/>
          </p:cNvSpPr>
          <p:nvPr>
            <p:ph type="sldNum" sz="quarter" idx="12"/>
          </p:nvPr>
        </p:nvSpPr>
        <p:spPr>
          <a:xfrm>
            <a:off x="8737600" y="6356351"/>
            <a:ext cx="2844800" cy="365125"/>
          </a:xfrm>
          <a:prstGeom prst="rect">
            <a:avLst/>
          </a:prstGeom>
        </p:spPr>
        <p:txBody>
          <a:bodyPr/>
          <a:lstStyle/>
          <a:p>
            <a:pPr>
              <a:defRPr/>
            </a:pPr>
            <a:fld id="{C83617EE-51F0-4159-9398-2298E66722CE}" type="slidenum">
              <a:rPr lang="nl-NL" smtClean="0"/>
              <a:pPr>
                <a:defRPr/>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p>
            <a:pPr>
              <a:defRPr/>
            </a:pPr>
            <a:fld id="{FD25E3BF-4703-4FE6-8608-4CF452634A8E}" type="datetime1">
              <a:rPr lang="nl-NL" smtClean="0"/>
              <a:pPr>
                <a:defRPr/>
              </a:pPr>
              <a:t>12-01-2023</a:t>
            </a:fld>
            <a:endParaRPr lang="nl-NL"/>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6" name="Tijdelijke aanduiding voor dianummer 5"/>
          <p:cNvSpPr>
            <a:spLocks noGrp="1"/>
          </p:cNvSpPr>
          <p:nvPr>
            <p:ph type="sldNum" sz="quarter" idx="12"/>
          </p:nvPr>
        </p:nvSpPr>
        <p:spPr>
          <a:xfrm>
            <a:off x="8737600" y="6356351"/>
            <a:ext cx="2844800" cy="365125"/>
          </a:xfrm>
          <a:prstGeom prst="rect">
            <a:avLst/>
          </a:prstGeom>
        </p:spPr>
        <p:txBody>
          <a:bodyPr/>
          <a:lstStyle/>
          <a:p>
            <a:pPr>
              <a:defRPr/>
            </a:pPr>
            <a:fld id="{E2315D57-71A7-45B0-9512-B0EBED679E10}" type="slidenum">
              <a:rPr lang="nl-NL" smtClean="0"/>
              <a:pPr>
                <a:defRPr/>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a:xfrm>
            <a:off x="609600" y="6356351"/>
            <a:ext cx="2844800" cy="365125"/>
          </a:xfrm>
          <a:prstGeom prst="rect">
            <a:avLst/>
          </a:prstGeom>
        </p:spPr>
        <p:txBody>
          <a:bodyPr/>
          <a:lstStyle/>
          <a:p>
            <a:pPr>
              <a:defRPr/>
            </a:pPr>
            <a:fld id="{DC5284B4-7123-466C-9C6F-16724686CEF2}" type="datetime1">
              <a:rPr lang="nl-NL" smtClean="0"/>
              <a:pPr>
                <a:defRPr/>
              </a:pPr>
              <a:t>12-01-2023</a:t>
            </a:fld>
            <a:endParaRPr lang="nl-NL"/>
          </a:p>
        </p:txBody>
      </p:sp>
      <p:sp>
        <p:nvSpPr>
          <p:cNvPr id="6" name="Tijdelijke aanduiding voor voettekst 5"/>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7" name="Tijdelijke aanduiding voor dianummer 6"/>
          <p:cNvSpPr>
            <a:spLocks noGrp="1"/>
          </p:cNvSpPr>
          <p:nvPr>
            <p:ph type="sldNum" sz="quarter" idx="12"/>
          </p:nvPr>
        </p:nvSpPr>
        <p:spPr>
          <a:xfrm>
            <a:off x="8737600" y="6356351"/>
            <a:ext cx="2844800" cy="365125"/>
          </a:xfrm>
          <a:prstGeom prst="rect">
            <a:avLst/>
          </a:prstGeom>
        </p:spPr>
        <p:txBody>
          <a:bodyPr/>
          <a:lstStyle/>
          <a:p>
            <a:pPr>
              <a:defRPr/>
            </a:pPr>
            <a:fld id="{389F2EAB-49A7-40BE-946D-E2B3CFFC0C3D}" type="slidenum">
              <a:rPr lang="nl-NL" smtClean="0"/>
              <a:pPr>
                <a:defRPr/>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a:xfrm>
            <a:off x="609600" y="6356351"/>
            <a:ext cx="2844800" cy="365125"/>
          </a:xfrm>
          <a:prstGeom prst="rect">
            <a:avLst/>
          </a:prstGeom>
        </p:spPr>
        <p:txBody>
          <a:bodyPr/>
          <a:lstStyle/>
          <a:p>
            <a:pPr>
              <a:defRPr/>
            </a:pPr>
            <a:fld id="{1795BA39-D359-41BF-9E4D-4A5BD6FB690A}" type="datetime1">
              <a:rPr lang="nl-NL" smtClean="0"/>
              <a:pPr>
                <a:defRPr/>
              </a:pPr>
              <a:t>12-01-2023</a:t>
            </a:fld>
            <a:endParaRPr lang="nl-NL"/>
          </a:p>
        </p:txBody>
      </p:sp>
      <p:sp>
        <p:nvSpPr>
          <p:cNvPr id="8" name="Tijdelijke aanduiding voor voettekst 7"/>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9" name="Tijdelijke aanduiding voor dianummer 8"/>
          <p:cNvSpPr>
            <a:spLocks noGrp="1"/>
          </p:cNvSpPr>
          <p:nvPr>
            <p:ph type="sldNum" sz="quarter" idx="12"/>
          </p:nvPr>
        </p:nvSpPr>
        <p:spPr>
          <a:xfrm>
            <a:off x="8737600" y="6356351"/>
            <a:ext cx="2844800" cy="365125"/>
          </a:xfrm>
          <a:prstGeom prst="rect">
            <a:avLst/>
          </a:prstGeom>
        </p:spPr>
        <p:txBody>
          <a:bodyPr/>
          <a:lstStyle/>
          <a:p>
            <a:pPr>
              <a:defRPr/>
            </a:pPr>
            <a:fld id="{2309E63F-2994-482C-9DBC-4DF3AF3AEFCD}" type="slidenum">
              <a:rPr lang="nl-NL" smtClean="0"/>
              <a:pPr>
                <a:defRPr/>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a:xfrm>
            <a:off x="609600" y="6356351"/>
            <a:ext cx="2844800" cy="365125"/>
          </a:xfrm>
          <a:prstGeom prst="rect">
            <a:avLst/>
          </a:prstGeom>
        </p:spPr>
        <p:txBody>
          <a:bodyPr/>
          <a:lstStyle/>
          <a:p>
            <a:pPr>
              <a:defRPr/>
            </a:pPr>
            <a:fld id="{645922F5-2F49-4973-8760-A4A82F6C8E11}" type="datetime1">
              <a:rPr lang="nl-NL" smtClean="0"/>
              <a:pPr>
                <a:defRPr/>
              </a:pPr>
              <a:t>12-01-2023</a:t>
            </a:fld>
            <a:endParaRPr lang="nl-NL"/>
          </a:p>
        </p:txBody>
      </p:sp>
      <p:sp>
        <p:nvSpPr>
          <p:cNvPr id="4" name="Tijdelijke aanduiding voor voettekst 3"/>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5" name="Tijdelijke aanduiding voor dianummer 4"/>
          <p:cNvSpPr>
            <a:spLocks noGrp="1"/>
          </p:cNvSpPr>
          <p:nvPr>
            <p:ph type="sldNum" sz="quarter" idx="12"/>
          </p:nvPr>
        </p:nvSpPr>
        <p:spPr>
          <a:xfrm>
            <a:off x="8737600" y="6356351"/>
            <a:ext cx="2844800" cy="365125"/>
          </a:xfrm>
          <a:prstGeom prst="rect">
            <a:avLst/>
          </a:prstGeom>
        </p:spPr>
        <p:txBody>
          <a:bodyPr/>
          <a:lstStyle/>
          <a:p>
            <a:pPr>
              <a:defRPr/>
            </a:pPr>
            <a:fld id="{24B87496-7572-4D90-BC57-BE0078AFBF23}" type="slidenum">
              <a:rPr lang="nl-NL" smtClean="0"/>
              <a:pPr>
                <a:defRPr/>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609600" y="6356351"/>
            <a:ext cx="2844800" cy="365125"/>
          </a:xfrm>
          <a:prstGeom prst="rect">
            <a:avLst/>
          </a:prstGeom>
        </p:spPr>
        <p:txBody>
          <a:bodyPr/>
          <a:lstStyle/>
          <a:p>
            <a:pPr>
              <a:defRPr/>
            </a:pPr>
            <a:fld id="{B4564217-D906-439A-9158-C114E6DE65F9}" type="datetime1">
              <a:rPr lang="nl-NL" smtClean="0"/>
              <a:pPr>
                <a:defRPr/>
              </a:pPr>
              <a:t>12-01-2023</a:t>
            </a:fld>
            <a:endParaRPr lang="nl-NL"/>
          </a:p>
        </p:txBody>
      </p:sp>
      <p:sp>
        <p:nvSpPr>
          <p:cNvPr id="3" name="Tijdelijke aanduiding voor voettekst 2"/>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4" name="Tijdelijke aanduiding voor dianummer 3"/>
          <p:cNvSpPr>
            <a:spLocks noGrp="1"/>
          </p:cNvSpPr>
          <p:nvPr>
            <p:ph type="sldNum" sz="quarter" idx="12"/>
          </p:nvPr>
        </p:nvSpPr>
        <p:spPr>
          <a:xfrm>
            <a:off x="8737600" y="6356351"/>
            <a:ext cx="2844800" cy="365125"/>
          </a:xfrm>
          <a:prstGeom prst="rect">
            <a:avLst/>
          </a:prstGeom>
        </p:spPr>
        <p:txBody>
          <a:bodyPr/>
          <a:lstStyle/>
          <a:p>
            <a:pPr>
              <a:defRPr/>
            </a:pPr>
            <a:fld id="{7370F3DE-99BA-4936-83C7-B77CA2350895}" type="slidenum">
              <a:rPr lang="nl-NL" smtClean="0"/>
              <a:pPr>
                <a:defRPr/>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a:xfrm>
            <a:off x="609600" y="6356351"/>
            <a:ext cx="2844800" cy="365125"/>
          </a:xfrm>
          <a:prstGeom prst="rect">
            <a:avLst/>
          </a:prstGeom>
        </p:spPr>
        <p:txBody>
          <a:bodyPr/>
          <a:lstStyle/>
          <a:p>
            <a:pPr>
              <a:defRPr/>
            </a:pPr>
            <a:fld id="{6425153C-74BE-46DC-8620-550F5C49AD73}" type="datetime1">
              <a:rPr lang="nl-NL" smtClean="0"/>
              <a:pPr>
                <a:defRPr/>
              </a:pPr>
              <a:t>12-01-2023</a:t>
            </a:fld>
            <a:endParaRPr lang="nl-NL"/>
          </a:p>
        </p:txBody>
      </p:sp>
      <p:sp>
        <p:nvSpPr>
          <p:cNvPr id="6" name="Tijdelijke aanduiding voor voettekst 5"/>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7" name="Tijdelijke aanduiding voor dianummer 6"/>
          <p:cNvSpPr>
            <a:spLocks noGrp="1"/>
          </p:cNvSpPr>
          <p:nvPr>
            <p:ph type="sldNum" sz="quarter" idx="12"/>
          </p:nvPr>
        </p:nvSpPr>
        <p:spPr>
          <a:xfrm>
            <a:off x="8737600" y="6356351"/>
            <a:ext cx="2844800" cy="365125"/>
          </a:xfrm>
          <a:prstGeom prst="rect">
            <a:avLst/>
          </a:prstGeom>
        </p:spPr>
        <p:txBody>
          <a:bodyPr/>
          <a:lstStyle/>
          <a:p>
            <a:pPr>
              <a:defRPr/>
            </a:pPr>
            <a:fld id="{80ED64E2-DFE5-4994-949A-B0552C20030B}" type="slidenum">
              <a:rPr lang="nl-NL" smtClean="0"/>
              <a:pPr>
                <a:defRPr/>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a:xfrm>
            <a:off x="609600" y="6356351"/>
            <a:ext cx="2844800" cy="365125"/>
          </a:xfrm>
          <a:prstGeom prst="rect">
            <a:avLst/>
          </a:prstGeom>
        </p:spPr>
        <p:txBody>
          <a:bodyPr/>
          <a:lstStyle/>
          <a:p>
            <a:pPr>
              <a:defRPr/>
            </a:pPr>
            <a:fld id="{D89F05B3-740F-4EC1-96C9-990BBB53B78A}" type="datetime1">
              <a:rPr lang="nl-NL" smtClean="0"/>
              <a:pPr>
                <a:defRPr/>
              </a:pPr>
              <a:t>12-01-2023</a:t>
            </a:fld>
            <a:endParaRPr lang="nl-NL"/>
          </a:p>
        </p:txBody>
      </p:sp>
      <p:sp>
        <p:nvSpPr>
          <p:cNvPr id="6" name="Tijdelijke aanduiding voor voettekst 5"/>
          <p:cNvSpPr>
            <a:spLocks noGrp="1"/>
          </p:cNvSpPr>
          <p:nvPr>
            <p:ph type="ftr" sz="quarter" idx="11"/>
          </p:nvPr>
        </p:nvSpPr>
        <p:spPr>
          <a:xfrm>
            <a:off x="4165600" y="6356351"/>
            <a:ext cx="3860800" cy="365125"/>
          </a:xfrm>
          <a:prstGeom prst="rect">
            <a:avLst/>
          </a:prstGeom>
        </p:spPr>
        <p:txBody>
          <a:bodyPr/>
          <a:lstStyle/>
          <a:p>
            <a:pPr>
              <a:defRPr/>
            </a:pPr>
            <a:r>
              <a:rPr lang="nl-NL"/>
              <a:t>©- De Activiteit </a:t>
            </a:r>
          </a:p>
        </p:txBody>
      </p:sp>
      <p:sp>
        <p:nvSpPr>
          <p:cNvPr id="7" name="Tijdelijke aanduiding voor dianummer 6"/>
          <p:cNvSpPr>
            <a:spLocks noGrp="1"/>
          </p:cNvSpPr>
          <p:nvPr>
            <p:ph type="sldNum" sz="quarter" idx="12"/>
          </p:nvPr>
        </p:nvSpPr>
        <p:spPr>
          <a:xfrm>
            <a:off x="8737600" y="6356351"/>
            <a:ext cx="2844800" cy="365125"/>
          </a:xfrm>
          <a:prstGeom prst="rect">
            <a:avLst/>
          </a:prstGeom>
        </p:spPr>
        <p:txBody>
          <a:bodyPr/>
          <a:lstStyle/>
          <a:p>
            <a:pPr>
              <a:defRPr/>
            </a:pPr>
            <a:fld id="{199C1A08-38AD-48D8-91A5-D20543A34FDC}" type="slidenum">
              <a:rPr lang="nl-NL" smtClean="0"/>
              <a:pPr>
                <a:defRPr/>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dt="0"/>
  <p:txStyles>
    <p:title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toolsofthemind.org/philosophy/vygotskian-approach/"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qozrqif-FDk?start=3&amp;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video" Target="https://www.youtube.com/embed/M6nGCGPeB7s?start=213&amp;feature=oembed"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l.vandermeer@de-activiteit.nl" TargetMode="External"/><Relationship Id="rId2" Type="http://schemas.openxmlformats.org/officeDocument/2006/relationships/image" Target="../media/image67.jpe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binnen, persoon, muur, baby&#10;&#10;Automatisch gegenereerde beschrijving">
            <a:extLst>
              <a:ext uri="{FF2B5EF4-FFF2-40B4-BE49-F238E27FC236}">
                <a16:creationId xmlns:a16="http://schemas.microsoft.com/office/drawing/2014/main" id="{81D9AC4E-249C-0CE4-FF20-B01B902D7253}"/>
              </a:ext>
            </a:extLst>
          </p:cNvPr>
          <p:cNvPicPr>
            <a:picLocks noChangeAspect="1"/>
          </p:cNvPicPr>
          <p:nvPr/>
        </p:nvPicPr>
        <p:blipFill rotWithShape="1">
          <a:blip r:embed="rId3">
            <a:extLst>
              <a:ext uri="{28A0092B-C50C-407E-A947-70E740481C1C}">
                <a14:useLocalDpi xmlns:a14="http://schemas.microsoft.com/office/drawing/2010/main" val="0"/>
              </a:ext>
            </a:extLst>
          </a:blip>
          <a:srcRect b="2234"/>
          <a:stretch/>
        </p:blipFill>
        <p:spPr>
          <a:xfrm>
            <a:off x="-24680" y="-27384"/>
            <a:ext cx="12226100" cy="6857999"/>
          </a:xfrm>
          <a:prstGeom prst="rect">
            <a:avLst/>
          </a:prstGeom>
        </p:spPr>
      </p:pic>
      <p:sp>
        <p:nvSpPr>
          <p:cNvPr id="4" name="Rechthoek 3">
            <a:extLst>
              <a:ext uri="{FF2B5EF4-FFF2-40B4-BE49-F238E27FC236}">
                <a16:creationId xmlns:a16="http://schemas.microsoft.com/office/drawing/2014/main" id="{9F5B0201-EB85-8C03-1877-C3E5B707AE98}"/>
              </a:ext>
            </a:extLst>
          </p:cNvPr>
          <p:cNvSpPr/>
          <p:nvPr/>
        </p:nvSpPr>
        <p:spPr>
          <a:xfrm>
            <a:off x="676717" y="1"/>
            <a:ext cx="2890239" cy="6857999"/>
          </a:xfrm>
          <a:prstGeom prst="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dirty="0">
              <a:ln w="0"/>
              <a:solidFill>
                <a:schemeClr val="tx1"/>
              </a:solidFill>
              <a:effectLst>
                <a:outerShdw blurRad="38100" dist="19050" dir="2700000" algn="tl" rotWithShape="0">
                  <a:schemeClr val="dk1">
                    <a:alpha val="40000"/>
                  </a:schemeClr>
                </a:outerShdw>
              </a:effectLst>
            </a:endParaRPr>
          </a:p>
        </p:txBody>
      </p:sp>
      <p:pic>
        <p:nvPicPr>
          <p:cNvPr id="5" name="Afbeelding 4">
            <a:extLst>
              <a:ext uri="{FF2B5EF4-FFF2-40B4-BE49-F238E27FC236}">
                <a16:creationId xmlns:a16="http://schemas.microsoft.com/office/drawing/2014/main" id="{920EF790-9361-E909-EDE1-A768A8BB720C}"/>
              </a:ext>
            </a:extLst>
          </p:cNvPr>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815308" y="411283"/>
            <a:ext cx="2678502" cy="19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2881232E-F04B-2416-4340-F659D31FCC7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15308" y="5565515"/>
            <a:ext cx="2613056" cy="723508"/>
          </a:xfrm>
          <a:prstGeom prst="rect">
            <a:avLst/>
          </a:prstGeom>
        </p:spPr>
      </p:pic>
      <p:grpSp>
        <p:nvGrpSpPr>
          <p:cNvPr id="7" name="Groep 6">
            <a:extLst>
              <a:ext uri="{FF2B5EF4-FFF2-40B4-BE49-F238E27FC236}">
                <a16:creationId xmlns:a16="http://schemas.microsoft.com/office/drawing/2014/main" id="{D5F1F9A7-9F16-F628-643D-B5250FB06546}"/>
              </a:ext>
            </a:extLst>
          </p:cNvPr>
          <p:cNvGrpSpPr/>
          <p:nvPr/>
        </p:nvGrpSpPr>
        <p:grpSpPr>
          <a:xfrm>
            <a:off x="478" y="5698497"/>
            <a:ext cx="12201993" cy="1169233"/>
            <a:chOff x="-9993" y="5688767"/>
            <a:chExt cx="12219481" cy="1169233"/>
          </a:xfrm>
        </p:grpSpPr>
        <p:sp>
          <p:nvSpPr>
            <p:cNvPr id="8" name="Vrije vorm 7">
              <a:extLst>
                <a:ext uri="{FF2B5EF4-FFF2-40B4-BE49-F238E27FC236}">
                  <a16:creationId xmlns:a16="http://schemas.microsoft.com/office/drawing/2014/main" id="{D3B1EEC2-6BA6-0E0C-F708-37CE7829CF7E}"/>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2E8FA7DA-C00A-6867-C5F2-8BCE7BA8099D}"/>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Titel 1">
            <a:extLst>
              <a:ext uri="{FF2B5EF4-FFF2-40B4-BE49-F238E27FC236}">
                <a16:creationId xmlns:a16="http://schemas.microsoft.com/office/drawing/2014/main" id="{5A6B3E5D-5B91-9DF9-0731-16CADE30C6E4}"/>
              </a:ext>
            </a:extLst>
          </p:cNvPr>
          <p:cNvSpPr txBox="1">
            <a:spLocks/>
          </p:cNvSpPr>
          <p:nvPr/>
        </p:nvSpPr>
        <p:spPr>
          <a:xfrm>
            <a:off x="4185230" y="692697"/>
            <a:ext cx="7757410" cy="4056365"/>
          </a:xfrm>
          <a:prstGeom prst="rect">
            <a:avLst/>
          </a:prstGeom>
          <a:noFill/>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l-NL" sz="4000" b="1" dirty="0">
                <a:solidFill>
                  <a:schemeClr val="bg1"/>
                </a:solidFill>
                <a:latin typeface="Verdana" panose="020B0604030504040204" pitchFamily="34" charset="0"/>
                <a:ea typeface="Verdana" panose="020B0604030504040204" pitchFamily="34" charset="0"/>
                <a:cs typeface="Verdana" panose="020B0604030504040204" pitchFamily="34" charset="0"/>
              </a:rPr>
              <a:t>Opleiding tot trainer</a:t>
            </a:r>
            <a:br>
              <a:rPr lang="nl-NL" sz="4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4000" b="1" dirty="0">
                <a:solidFill>
                  <a:schemeClr val="bg1"/>
                </a:solidFill>
                <a:latin typeface="Verdana" panose="020B0604030504040204" pitchFamily="34" charset="0"/>
                <a:ea typeface="Verdana" panose="020B0604030504040204" pitchFamily="34" charset="0"/>
                <a:cs typeface="Verdana" panose="020B0604030504040204" pitchFamily="34" charset="0"/>
              </a:rPr>
              <a:t>Startblokken</a:t>
            </a:r>
            <a:br>
              <a:rPr lang="nl-NL" sz="4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4000" b="1" dirty="0">
                <a:solidFill>
                  <a:schemeClr val="bg1"/>
                </a:solidFill>
                <a:latin typeface="Verdana" panose="020B0604030504040204" pitchFamily="34" charset="0"/>
                <a:ea typeface="Verdana" panose="020B0604030504040204" pitchFamily="34" charset="0"/>
                <a:cs typeface="Verdana" panose="020B0604030504040204" pitchFamily="34" charset="0"/>
              </a:rPr>
              <a:t>van Basisontwikkeling</a:t>
            </a:r>
            <a:br>
              <a:rPr lang="nl-NL" sz="4000" b="1" dirty="0">
                <a:solidFill>
                  <a:schemeClr val="bg1"/>
                </a:solidFill>
                <a:latin typeface="Verdana" panose="020B0604030504040204" pitchFamily="34" charset="0"/>
                <a:ea typeface="Verdana" panose="020B0604030504040204" pitchFamily="34" charset="0"/>
                <a:cs typeface="Verdana" panose="020B0604030504040204" pitchFamily="34" charset="0"/>
              </a:rPr>
            </a:br>
            <a:br>
              <a:rPr lang="nl-NL" sz="4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3600" dirty="0">
                <a:solidFill>
                  <a:schemeClr val="bg1"/>
                </a:solidFill>
                <a:latin typeface="Verdana" panose="020B0604030504040204" pitchFamily="34" charset="0"/>
                <a:ea typeface="Verdana" panose="020B0604030504040204" pitchFamily="34" charset="0"/>
                <a:cs typeface="Verdana" panose="020B0604030504040204" pitchFamily="34" charset="0"/>
              </a:rPr>
              <a:t>DAG 2</a:t>
            </a:r>
            <a:endParaRPr lang="nl-NL" sz="6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61127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2">
            <a:extLst>
              <a:ext uri="{FF2B5EF4-FFF2-40B4-BE49-F238E27FC236}">
                <a16:creationId xmlns:a16="http://schemas.microsoft.com/office/drawing/2014/main" id="{4C264579-6603-0DDF-69AE-7B34C3EC5744}"/>
              </a:ext>
            </a:extLst>
          </p:cNvPr>
          <p:cNvSpPr>
            <a:spLocks noGrp="1"/>
          </p:cNvSpPr>
          <p:nvPr>
            <p:ph idx="1"/>
          </p:nvPr>
        </p:nvSpPr>
        <p:spPr>
          <a:xfrm>
            <a:off x="609600" y="3212976"/>
            <a:ext cx="10972800" cy="2913188"/>
          </a:xfrm>
        </p:spPr>
        <p:txBody>
          <a:bodyPr>
            <a:normAutofit/>
          </a:bodyPr>
          <a:lstStyle/>
          <a:p>
            <a:pPr>
              <a:lnSpc>
                <a:spcPct val="150000"/>
              </a:lnSpc>
              <a:spcBef>
                <a:spcPts val="400"/>
              </a:spcBef>
            </a:pPr>
            <a:r>
              <a:rPr lang="nl-NL" sz="2600" dirty="0">
                <a:latin typeface="Verdana" panose="020B0604030504040204" pitchFamily="34" charset="0"/>
                <a:ea typeface="Verdana" panose="020B0604030504040204" pitchFamily="34" charset="0"/>
                <a:cs typeface="Verdana" panose="020B0604030504040204" pitchFamily="34" charset="0"/>
              </a:rPr>
              <a:t>Denken</a:t>
            </a:r>
          </a:p>
          <a:p>
            <a:pPr>
              <a:lnSpc>
                <a:spcPct val="150000"/>
              </a:lnSpc>
              <a:spcBef>
                <a:spcPts val="400"/>
              </a:spcBef>
            </a:pPr>
            <a:r>
              <a:rPr lang="nl-NL" sz="2600" dirty="0"/>
              <a:t>Delen</a:t>
            </a:r>
          </a:p>
          <a:p>
            <a:pPr>
              <a:lnSpc>
                <a:spcPct val="150000"/>
              </a:lnSpc>
              <a:spcBef>
                <a:spcPts val="400"/>
              </a:spcBef>
            </a:pPr>
            <a:r>
              <a:rPr lang="nl-NL" sz="2600" dirty="0"/>
              <a:t>Uitwisselen</a:t>
            </a:r>
            <a:endParaRPr lang="nl-NL" sz="2600" dirty="0">
              <a:latin typeface="Verdana" panose="020B0604030504040204" pitchFamily="34" charset="0"/>
              <a:ea typeface="Verdana" panose="020B0604030504040204" pitchFamily="34" charset="0"/>
              <a:cs typeface="Verdana" panose="020B0604030504040204" pitchFamily="34" charset="0"/>
            </a:endParaRPr>
          </a:p>
        </p:txBody>
      </p:sp>
      <p:grpSp>
        <p:nvGrpSpPr>
          <p:cNvPr id="10" name="Groep 9">
            <a:extLst>
              <a:ext uri="{FF2B5EF4-FFF2-40B4-BE49-F238E27FC236}">
                <a16:creationId xmlns:a16="http://schemas.microsoft.com/office/drawing/2014/main" id="{D3FB00BE-DAD9-152B-51B5-E81F4D672216}"/>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17E5BD07-1D69-5BBC-93D8-FB47F496264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2CA021EC-0784-D472-C7B2-EF9DDAB1C8E5}"/>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3" name="Vrije vorm 12">
            <a:extLst>
              <a:ext uri="{FF2B5EF4-FFF2-40B4-BE49-F238E27FC236}">
                <a16:creationId xmlns:a16="http://schemas.microsoft.com/office/drawing/2014/main" id="{EC8D8827-5EC9-BA63-6EAB-15837C22E356}"/>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Vrije vorm 13">
            <a:extLst>
              <a:ext uri="{FF2B5EF4-FFF2-40B4-BE49-F238E27FC236}">
                <a16:creationId xmlns:a16="http://schemas.microsoft.com/office/drawing/2014/main" id="{19421169-987D-8133-01EF-ABB9AFB52826}"/>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pic>
        <p:nvPicPr>
          <p:cNvPr id="16" name="Afbeelding 4">
            <a:extLst>
              <a:ext uri="{FF2B5EF4-FFF2-40B4-BE49-F238E27FC236}">
                <a16:creationId xmlns:a16="http://schemas.microsoft.com/office/drawing/2014/main" id="{5ABC7612-BBCF-D3CC-88EA-FF628195460B}"/>
              </a:ext>
            </a:extLst>
          </p:cNvPr>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auto">
          <a:xfrm>
            <a:off x="9991689" y="1158096"/>
            <a:ext cx="1728192" cy="123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el 1">
            <a:extLst>
              <a:ext uri="{FF2B5EF4-FFF2-40B4-BE49-F238E27FC236}">
                <a16:creationId xmlns:a16="http://schemas.microsoft.com/office/drawing/2014/main" id="{B1844A0F-61C0-5DDF-CD49-4B50252C07E8}"/>
              </a:ext>
            </a:extLst>
          </p:cNvPr>
          <p:cNvSpPr txBox="1">
            <a:spLocks/>
          </p:cNvSpPr>
          <p:nvPr/>
        </p:nvSpPr>
        <p:spPr>
          <a:xfrm>
            <a:off x="609600" y="1941027"/>
            <a:ext cx="7502624" cy="839901"/>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ea typeface="Verdana" panose="020B0604030504040204" pitchFamily="34" charset="0"/>
                <a:cs typeface="Verdana" panose="020B0604030504040204" pitchFamily="34" charset="0"/>
              </a:rPr>
              <a:t>Wat is jouw spelherinnering?</a:t>
            </a:r>
          </a:p>
        </p:txBody>
      </p:sp>
    </p:spTree>
    <p:extLst>
      <p:ext uri="{BB962C8B-B14F-4D97-AF65-F5344CB8AC3E}">
        <p14:creationId xmlns:p14="http://schemas.microsoft.com/office/powerpoint/2010/main" val="42130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2">
            <a:extLst>
              <a:ext uri="{FF2B5EF4-FFF2-40B4-BE49-F238E27FC236}">
                <a16:creationId xmlns:a16="http://schemas.microsoft.com/office/drawing/2014/main" id="{4C264579-6603-0DDF-69AE-7B34C3EC5744}"/>
              </a:ext>
            </a:extLst>
          </p:cNvPr>
          <p:cNvSpPr>
            <a:spLocks noGrp="1"/>
          </p:cNvSpPr>
          <p:nvPr>
            <p:ph idx="1"/>
          </p:nvPr>
        </p:nvSpPr>
        <p:spPr>
          <a:xfrm>
            <a:off x="609600" y="3429000"/>
            <a:ext cx="10972800" cy="2697164"/>
          </a:xfrm>
        </p:spPr>
        <p:txBody>
          <a:bodyPr>
            <a:normAutofit/>
          </a:bodyPr>
          <a:lstStyle/>
          <a:p>
            <a:pPr>
              <a:lnSpc>
                <a:spcPct val="150000"/>
              </a:lnSpc>
              <a:spcBef>
                <a:spcPts val="400"/>
              </a:spcBef>
            </a:pPr>
            <a:r>
              <a:rPr lang="nl-NL" sz="2600" dirty="0">
                <a:latin typeface="Verdana" panose="020B0604030504040204" pitchFamily="34" charset="0"/>
                <a:ea typeface="Verdana" panose="020B0604030504040204" pitchFamily="34" charset="0"/>
                <a:cs typeface="Verdana" panose="020B0604030504040204" pitchFamily="34" charset="0"/>
              </a:rPr>
              <a:t>Welke kenmerken heeft spel?</a:t>
            </a:r>
          </a:p>
          <a:p>
            <a:pPr>
              <a:lnSpc>
                <a:spcPct val="150000"/>
              </a:lnSpc>
              <a:spcBef>
                <a:spcPts val="400"/>
              </a:spcBef>
            </a:pPr>
            <a:r>
              <a:rPr lang="nl-NL" sz="2600" dirty="0"/>
              <a:t>Wat is het belang van spel?</a:t>
            </a:r>
          </a:p>
          <a:p>
            <a:pPr>
              <a:lnSpc>
                <a:spcPct val="150000"/>
              </a:lnSpc>
              <a:spcBef>
                <a:spcPts val="400"/>
              </a:spcBef>
            </a:pPr>
            <a:r>
              <a:rPr lang="nl-NL" sz="2600" dirty="0">
                <a:latin typeface="Verdana" panose="020B0604030504040204" pitchFamily="34" charset="0"/>
                <a:ea typeface="Verdana" panose="020B0604030504040204" pitchFamily="34" charset="0"/>
                <a:cs typeface="Verdana" panose="020B0604030504040204" pitchFamily="34" charset="0"/>
              </a:rPr>
              <a:t>Wat leren </a:t>
            </a:r>
            <a:r>
              <a:rPr lang="nl-NL" sz="2600" dirty="0"/>
              <a:t>we van spel?</a:t>
            </a:r>
            <a:endParaRPr lang="nl-NL" sz="2600" dirty="0">
              <a:latin typeface="Verdana" panose="020B0604030504040204" pitchFamily="34" charset="0"/>
              <a:ea typeface="Verdana" panose="020B0604030504040204" pitchFamily="34" charset="0"/>
              <a:cs typeface="Verdana" panose="020B0604030504040204" pitchFamily="34" charset="0"/>
            </a:endParaRPr>
          </a:p>
        </p:txBody>
      </p:sp>
      <p:grpSp>
        <p:nvGrpSpPr>
          <p:cNvPr id="10" name="Groep 9">
            <a:extLst>
              <a:ext uri="{FF2B5EF4-FFF2-40B4-BE49-F238E27FC236}">
                <a16:creationId xmlns:a16="http://schemas.microsoft.com/office/drawing/2014/main" id="{D3FB00BE-DAD9-152B-51B5-E81F4D672216}"/>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17E5BD07-1D69-5BBC-93D8-FB47F496264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2CA021EC-0784-D472-C7B2-EF9DDAB1C8E5}"/>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3" name="Vrije vorm 12">
            <a:extLst>
              <a:ext uri="{FF2B5EF4-FFF2-40B4-BE49-F238E27FC236}">
                <a16:creationId xmlns:a16="http://schemas.microsoft.com/office/drawing/2014/main" id="{EC8D8827-5EC9-BA63-6EAB-15837C22E356}"/>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Vrije vorm 13">
            <a:extLst>
              <a:ext uri="{FF2B5EF4-FFF2-40B4-BE49-F238E27FC236}">
                <a16:creationId xmlns:a16="http://schemas.microsoft.com/office/drawing/2014/main" id="{19421169-987D-8133-01EF-ABB9AFB52826}"/>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5" name="Titel 1">
            <a:extLst>
              <a:ext uri="{FF2B5EF4-FFF2-40B4-BE49-F238E27FC236}">
                <a16:creationId xmlns:a16="http://schemas.microsoft.com/office/drawing/2014/main" id="{36CE9228-15A7-69D2-02A8-00E323F2BD62}"/>
              </a:ext>
            </a:extLst>
          </p:cNvPr>
          <p:cNvSpPr txBox="1">
            <a:spLocks/>
          </p:cNvSpPr>
          <p:nvPr/>
        </p:nvSpPr>
        <p:spPr>
          <a:xfrm>
            <a:off x="609600" y="1941027"/>
            <a:ext cx="7502624" cy="1268526"/>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ea typeface="Verdana" panose="020B0604030504040204" pitchFamily="34" charset="0"/>
                <a:cs typeface="Verdana" panose="020B0604030504040204" pitchFamily="34" charset="0"/>
              </a:rPr>
              <a:t>Wat verstaan we binnen Startblokken onder spel?</a:t>
            </a:r>
          </a:p>
        </p:txBody>
      </p:sp>
      <p:pic>
        <p:nvPicPr>
          <p:cNvPr id="16" name="Afbeelding 4">
            <a:extLst>
              <a:ext uri="{FF2B5EF4-FFF2-40B4-BE49-F238E27FC236}">
                <a16:creationId xmlns:a16="http://schemas.microsoft.com/office/drawing/2014/main" id="{5ABC7612-BBCF-D3CC-88EA-FF628195460B}"/>
              </a:ext>
            </a:extLst>
          </p:cNvPr>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auto">
          <a:xfrm>
            <a:off x="9991689" y="1158096"/>
            <a:ext cx="1728192" cy="123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085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kstvak 3"/>
          <p:cNvSpPr txBox="1">
            <a:spLocks noChangeArrowheads="1"/>
          </p:cNvSpPr>
          <p:nvPr/>
        </p:nvSpPr>
        <p:spPr bwMode="auto">
          <a:xfrm>
            <a:off x="3432176" y="4980742"/>
            <a:ext cx="5040313" cy="708025"/>
          </a:xfrm>
          <a:prstGeom prst="rect">
            <a:avLst/>
          </a:prstGeom>
          <a:noFill/>
          <a:ln w="9525">
            <a:noFill/>
            <a:miter lim="800000"/>
            <a:headEnd/>
            <a:tailEnd/>
          </a:ln>
        </p:spPr>
        <p:txBody>
          <a:bodyPr>
            <a:spAutoFit/>
          </a:bodyPr>
          <a:lstStyle/>
          <a:p>
            <a:pPr algn="ctr"/>
            <a:r>
              <a:rPr lang="nl-NL" sz="4000" dirty="0">
                <a:latin typeface="Verdana" panose="020B0604030504040204" pitchFamily="34" charset="0"/>
                <a:ea typeface="Verdana" panose="020B0604030504040204" pitchFamily="34" charset="0"/>
                <a:cs typeface="Verdana" panose="020B0604030504040204" pitchFamily="34" charset="0"/>
              </a:rPr>
              <a:t>Spel in het hart</a:t>
            </a:r>
          </a:p>
        </p:txBody>
      </p:sp>
      <p:sp>
        <p:nvSpPr>
          <p:cNvPr id="8" name="Hart 3"/>
          <p:cNvSpPr>
            <a:spLocks noChangeArrowheads="1"/>
          </p:cNvSpPr>
          <p:nvPr/>
        </p:nvSpPr>
        <p:spPr bwMode="auto">
          <a:xfrm>
            <a:off x="4223792" y="1818681"/>
            <a:ext cx="3102201" cy="2781284"/>
          </a:xfrm>
          <a:custGeom>
            <a:avLst/>
            <a:gdLst>
              <a:gd name="T0" fmla="*/ 1104900 w 2209800"/>
              <a:gd name="T1" fmla="*/ 495300 h 1981200"/>
              <a:gd name="T2" fmla="*/ 1104900 w 2209800"/>
              <a:gd name="T3" fmla="*/ 1981200 h 1981200"/>
              <a:gd name="T4" fmla="*/ 3 60000 65536"/>
              <a:gd name="T5" fmla="*/ 1 60000 65536"/>
              <a:gd name="T6" fmla="*/ 368300 w 2209800"/>
              <a:gd name="T7" fmla="*/ 495300 h 1981200"/>
              <a:gd name="T8" fmla="*/ 1841500 w 2209800"/>
              <a:gd name="T9" fmla="*/ 1320800 h 1981200"/>
            </a:gdLst>
            <a:ahLst/>
            <a:cxnLst>
              <a:cxn ang="T4">
                <a:pos x="T0" y="T1"/>
              </a:cxn>
              <a:cxn ang="T5">
                <a:pos x="T2" y="T3"/>
              </a:cxn>
            </a:cxnLst>
            <a:rect l="T6" t="T7" r="T8" b="T9"/>
            <a:pathLst>
              <a:path w="2209800" h="1981200">
                <a:moveTo>
                  <a:pt x="1104900" y="495300"/>
                </a:moveTo>
                <a:cubicBezTo>
                  <a:pt x="1565275" y="-660400"/>
                  <a:pt x="3360738" y="495300"/>
                  <a:pt x="1104900" y="1981200"/>
                </a:cubicBezTo>
                <a:cubicBezTo>
                  <a:pt x="-1150938" y="495300"/>
                  <a:pt x="644525" y="-660400"/>
                  <a:pt x="1104900" y="495300"/>
                </a:cubicBezTo>
                <a:close/>
              </a:path>
            </a:pathLst>
          </a:cu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lstStyle/>
          <a:p>
            <a:pPr>
              <a:defRPr/>
            </a:pPr>
            <a:endParaRPr lang="nl-NL"/>
          </a:p>
        </p:txBody>
      </p:sp>
      <p:grpSp>
        <p:nvGrpSpPr>
          <p:cNvPr id="2" name="Groep 1">
            <a:extLst>
              <a:ext uri="{FF2B5EF4-FFF2-40B4-BE49-F238E27FC236}">
                <a16:creationId xmlns:a16="http://schemas.microsoft.com/office/drawing/2014/main" id="{7EA32C77-6538-3B2C-8504-DEBE71440462}"/>
              </a:ext>
            </a:extLst>
          </p:cNvPr>
          <p:cNvGrpSpPr/>
          <p:nvPr/>
        </p:nvGrpSpPr>
        <p:grpSpPr>
          <a:xfrm>
            <a:off x="-9993" y="5688767"/>
            <a:ext cx="12201993" cy="1169233"/>
            <a:chOff x="-9993" y="5688767"/>
            <a:chExt cx="12219481" cy="1169233"/>
          </a:xfrm>
        </p:grpSpPr>
        <p:sp>
          <p:nvSpPr>
            <p:cNvPr id="3" name="Vrije vorm 2">
              <a:extLst>
                <a:ext uri="{FF2B5EF4-FFF2-40B4-BE49-F238E27FC236}">
                  <a16:creationId xmlns:a16="http://schemas.microsoft.com/office/drawing/2014/main" id="{CEA34608-9822-7571-4121-25EBA246BC95}"/>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6B9780AF-7064-CEB6-4522-2DBE67AA8619}"/>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 name="Vrije vorm 4">
            <a:extLst>
              <a:ext uri="{FF2B5EF4-FFF2-40B4-BE49-F238E27FC236}">
                <a16:creationId xmlns:a16="http://schemas.microsoft.com/office/drawing/2014/main" id="{FB8590F5-81F5-A360-5AD5-A772A60237F4}"/>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6AD0D878-D205-676E-AD09-2AC523DE0C16}"/>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3567581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2">
            <a:extLst>
              <a:ext uri="{FF2B5EF4-FFF2-40B4-BE49-F238E27FC236}">
                <a16:creationId xmlns:a16="http://schemas.microsoft.com/office/drawing/2014/main" id="{5BB83CBB-3A19-55DF-A7D8-5329F671C27B}"/>
              </a:ext>
            </a:extLst>
          </p:cNvPr>
          <p:cNvSpPr>
            <a:spLocks noGrp="1"/>
          </p:cNvSpPr>
          <p:nvPr>
            <p:ph idx="1"/>
          </p:nvPr>
        </p:nvSpPr>
        <p:spPr>
          <a:xfrm>
            <a:off x="609600" y="3209553"/>
            <a:ext cx="10972800" cy="2916611"/>
          </a:xfrm>
        </p:spPr>
        <p:txBody>
          <a:bodyPr>
            <a:normAutofit/>
          </a:bodyPr>
          <a:lstStyle/>
          <a:p>
            <a:r>
              <a:rPr lang="nl-NL" sz="2600" dirty="0"/>
              <a:t>Spel; een activiteit op zichzelf</a:t>
            </a:r>
          </a:p>
          <a:p>
            <a:r>
              <a:rPr lang="nl-NL" sz="2600" dirty="0"/>
              <a:t>Een werkelijkheid naast de werkelijkheid</a:t>
            </a:r>
          </a:p>
          <a:p>
            <a:r>
              <a:rPr lang="nl-NL" sz="2600" dirty="0"/>
              <a:t>Een activiteit die onderscheiden moet worden van andere soorten activiteiten</a:t>
            </a:r>
          </a:p>
        </p:txBody>
      </p:sp>
      <p:sp>
        <p:nvSpPr>
          <p:cNvPr id="10" name="Titel 1">
            <a:extLst>
              <a:ext uri="{FF2B5EF4-FFF2-40B4-BE49-F238E27FC236}">
                <a16:creationId xmlns:a16="http://schemas.microsoft.com/office/drawing/2014/main" id="{E46E04CB-33F5-3A70-B0E9-524ABD207062}"/>
              </a:ext>
            </a:extLst>
          </p:cNvPr>
          <p:cNvSpPr txBox="1">
            <a:spLocks/>
          </p:cNvSpPr>
          <p:nvPr/>
        </p:nvSpPr>
        <p:spPr>
          <a:xfrm>
            <a:off x="609600" y="1941027"/>
            <a:ext cx="7502624" cy="1268526"/>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ea typeface="Verdana" panose="020B0604030504040204" pitchFamily="34" charset="0"/>
                <a:cs typeface="Verdana" panose="020B0604030504040204" pitchFamily="34" charset="0"/>
              </a:rPr>
              <a:t>Maatschappelijke trends</a:t>
            </a:r>
          </a:p>
        </p:txBody>
      </p:sp>
      <p:pic>
        <p:nvPicPr>
          <p:cNvPr id="11" name="Afbeelding 4">
            <a:extLst>
              <a:ext uri="{FF2B5EF4-FFF2-40B4-BE49-F238E27FC236}">
                <a16:creationId xmlns:a16="http://schemas.microsoft.com/office/drawing/2014/main" id="{422C43AE-72CC-265E-4EDE-5846EAE48026}"/>
              </a:ext>
            </a:extLst>
          </p:cNvPr>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auto">
          <a:xfrm>
            <a:off x="9991689" y="1158096"/>
            <a:ext cx="1728192" cy="123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ep 11">
            <a:extLst>
              <a:ext uri="{FF2B5EF4-FFF2-40B4-BE49-F238E27FC236}">
                <a16:creationId xmlns:a16="http://schemas.microsoft.com/office/drawing/2014/main" id="{98B58AAA-5371-DC24-4AF9-7780036A95DE}"/>
              </a:ext>
            </a:extLst>
          </p:cNvPr>
          <p:cNvGrpSpPr/>
          <p:nvPr/>
        </p:nvGrpSpPr>
        <p:grpSpPr>
          <a:xfrm>
            <a:off x="-9993" y="5688767"/>
            <a:ext cx="12201993" cy="1169233"/>
            <a:chOff x="-9993" y="5688767"/>
            <a:chExt cx="12219481" cy="1169233"/>
          </a:xfrm>
        </p:grpSpPr>
        <p:sp>
          <p:nvSpPr>
            <p:cNvPr id="13" name="Vrije vorm 12">
              <a:extLst>
                <a:ext uri="{FF2B5EF4-FFF2-40B4-BE49-F238E27FC236}">
                  <a16:creationId xmlns:a16="http://schemas.microsoft.com/office/drawing/2014/main" id="{375E5B6B-1D22-F10B-1632-2C817E9ADE8F}"/>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Vrije vorm 13">
              <a:extLst>
                <a:ext uri="{FF2B5EF4-FFF2-40B4-BE49-F238E27FC236}">
                  <a16:creationId xmlns:a16="http://schemas.microsoft.com/office/drawing/2014/main" id="{BF73FBE4-4347-A31B-D905-3FB9A504A2A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5" name="Vrije vorm 14">
            <a:extLst>
              <a:ext uri="{FF2B5EF4-FFF2-40B4-BE49-F238E27FC236}">
                <a16:creationId xmlns:a16="http://schemas.microsoft.com/office/drawing/2014/main" id="{6580BA70-2E7C-97BD-DFE8-F28FA46EEB19}"/>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Vrije vorm 15">
            <a:extLst>
              <a:ext uri="{FF2B5EF4-FFF2-40B4-BE49-F238E27FC236}">
                <a16:creationId xmlns:a16="http://schemas.microsoft.com/office/drawing/2014/main" id="{D32EDB30-02AC-C258-27DC-57200D948A49}"/>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752575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2">
            <a:extLst>
              <a:ext uri="{FF2B5EF4-FFF2-40B4-BE49-F238E27FC236}">
                <a16:creationId xmlns:a16="http://schemas.microsoft.com/office/drawing/2014/main" id="{5BB83CBB-3A19-55DF-A7D8-5329F671C27B}"/>
              </a:ext>
            </a:extLst>
          </p:cNvPr>
          <p:cNvSpPr>
            <a:spLocks noGrp="1"/>
          </p:cNvSpPr>
          <p:nvPr>
            <p:ph idx="1"/>
          </p:nvPr>
        </p:nvSpPr>
        <p:spPr>
          <a:xfrm>
            <a:off x="609600" y="3209553"/>
            <a:ext cx="10972800" cy="2916611"/>
          </a:xfrm>
        </p:spPr>
        <p:txBody>
          <a:bodyPr>
            <a:normAutofit fontScale="92500"/>
          </a:bodyPr>
          <a:lstStyle/>
          <a:p>
            <a:r>
              <a:rPr lang="en-GB" sz="2800" i="1" dirty="0"/>
              <a:t>“The child moves forward essentially through play activity.”  </a:t>
            </a:r>
          </a:p>
          <a:p>
            <a:pPr>
              <a:buNone/>
            </a:pPr>
            <a:r>
              <a:rPr lang="en-GB" sz="2800" dirty="0"/>
              <a:t>	</a:t>
            </a:r>
            <a:r>
              <a:rPr lang="en-GB" sz="2000" dirty="0"/>
              <a:t>(</a:t>
            </a:r>
            <a:r>
              <a:rPr lang="en-GB" sz="2000" dirty="0" err="1"/>
              <a:t>Vygotskij</a:t>
            </a:r>
            <a:r>
              <a:rPr lang="en-GB" sz="2000" dirty="0"/>
              <a:t> (1978, p. 103)</a:t>
            </a:r>
            <a:endParaRPr lang="en-GB" sz="2000" i="1" dirty="0"/>
          </a:p>
          <a:p>
            <a:endParaRPr lang="en-GB" sz="2000" i="1" dirty="0"/>
          </a:p>
          <a:p>
            <a:r>
              <a:rPr lang="en-GB" sz="2800" i="1" dirty="0"/>
              <a:t>“Play is the chief, almost the only, mode of education for the child in the years of later infancy.” </a:t>
            </a:r>
          </a:p>
          <a:p>
            <a:pPr>
              <a:buNone/>
            </a:pPr>
            <a:r>
              <a:rPr lang="en-GB" sz="2800" i="1" dirty="0"/>
              <a:t>	</a:t>
            </a:r>
            <a:r>
              <a:rPr lang="en-GB" sz="2000" dirty="0"/>
              <a:t>Dewey</a:t>
            </a:r>
            <a:r>
              <a:rPr lang="en-GB" sz="2000" i="1" dirty="0"/>
              <a:t> (1997/1910, p. 162)</a:t>
            </a:r>
            <a:r>
              <a:rPr lang="en-GB" sz="2800" i="1" dirty="0"/>
              <a:t> </a:t>
            </a:r>
          </a:p>
        </p:txBody>
      </p:sp>
      <p:sp>
        <p:nvSpPr>
          <p:cNvPr id="10" name="Titel 1">
            <a:extLst>
              <a:ext uri="{FF2B5EF4-FFF2-40B4-BE49-F238E27FC236}">
                <a16:creationId xmlns:a16="http://schemas.microsoft.com/office/drawing/2014/main" id="{E46E04CB-33F5-3A70-B0E9-524ABD207062}"/>
              </a:ext>
            </a:extLst>
          </p:cNvPr>
          <p:cNvSpPr txBox="1">
            <a:spLocks/>
          </p:cNvSpPr>
          <p:nvPr/>
        </p:nvSpPr>
        <p:spPr>
          <a:xfrm>
            <a:off x="609600" y="1941027"/>
            <a:ext cx="7502624" cy="1268526"/>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ea typeface="Verdana" panose="020B0604030504040204" pitchFamily="34" charset="0"/>
                <a:cs typeface="Verdana" panose="020B0604030504040204" pitchFamily="34" charset="0"/>
              </a:rPr>
              <a:t>Spel; hoort bij ontwikkeling</a:t>
            </a:r>
          </a:p>
        </p:txBody>
      </p:sp>
      <p:pic>
        <p:nvPicPr>
          <p:cNvPr id="11" name="Afbeelding 4">
            <a:extLst>
              <a:ext uri="{FF2B5EF4-FFF2-40B4-BE49-F238E27FC236}">
                <a16:creationId xmlns:a16="http://schemas.microsoft.com/office/drawing/2014/main" id="{422C43AE-72CC-265E-4EDE-5846EAE48026}"/>
              </a:ext>
            </a:extLst>
          </p:cNvPr>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auto">
          <a:xfrm>
            <a:off x="9991689" y="1158096"/>
            <a:ext cx="1728192" cy="123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ep 11">
            <a:extLst>
              <a:ext uri="{FF2B5EF4-FFF2-40B4-BE49-F238E27FC236}">
                <a16:creationId xmlns:a16="http://schemas.microsoft.com/office/drawing/2014/main" id="{98B58AAA-5371-DC24-4AF9-7780036A95DE}"/>
              </a:ext>
            </a:extLst>
          </p:cNvPr>
          <p:cNvGrpSpPr/>
          <p:nvPr/>
        </p:nvGrpSpPr>
        <p:grpSpPr>
          <a:xfrm>
            <a:off x="-9993" y="5688767"/>
            <a:ext cx="12201993" cy="1169233"/>
            <a:chOff x="-9993" y="5688767"/>
            <a:chExt cx="12219481" cy="1169233"/>
          </a:xfrm>
        </p:grpSpPr>
        <p:sp>
          <p:nvSpPr>
            <p:cNvPr id="13" name="Vrije vorm 12">
              <a:extLst>
                <a:ext uri="{FF2B5EF4-FFF2-40B4-BE49-F238E27FC236}">
                  <a16:creationId xmlns:a16="http://schemas.microsoft.com/office/drawing/2014/main" id="{375E5B6B-1D22-F10B-1632-2C817E9ADE8F}"/>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Vrije vorm 13">
              <a:extLst>
                <a:ext uri="{FF2B5EF4-FFF2-40B4-BE49-F238E27FC236}">
                  <a16:creationId xmlns:a16="http://schemas.microsoft.com/office/drawing/2014/main" id="{BF73FBE4-4347-A31B-D905-3FB9A504A2A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5" name="Vrije vorm 14">
            <a:extLst>
              <a:ext uri="{FF2B5EF4-FFF2-40B4-BE49-F238E27FC236}">
                <a16:creationId xmlns:a16="http://schemas.microsoft.com/office/drawing/2014/main" id="{6580BA70-2E7C-97BD-DFE8-F28FA46EEB19}"/>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Vrije vorm 15">
            <a:extLst>
              <a:ext uri="{FF2B5EF4-FFF2-40B4-BE49-F238E27FC236}">
                <a16:creationId xmlns:a16="http://schemas.microsoft.com/office/drawing/2014/main" id="{D32EDB30-02AC-C258-27DC-57200D948A49}"/>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4164334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person, persoon, kostuum&#10;&#10;Automatisch gegenereerde beschrijving">
            <a:extLst>
              <a:ext uri="{FF2B5EF4-FFF2-40B4-BE49-F238E27FC236}">
                <a16:creationId xmlns:a16="http://schemas.microsoft.com/office/drawing/2014/main" id="{FBB3638F-F21F-5DC5-3723-C067EE0A523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285272" cy="6910466"/>
          </a:xfrm>
          <a:prstGeom prst="rect">
            <a:avLst/>
          </a:prstGeom>
        </p:spPr>
      </p:pic>
      <p:sp>
        <p:nvSpPr>
          <p:cNvPr id="6" name="Tekstvak 5">
            <a:extLst>
              <a:ext uri="{FF2B5EF4-FFF2-40B4-BE49-F238E27FC236}">
                <a16:creationId xmlns:a16="http://schemas.microsoft.com/office/drawing/2014/main" id="{E8390BCF-F3A6-8357-6E47-1FB0120D3683}"/>
              </a:ext>
            </a:extLst>
          </p:cNvPr>
          <p:cNvSpPr txBox="1"/>
          <p:nvPr/>
        </p:nvSpPr>
        <p:spPr>
          <a:xfrm>
            <a:off x="4092939" y="6014803"/>
            <a:ext cx="6142218" cy="369332"/>
          </a:xfrm>
          <a:prstGeom prst="rect">
            <a:avLst/>
          </a:prstGeom>
          <a:noFill/>
        </p:spPr>
        <p:txBody>
          <a:bodyPr wrap="square">
            <a:spAutoFit/>
          </a:bodyPr>
          <a:lstStyle/>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(1896 – 1934)</a:t>
            </a:r>
          </a:p>
        </p:txBody>
      </p:sp>
      <p:sp>
        <p:nvSpPr>
          <p:cNvPr id="8" name="Tekstvak 7">
            <a:extLst>
              <a:ext uri="{FF2B5EF4-FFF2-40B4-BE49-F238E27FC236}">
                <a16:creationId xmlns:a16="http://schemas.microsoft.com/office/drawing/2014/main" id="{852E5F0A-A5C4-1261-5BF9-D279F556731D}"/>
              </a:ext>
            </a:extLst>
          </p:cNvPr>
          <p:cNvSpPr txBox="1"/>
          <p:nvPr/>
        </p:nvSpPr>
        <p:spPr>
          <a:xfrm>
            <a:off x="545266" y="896883"/>
            <a:ext cx="6620031" cy="2308324"/>
          </a:xfrm>
          <a:prstGeom prst="rect">
            <a:avLst/>
          </a:prstGeom>
          <a:noFill/>
        </p:spPr>
        <p:txBody>
          <a:bodyPr wrap="square">
            <a:spAutoFit/>
          </a:bodyPr>
          <a:lstStyle/>
          <a:p>
            <a:pPr marL="342900" indent="-342900">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rPr>
              <a:t>Russische psycholoog</a:t>
            </a:r>
          </a:p>
          <a:p>
            <a:pPr marL="342900" indent="-342900">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rPr>
              <a:t>Focus op interactie en spel</a:t>
            </a:r>
          </a:p>
          <a:p>
            <a:pPr marL="342900" indent="-342900">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rPr>
              <a:t>Leren van en met elkaar</a:t>
            </a:r>
            <a:br>
              <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rPr>
              <a:t>(community)</a:t>
            </a:r>
          </a:p>
          <a:p>
            <a:pPr marL="342900" indent="-342900">
              <a:buFont typeface="Arial" panose="020B0604020202020204" pitchFamily="34" charset="0"/>
              <a:buChar char="•"/>
            </a:pPr>
            <a:r>
              <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rPr>
              <a:t>Bedenker zone van naaste ontwikkeling</a:t>
            </a:r>
          </a:p>
          <a:p>
            <a:pPr marL="342900" indent="-342900">
              <a:buFont typeface="Arial" panose="020B0604020202020204" pitchFamily="34" charset="0"/>
              <a:buChar char="•"/>
            </a:pPr>
            <a:endPar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tekst, person, persoon, kostuum&#10;&#10;Automatisch gegenereerde beschrijving">
            <a:extLst>
              <a:ext uri="{FF2B5EF4-FFF2-40B4-BE49-F238E27FC236}">
                <a16:creationId xmlns:a16="http://schemas.microsoft.com/office/drawing/2014/main" id="{279AA873-882A-C6C7-FDC3-2331AFD3565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285272" cy="6910466"/>
          </a:xfrm>
          <a:prstGeom prst="rect">
            <a:avLst/>
          </a:prstGeom>
        </p:spPr>
      </p:pic>
      <p:sp>
        <p:nvSpPr>
          <p:cNvPr id="12" name="Tekstvak 11">
            <a:extLst>
              <a:ext uri="{FF2B5EF4-FFF2-40B4-BE49-F238E27FC236}">
                <a16:creationId xmlns:a16="http://schemas.microsoft.com/office/drawing/2014/main" id="{9A119393-E12A-2C84-212E-B7E9E7A92511}"/>
              </a:ext>
            </a:extLst>
          </p:cNvPr>
          <p:cNvSpPr txBox="1"/>
          <p:nvPr/>
        </p:nvSpPr>
        <p:spPr>
          <a:xfrm>
            <a:off x="551385" y="1124744"/>
            <a:ext cx="6192687" cy="3416320"/>
          </a:xfrm>
          <a:prstGeom prst="rect">
            <a:avLst/>
          </a:prstGeom>
          <a:noFill/>
        </p:spPr>
        <p:txBody>
          <a:bodyPr wrap="square">
            <a:spAutoFit/>
          </a:bodyPr>
          <a:lstStyle/>
          <a:p>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In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play</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the</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child</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is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always</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behaving</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beyond</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his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age</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above</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his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usual</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everyday</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behaviour</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in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play</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he is, as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it</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were</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head</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above</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himself</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Play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contains</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in a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concentrated</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form, as in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the</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focus of a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magnifying</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glass</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all</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developmental</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tendencies</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it</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is as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if</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the</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child</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tries</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to</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jump</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above</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his </a:t>
            </a:r>
            <a:r>
              <a:rPr lang="nl-NL" sz="2400" b="0" i="1"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usual</a:t>
            </a:r>
            <a:r>
              <a:rPr lang="nl-NL" sz="2400" b="0" i="1"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level.</a:t>
            </a:r>
            <a:endParaRPr lang="nl-NL" sz="2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kstvak 13">
            <a:extLst>
              <a:ext uri="{FF2B5EF4-FFF2-40B4-BE49-F238E27FC236}">
                <a16:creationId xmlns:a16="http://schemas.microsoft.com/office/drawing/2014/main" id="{8092E49E-DEF1-3841-44F5-A718902AC055}"/>
              </a:ext>
            </a:extLst>
          </p:cNvPr>
          <p:cNvSpPr txBox="1"/>
          <p:nvPr/>
        </p:nvSpPr>
        <p:spPr>
          <a:xfrm>
            <a:off x="7680176" y="6093297"/>
            <a:ext cx="4919488" cy="461665"/>
          </a:xfrm>
          <a:prstGeom prst="rect">
            <a:avLst/>
          </a:prstGeom>
          <a:noFill/>
        </p:spPr>
        <p:txBody>
          <a:bodyPr wrap="square">
            <a:spAutoFit/>
          </a:bodyPr>
          <a:lstStyle/>
          <a:p>
            <a:r>
              <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www.toolsofthemind.org</a:t>
            </a:r>
            <a:endParaRPr lang="nl-NL"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93993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09600" y="1246580"/>
            <a:ext cx="10034060" cy="731836"/>
          </a:xfrm>
        </p:spPr>
        <p:txBody>
          <a:bodyPr>
            <a:normAutofit fontScale="90000"/>
          </a:bodyPr>
          <a:lstStyle/>
          <a:p>
            <a:r>
              <a:rPr lang="nl-NL" b="1" dirty="0"/>
              <a:t>ZNO</a:t>
            </a:r>
          </a:p>
        </p:txBody>
      </p:sp>
      <p:pic>
        <p:nvPicPr>
          <p:cNvPr id="123906" name="Picture 2" descr="C:\Users\Hagenaar\Pictures\logo's\zone-proximal-development.png"/>
          <p:cNvPicPr>
            <a:picLocks noGrp="1" noChangeAspect="1" noChangeArrowheads="1"/>
          </p:cNvPicPr>
          <p:nvPr>
            <p:ph sz="half" idx="1"/>
          </p:nvPr>
        </p:nvPicPr>
        <p:blipFill>
          <a:blip r:embed="rId2" cstate="print"/>
          <a:srcRect/>
          <a:stretch>
            <a:fillRect/>
          </a:stretch>
        </p:blipFill>
        <p:spPr bwMode="auto">
          <a:xfrm>
            <a:off x="0" y="2096830"/>
            <a:ext cx="5068713" cy="3854450"/>
          </a:xfrm>
          <a:prstGeom prst="rect">
            <a:avLst/>
          </a:prstGeom>
          <a:noFill/>
        </p:spPr>
      </p:pic>
      <p:pic>
        <p:nvPicPr>
          <p:cNvPr id="123907" name="Picture 3" descr="C:\Users\Hagenaar\Pictures\logo's\ZPD.jpg"/>
          <p:cNvPicPr>
            <a:picLocks noGrp="1" noChangeAspect="1" noChangeArrowheads="1"/>
          </p:cNvPicPr>
          <p:nvPr>
            <p:ph sz="half" idx="2"/>
          </p:nvPr>
        </p:nvPicPr>
        <p:blipFill>
          <a:blip r:embed="rId3" cstate="print"/>
          <a:srcRect/>
          <a:stretch>
            <a:fillRect/>
          </a:stretch>
        </p:blipFill>
        <p:spPr bwMode="auto">
          <a:xfrm>
            <a:off x="5591944" y="2100252"/>
            <a:ext cx="5051716" cy="3791845"/>
          </a:xfrm>
          <a:prstGeom prst="rect">
            <a:avLst/>
          </a:prstGeom>
          <a:noFill/>
        </p:spPr>
      </p:pic>
      <p:grpSp>
        <p:nvGrpSpPr>
          <p:cNvPr id="2" name="Groep 1">
            <a:extLst>
              <a:ext uri="{FF2B5EF4-FFF2-40B4-BE49-F238E27FC236}">
                <a16:creationId xmlns:a16="http://schemas.microsoft.com/office/drawing/2014/main" id="{FA446C7B-6340-56CB-B36B-1FEE9F57DEC3}"/>
              </a:ext>
            </a:extLst>
          </p:cNvPr>
          <p:cNvGrpSpPr/>
          <p:nvPr/>
        </p:nvGrpSpPr>
        <p:grpSpPr>
          <a:xfrm>
            <a:off x="-9993" y="5688767"/>
            <a:ext cx="12201993" cy="1169233"/>
            <a:chOff x="-9993" y="5688767"/>
            <a:chExt cx="12219481" cy="1169233"/>
          </a:xfrm>
        </p:grpSpPr>
        <p:sp>
          <p:nvSpPr>
            <p:cNvPr id="3" name="Vrije vorm 2">
              <a:extLst>
                <a:ext uri="{FF2B5EF4-FFF2-40B4-BE49-F238E27FC236}">
                  <a16:creationId xmlns:a16="http://schemas.microsoft.com/office/drawing/2014/main" id="{2175572D-414A-B698-BA77-F90BDF7C7321}"/>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1C4EB66B-DFED-6222-3663-BA774C494216}"/>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7" name="Vrije vorm 6">
            <a:extLst>
              <a:ext uri="{FF2B5EF4-FFF2-40B4-BE49-F238E27FC236}">
                <a16:creationId xmlns:a16="http://schemas.microsoft.com/office/drawing/2014/main" id="{25D100A6-0CFD-5715-5BBE-CD8B52CE1841}"/>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329DFB11-687A-F279-1B52-A19F72D6DFE2}"/>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quarter" idx="1"/>
          </p:nvPr>
        </p:nvSpPr>
        <p:spPr/>
        <p:txBody>
          <a:bodyPr>
            <a:normAutofit fontScale="70000" lnSpcReduction="20000"/>
          </a:bodyPr>
          <a:lstStyle/>
          <a:p>
            <a:pPr>
              <a:lnSpc>
                <a:spcPct val="120000"/>
              </a:lnSpc>
              <a:buNone/>
            </a:pPr>
            <a:r>
              <a:rPr lang="nl-NL" dirty="0"/>
              <a:t>	Marilyn Fleer (</a:t>
            </a:r>
            <a:r>
              <a:rPr lang="nl-NL" dirty="0" err="1"/>
              <a:t>Monash</a:t>
            </a:r>
            <a:r>
              <a:rPr lang="nl-NL" dirty="0"/>
              <a:t> </a:t>
            </a:r>
            <a:r>
              <a:rPr lang="nl-NL" dirty="0" err="1"/>
              <a:t>University</a:t>
            </a:r>
            <a:r>
              <a:rPr lang="nl-NL" dirty="0"/>
              <a:t>, Australië) hoogleraar ‘</a:t>
            </a:r>
            <a:r>
              <a:rPr lang="nl-NL" dirty="0" err="1"/>
              <a:t>Early</a:t>
            </a:r>
            <a:r>
              <a:rPr lang="nl-NL" dirty="0"/>
              <a:t> </a:t>
            </a:r>
            <a:r>
              <a:rPr lang="nl-NL" dirty="0" err="1"/>
              <a:t>Childhood</a:t>
            </a:r>
            <a:r>
              <a:rPr lang="nl-NL" dirty="0"/>
              <a:t> </a:t>
            </a:r>
            <a:r>
              <a:rPr lang="nl-NL" dirty="0" err="1"/>
              <a:t>Education</a:t>
            </a:r>
            <a:r>
              <a:rPr lang="nl-NL" dirty="0"/>
              <a:t>’ en directeur van de International Society </a:t>
            </a:r>
            <a:r>
              <a:rPr lang="nl-NL" dirty="0" err="1"/>
              <a:t>for</a:t>
            </a:r>
            <a:r>
              <a:rPr lang="nl-NL" dirty="0"/>
              <a:t> </a:t>
            </a:r>
            <a:r>
              <a:rPr lang="nl-NL" dirty="0" err="1"/>
              <a:t>Cultural</a:t>
            </a:r>
            <a:r>
              <a:rPr lang="nl-NL" dirty="0"/>
              <a:t> and </a:t>
            </a:r>
            <a:r>
              <a:rPr lang="nl-NL" dirty="0" err="1"/>
              <a:t>Activity</a:t>
            </a:r>
            <a:r>
              <a:rPr lang="nl-NL" dirty="0"/>
              <a:t> Research</a:t>
            </a:r>
          </a:p>
          <a:p>
            <a:pPr>
              <a:lnSpc>
                <a:spcPct val="120000"/>
              </a:lnSpc>
              <a:buNone/>
            </a:pPr>
            <a:endParaRPr lang="nl-NL" sz="3600" dirty="0"/>
          </a:p>
          <a:p>
            <a:pPr>
              <a:lnSpc>
                <a:spcPct val="120000"/>
              </a:lnSpc>
            </a:pPr>
            <a:r>
              <a:rPr lang="nl-NL" sz="3600" dirty="0"/>
              <a:t>”A </a:t>
            </a:r>
            <a:r>
              <a:rPr lang="nl-NL" sz="3600" dirty="0" err="1"/>
              <a:t>child</a:t>
            </a:r>
            <a:r>
              <a:rPr lang="nl-NL" sz="3600" dirty="0"/>
              <a:t> is </a:t>
            </a:r>
            <a:r>
              <a:rPr lang="nl-NL" sz="3600" dirty="0" err="1"/>
              <a:t>driven</a:t>
            </a:r>
            <a:r>
              <a:rPr lang="nl-NL" sz="3600" dirty="0"/>
              <a:t> </a:t>
            </a:r>
            <a:r>
              <a:rPr lang="nl-NL" sz="3600" dirty="0" err="1"/>
              <a:t>by</a:t>
            </a:r>
            <a:r>
              <a:rPr lang="nl-NL" sz="3600" dirty="0"/>
              <a:t> personal </a:t>
            </a:r>
            <a:r>
              <a:rPr lang="nl-NL" sz="3600" dirty="0" err="1"/>
              <a:t>motives</a:t>
            </a:r>
            <a:r>
              <a:rPr lang="nl-NL" sz="3600" dirty="0"/>
              <a:t>”</a:t>
            </a:r>
            <a:br>
              <a:rPr lang="nl-NL" sz="3600" dirty="0"/>
            </a:br>
            <a:endParaRPr lang="nl-NL" sz="3600" dirty="0"/>
          </a:p>
          <a:p>
            <a:pPr>
              <a:lnSpc>
                <a:spcPct val="120000"/>
              </a:lnSpc>
            </a:pPr>
            <a:r>
              <a:rPr lang="nl-NL" sz="3600" dirty="0"/>
              <a:t>”effort in </a:t>
            </a:r>
            <a:r>
              <a:rPr lang="nl-NL" sz="3600" dirty="0" err="1"/>
              <a:t>play</a:t>
            </a:r>
            <a:r>
              <a:rPr lang="nl-NL" sz="3600" dirty="0"/>
              <a:t> </a:t>
            </a:r>
            <a:r>
              <a:rPr lang="nl-NL" sz="3600" dirty="0" err="1"/>
              <a:t>through</a:t>
            </a:r>
            <a:r>
              <a:rPr lang="nl-NL" sz="3600" dirty="0"/>
              <a:t> a </a:t>
            </a:r>
            <a:r>
              <a:rPr lang="nl-NL" sz="3600" dirty="0" err="1"/>
              <a:t>wholeness</a:t>
            </a:r>
            <a:r>
              <a:rPr lang="nl-NL" sz="3600" dirty="0"/>
              <a:t> approach”</a:t>
            </a:r>
            <a:br>
              <a:rPr lang="nl-NL" sz="3600" dirty="0"/>
            </a:br>
            <a:endParaRPr lang="nl-NL" sz="3600" dirty="0"/>
          </a:p>
          <a:p>
            <a:pPr>
              <a:lnSpc>
                <a:spcPct val="120000"/>
              </a:lnSpc>
            </a:pPr>
            <a:r>
              <a:rPr lang="nl-NL" sz="3600" dirty="0"/>
              <a:t>” In settings we are </a:t>
            </a:r>
            <a:r>
              <a:rPr lang="nl-NL" sz="3600" dirty="0" err="1"/>
              <a:t>using</a:t>
            </a:r>
            <a:r>
              <a:rPr lang="nl-NL" sz="3600" dirty="0"/>
              <a:t> the </a:t>
            </a:r>
            <a:r>
              <a:rPr lang="nl-NL" sz="3600" dirty="0" err="1"/>
              <a:t>child’s</a:t>
            </a:r>
            <a:r>
              <a:rPr lang="nl-NL" sz="3600" dirty="0"/>
              <a:t> </a:t>
            </a:r>
            <a:r>
              <a:rPr lang="nl-NL" sz="3600" dirty="0" err="1"/>
              <a:t>play</a:t>
            </a:r>
            <a:r>
              <a:rPr lang="nl-NL" sz="3600" dirty="0"/>
              <a:t> </a:t>
            </a:r>
            <a:r>
              <a:rPr lang="nl-NL" sz="3600" dirty="0" err="1"/>
              <a:t>motive</a:t>
            </a:r>
            <a:r>
              <a:rPr lang="nl-NL" sz="3600" dirty="0"/>
              <a:t> to make </a:t>
            </a:r>
            <a:r>
              <a:rPr lang="nl-NL" sz="3600" dirty="0" err="1"/>
              <a:t>learning</a:t>
            </a:r>
            <a:r>
              <a:rPr lang="nl-NL" sz="3600" dirty="0"/>
              <a:t> more </a:t>
            </a:r>
            <a:r>
              <a:rPr lang="nl-NL" sz="3600" dirty="0" err="1"/>
              <a:t>motivating</a:t>
            </a:r>
            <a:r>
              <a:rPr lang="nl-NL" sz="3600" dirty="0"/>
              <a:t>”</a:t>
            </a:r>
          </a:p>
        </p:txBody>
      </p:sp>
      <p:sp>
        <p:nvSpPr>
          <p:cNvPr id="7" name="Vrije vorm 6">
            <a:extLst>
              <a:ext uri="{FF2B5EF4-FFF2-40B4-BE49-F238E27FC236}">
                <a16:creationId xmlns:a16="http://schemas.microsoft.com/office/drawing/2014/main" id="{E17C8A06-1594-05B5-5BD7-01BEF641B430}"/>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CD1A7C29-324C-400B-489C-34FAA19CADE7}"/>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9" name="Titel 1">
            <a:extLst>
              <a:ext uri="{FF2B5EF4-FFF2-40B4-BE49-F238E27FC236}">
                <a16:creationId xmlns:a16="http://schemas.microsoft.com/office/drawing/2014/main" id="{17D3F360-062B-77E3-5CE8-14C0E8545AD9}"/>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MOTIVATIE</a:t>
            </a:r>
          </a:p>
        </p:txBody>
      </p:sp>
      <p:grpSp>
        <p:nvGrpSpPr>
          <p:cNvPr id="10" name="Groep 9">
            <a:extLst>
              <a:ext uri="{FF2B5EF4-FFF2-40B4-BE49-F238E27FC236}">
                <a16:creationId xmlns:a16="http://schemas.microsoft.com/office/drawing/2014/main" id="{2B7645BF-C34C-A2AD-B34E-8CA5F76FD900}"/>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1722409E-E026-CF83-2704-EDB54ABF9707}"/>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D475D0A5-F8F5-75E3-DB8A-1386C8612CFE}"/>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514752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quarter" idx="1"/>
          </p:nvPr>
        </p:nvSpPr>
        <p:spPr/>
        <p:txBody>
          <a:bodyPr>
            <a:normAutofit/>
          </a:bodyPr>
          <a:lstStyle/>
          <a:p>
            <a:pPr>
              <a:buNone/>
            </a:pPr>
            <a:r>
              <a:rPr lang="nl-NL" dirty="0"/>
              <a:t>	</a:t>
            </a:r>
            <a:br>
              <a:rPr lang="nl-NL" sz="3600" dirty="0"/>
            </a:br>
            <a:endParaRPr lang="nl-NL" sz="3600" dirty="0"/>
          </a:p>
          <a:p>
            <a:endParaRPr lang="nl-NL" dirty="0"/>
          </a:p>
        </p:txBody>
      </p:sp>
      <p:sp>
        <p:nvSpPr>
          <p:cNvPr id="6" name="Rechthoek 5">
            <a:extLst>
              <a:ext uri="{FF2B5EF4-FFF2-40B4-BE49-F238E27FC236}">
                <a16:creationId xmlns:a16="http://schemas.microsoft.com/office/drawing/2014/main" id="{B22885D8-E290-4FD7-A454-ABC77412EC4A}"/>
              </a:ext>
            </a:extLst>
          </p:cNvPr>
          <p:cNvSpPr/>
          <p:nvPr/>
        </p:nvSpPr>
        <p:spPr>
          <a:xfrm>
            <a:off x="1199456" y="1988840"/>
            <a:ext cx="6984776" cy="3416320"/>
          </a:xfrm>
          <a:prstGeom prst="rect">
            <a:avLst/>
          </a:prstGeom>
        </p:spPr>
        <p:txBody>
          <a:bodyPr wrap="square">
            <a:spAutoFit/>
          </a:bodyPr>
          <a:lstStyle/>
          <a:p>
            <a:r>
              <a:rPr lang="nl-NL" sz="2400" dirty="0">
                <a:latin typeface="Verdana" panose="020B0604030504040204" pitchFamily="34" charset="0"/>
                <a:ea typeface="Verdana" panose="020B0604030504040204" pitchFamily="34" charset="0"/>
                <a:cs typeface="Verdana" panose="020B0604030504040204" pitchFamily="34" charset="0"/>
              </a:rPr>
              <a:t>Spel is verbonden met de sociale cultuur waarin kinderen opgroeien. Kinderen maken zich die wereld eigen door voorwerpen en materialen uit hun omgeving te verkennen en door op hun eigen manier te imiteren wat ze in de wereld zien.</a:t>
            </a:r>
          </a:p>
          <a:p>
            <a:endParaRPr lang="nl-NL" sz="2400" dirty="0">
              <a:latin typeface="Verdana" panose="020B0604030504040204" pitchFamily="34" charset="0"/>
              <a:ea typeface="Verdana" panose="020B0604030504040204" pitchFamily="34" charset="0"/>
              <a:cs typeface="Verdana" panose="020B0604030504040204" pitchFamily="34" charset="0"/>
            </a:endParaRPr>
          </a:p>
          <a:p>
            <a:r>
              <a:rPr lang="nl-NL" sz="2400" dirty="0">
                <a:latin typeface="Verdana" panose="020B0604030504040204" pitchFamily="34" charset="0"/>
                <a:ea typeface="Verdana" panose="020B0604030504040204" pitchFamily="34" charset="0"/>
                <a:cs typeface="Verdana" panose="020B0604030504040204" pitchFamily="34" charset="0"/>
              </a:rPr>
              <a:t>(Van Oers, 2011)</a:t>
            </a:r>
          </a:p>
        </p:txBody>
      </p:sp>
      <p:sp>
        <p:nvSpPr>
          <p:cNvPr id="11" name="Vrije vorm 10">
            <a:extLst>
              <a:ext uri="{FF2B5EF4-FFF2-40B4-BE49-F238E27FC236}">
                <a16:creationId xmlns:a16="http://schemas.microsoft.com/office/drawing/2014/main" id="{0CD78BC8-63F0-4617-8A47-3CDC4CBA176A}"/>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724F1E90-9FD3-3C99-59DD-A27845F78B2A}"/>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3" name="Titel 1">
            <a:extLst>
              <a:ext uri="{FF2B5EF4-FFF2-40B4-BE49-F238E27FC236}">
                <a16:creationId xmlns:a16="http://schemas.microsoft.com/office/drawing/2014/main" id="{A6BCD0D1-6303-4105-3A8F-139991727B78}"/>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SPEL</a:t>
            </a:r>
          </a:p>
        </p:txBody>
      </p:sp>
      <p:pic>
        <p:nvPicPr>
          <p:cNvPr id="14" name="Tijdelijke aanduiding voor inhoud 5" descr="bertvanoers.jpg">
            <a:extLst>
              <a:ext uri="{FF2B5EF4-FFF2-40B4-BE49-F238E27FC236}">
                <a16:creationId xmlns:a16="http://schemas.microsoft.com/office/drawing/2014/main" id="{1BBF9A69-CBA1-3178-01CD-41D4E7C36C7B}"/>
              </a:ext>
            </a:extLst>
          </p:cNvPr>
          <p:cNvPicPr>
            <a:picLocks noChangeAspect="1"/>
          </p:cNvPicPr>
          <p:nvPr/>
        </p:nvPicPr>
        <p:blipFill>
          <a:blip r:embed="rId2" cstate="print"/>
          <a:stretch>
            <a:fillRect/>
          </a:stretch>
        </p:blipFill>
        <p:spPr>
          <a:xfrm>
            <a:off x="9624392" y="0"/>
            <a:ext cx="2574865" cy="3236973"/>
          </a:xfrm>
          <a:prstGeom prst="rect">
            <a:avLst/>
          </a:prstGeom>
        </p:spPr>
      </p:pic>
      <p:grpSp>
        <p:nvGrpSpPr>
          <p:cNvPr id="15" name="Groep 14">
            <a:extLst>
              <a:ext uri="{FF2B5EF4-FFF2-40B4-BE49-F238E27FC236}">
                <a16:creationId xmlns:a16="http://schemas.microsoft.com/office/drawing/2014/main" id="{CE9E3600-10EB-71F1-355A-355D09BDBA7F}"/>
              </a:ext>
            </a:extLst>
          </p:cNvPr>
          <p:cNvGrpSpPr/>
          <p:nvPr/>
        </p:nvGrpSpPr>
        <p:grpSpPr>
          <a:xfrm>
            <a:off x="-9993" y="5688767"/>
            <a:ext cx="12201993" cy="1169233"/>
            <a:chOff x="-9993" y="5688767"/>
            <a:chExt cx="12219481" cy="1169233"/>
          </a:xfrm>
        </p:grpSpPr>
        <p:sp>
          <p:nvSpPr>
            <p:cNvPr id="16" name="Vrije vorm 15">
              <a:extLst>
                <a:ext uri="{FF2B5EF4-FFF2-40B4-BE49-F238E27FC236}">
                  <a16:creationId xmlns:a16="http://schemas.microsoft.com/office/drawing/2014/main" id="{29388220-AEB7-C427-177E-D37BD147A340}"/>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Vrije vorm 16">
              <a:extLst>
                <a:ext uri="{FF2B5EF4-FFF2-40B4-BE49-F238E27FC236}">
                  <a16:creationId xmlns:a16="http://schemas.microsoft.com/office/drawing/2014/main" id="{006528CF-4B92-DB1A-6943-BAD2CF0E620B}"/>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224449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a 4" title="Claudia de Breij - Achterin - iClaudia">
            <a:hlinkClick r:id="" action="ppaction://media"/>
            <a:extLst>
              <a:ext uri="{FF2B5EF4-FFF2-40B4-BE49-F238E27FC236}">
                <a16:creationId xmlns:a16="http://schemas.microsoft.com/office/drawing/2014/main" id="{B355C336-9020-552A-6761-5F027033585F}"/>
              </a:ext>
            </a:extLst>
          </p:cNvPr>
          <p:cNvPicPr>
            <a:picLocks noGrp="1" noRot="1" noChangeAspect="1"/>
          </p:cNvPicPr>
          <p:nvPr>
            <p:ph idx="1"/>
            <a:videoFile r:link="rId1"/>
          </p:nvPr>
        </p:nvPicPr>
        <p:blipFill>
          <a:blip r:embed="rId3"/>
          <a:stretch>
            <a:fillRect/>
          </a:stretch>
        </p:blipFill>
        <p:spPr>
          <a:xfrm>
            <a:off x="7243" y="0"/>
            <a:ext cx="12199257" cy="6892605"/>
          </a:xfrm>
          <a:prstGeom prst="rect">
            <a:avLst/>
          </a:prstGeom>
        </p:spPr>
      </p:pic>
      <p:sp>
        <p:nvSpPr>
          <p:cNvPr id="3" name="Vrije vorm 2">
            <a:extLst>
              <a:ext uri="{FF2B5EF4-FFF2-40B4-BE49-F238E27FC236}">
                <a16:creationId xmlns:a16="http://schemas.microsoft.com/office/drawing/2014/main" id="{D2DEC275-E0DC-7EB4-5FB9-81856FB02CA7}"/>
              </a:ext>
            </a:extLst>
          </p:cNvPr>
          <p:cNvSpPr/>
          <p:nvPr/>
        </p:nvSpPr>
        <p:spPr>
          <a:xfrm flipH="1" flipV="1">
            <a:off x="7256"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8985F73C-D798-E4C3-895F-A532BFEF64DB}"/>
              </a:ext>
            </a:extLst>
          </p:cNvPr>
          <p:cNvSpPr/>
          <p:nvPr/>
        </p:nvSpPr>
        <p:spPr>
          <a:xfrm>
            <a:off x="0" y="2770"/>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7" name="Titel 1">
            <a:extLst>
              <a:ext uri="{FF2B5EF4-FFF2-40B4-BE49-F238E27FC236}">
                <a16:creationId xmlns:a16="http://schemas.microsoft.com/office/drawing/2014/main" id="{61360B22-113E-B7DC-CE26-B970BF88AC0A}"/>
              </a:ext>
            </a:extLst>
          </p:cNvPr>
          <p:cNvSpPr txBox="1">
            <a:spLocks/>
          </p:cNvSpPr>
          <p:nvPr/>
        </p:nvSpPr>
        <p:spPr>
          <a:xfrm>
            <a:off x="399143" y="362855"/>
            <a:ext cx="11364685" cy="731837"/>
          </a:xfrm>
          <a:prstGeom prst="rect">
            <a:avLst/>
          </a:prstGeom>
        </p:spPr>
        <p:txBody>
          <a:bodyPr vert="horz" wrap="square" lIns="0" tIns="0" rIns="0" bIns="0" rtlCol="0" anchor="t" anchorCtr="0">
            <a:noAutofit/>
          </a:bodyPr>
          <a:lstStyle>
            <a:lvl1pPr algn="l" defTabSz="914400" rtl="0" eaLnBrk="1" latinLnBrk="0" hangingPunct="1">
              <a:spcBef>
                <a:spcPct val="0"/>
              </a:spcBef>
              <a:buNone/>
              <a:defRPr sz="2800" kern="1200">
                <a:solidFill>
                  <a:schemeClr val="bg1"/>
                </a:solidFill>
                <a:latin typeface="+mj-lt"/>
                <a:ea typeface="+mj-ea"/>
                <a:cs typeface="+mj-cs"/>
              </a:defRPr>
            </a:lvl1pPr>
          </a:lstStyle>
          <a:p>
            <a:pPr fontAlgn="auto">
              <a:spcAft>
                <a:spcPts val="0"/>
              </a:spcAft>
            </a:pPr>
            <a:r>
              <a:rPr lang="nl-NL" b="1" dirty="0">
                <a:latin typeface="Verdana" panose="020B0604030504040204" pitchFamily="34" charset="0"/>
                <a:ea typeface="Verdana" panose="020B0604030504040204" pitchFamily="34" charset="0"/>
                <a:cs typeface="Verdana" panose="020B0604030504040204" pitchFamily="34" charset="0"/>
              </a:rPr>
              <a:t>Claudia de </a:t>
            </a:r>
            <a:r>
              <a:rPr lang="nl-NL" b="1" dirty="0" err="1">
                <a:latin typeface="Verdana" panose="020B0604030504040204" pitchFamily="34" charset="0"/>
                <a:ea typeface="Verdana" panose="020B0604030504040204" pitchFamily="34" charset="0"/>
                <a:cs typeface="Verdana" panose="020B0604030504040204" pitchFamily="34" charset="0"/>
              </a:rPr>
              <a:t>Breij</a:t>
            </a:r>
            <a:r>
              <a:rPr lang="nl-NL" b="1" dirty="0">
                <a:latin typeface="Verdana" panose="020B0604030504040204" pitchFamily="34" charset="0"/>
                <a:ea typeface="Verdana" panose="020B0604030504040204" pitchFamily="34" charset="0"/>
                <a:cs typeface="Verdana" panose="020B0604030504040204" pitchFamily="34" charset="0"/>
              </a:rPr>
              <a:t> - Achterin</a:t>
            </a:r>
          </a:p>
        </p:txBody>
      </p:sp>
      <p:grpSp>
        <p:nvGrpSpPr>
          <p:cNvPr id="10" name="Groep 9">
            <a:extLst>
              <a:ext uri="{FF2B5EF4-FFF2-40B4-BE49-F238E27FC236}">
                <a16:creationId xmlns:a16="http://schemas.microsoft.com/office/drawing/2014/main" id="{5BA7309A-8341-05B2-4424-276B2DA67E72}"/>
              </a:ext>
            </a:extLst>
          </p:cNvPr>
          <p:cNvGrpSpPr/>
          <p:nvPr/>
        </p:nvGrpSpPr>
        <p:grpSpPr>
          <a:xfrm>
            <a:off x="-2736" y="5698497"/>
            <a:ext cx="12201993" cy="1169233"/>
            <a:chOff x="-9993" y="5688767"/>
            <a:chExt cx="12219481" cy="1169233"/>
          </a:xfrm>
        </p:grpSpPr>
        <p:sp>
          <p:nvSpPr>
            <p:cNvPr id="11" name="Vrije vorm 10">
              <a:extLst>
                <a:ext uri="{FF2B5EF4-FFF2-40B4-BE49-F238E27FC236}">
                  <a16:creationId xmlns:a16="http://schemas.microsoft.com/office/drawing/2014/main" id="{A2C03077-EADE-CDA5-9BD2-B9D587F1C639}"/>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E31F8EC1-B482-AC1D-D7FD-D8E68CD84E23}"/>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83171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quarter" idx="1"/>
          </p:nvPr>
        </p:nvSpPr>
        <p:spPr/>
        <p:txBody>
          <a:bodyPr>
            <a:normAutofit/>
          </a:bodyPr>
          <a:lstStyle/>
          <a:p>
            <a:pPr>
              <a:buNone/>
            </a:pPr>
            <a:r>
              <a:rPr lang="nl-NL" dirty="0"/>
              <a:t>	</a:t>
            </a:r>
            <a:br>
              <a:rPr lang="nl-NL" sz="3600" dirty="0"/>
            </a:br>
            <a:endParaRPr lang="nl-NL" dirty="0"/>
          </a:p>
        </p:txBody>
      </p:sp>
      <p:pic>
        <p:nvPicPr>
          <p:cNvPr id="6" name="Tijdelijke aanduiding voor inhoud 6">
            <a:extLst>
              <a:ext uri="{FF2B5EF4-FFF2-40B4-BE49-F238E27FC236}">
                <a16:creationId xmlns:a16="http://schemas.microsoft.com/office/drawing/2014/main" id="{78865612-8675-402A-BDFA-CE60879403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463" y="404664"/>
            <a:ext cx="12181794" cy="6449913"/>
          </a:xfrm>
          <a:prstGeom prst="rect">
            <a:avLst/>
          </a:prstGeom>
        </p:spPr>
      </p:pic>
      <p:sp>
        <p:nvSpPr>
          <p:cNvPr id="8" name="Vrije vorm 7">
            <a:extLst>
              <a:ext uri="{FF2B5EF4-FFF2-40B4-BE49-F238E27FC236}">
                <a16:creationId xmlns:a16="http://schemas.microsoft.com/office/drawing/2014/main" id="{6EF63511-F6CF-9C00-EC5F-184BC487D380}"/>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289508D8-6DA3-CCBF-3DFB-0099EA4AB8B9}"/>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0" name="Titel 1">
            <a:extLst>
              <a:ext uri="{FF2B5EF4-FFF2-40B4-BE49-F238E27FC236}">
                <a16:creationId xmlns:a16="http://schemas.microsoft.com/office/drawing/2014/main" id="{F37899C3-0472-C107-D9C1-07E9FA7AB273}"/>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BETROKKENHEID</a:t>
            </a:r>
          </a:p>
        </p:txBody>
      </p:sp>
      <p:grpSp>
        <p:nvGrpSpPr>
          <p:cNvPr id="11" name="Groep 10">
            <a:extLst>
              <a:ext uri="{FF2B5EF4-FFF2-40B4-BE49-F238E27FC236}">
                <a16:creationId xmlns:a16="http://schemas.microsoft.com/office/drawing/2014/main" id="{F95D5E09-AD1E-A3DC-35F5-890D838D8E2C}"/>
              </a:ext>
            </a:extLst>
          </p:cNvPr>
          <p:cNvGrpSpPr/>
          <p:nvPr/>
        </p:nvGrpSpPr>
        <p:grpSpPr>
          <a:xfrm>
            <a:off x="-9993" y="5688767"/>
            <a:ext cx="12201993" cy="1169233"/>
            <a:chOff x="-9993" y="5688767"/>
            <a:chExt cx="12219481" cy="1169233"/>
          </a:xfrm>
        </p:grpSpPr>
        <p:sp>
          <p:nvSpPr>
            <p:cNvPr id="12" name="Vrije vorm 11">
              <a:extLst>
                <a:ext uri="{FF2B5EF4-FFF2-40B4-BE49-F238E27FC236}">
                  <a16:creationId xmlns:a16="http://schemas.microsoft.com/office/drawing/2014/main" id="{C52AB43E-EE13-6C3A-EE71-94BBD51B2DA7}"/>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Vrije vorm 12">
              <a:extLst>
                <a:ext uri="{FF2B5EF4-FFF2-40B4-BE49-F238E27FC236}">
                  <a16:creationId xmlns:a16="http://schemas.microsoft.com/office/drawing/2014/main" id="{242A3870-35BD-0792-619E-F08F7A3501F1}"/>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069529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AFF670B-8FC2-4FB5-89FA-70849BEF8B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63752" y="655420"/>
            <a:ext cx="8335505" cy="6225902"/>
          </a:xfrm>
          <a:prstGeom prst="rect">
            <a:avLst/>
          </a:prstGeom>
        </p:spPr>
      </p:pic>
      <p:sp>
        <p:nvSpPr>
          <p:cNvPr id="8" name="Vrije vorm 7">
            <a:extLst>
              <a:ext uri="{FF2B5EF4-FFF2-40B4-BE49-F238E27FC236}">
                <a16:creationId xmlns:a16="http://schemas.microsoft.com/office/drawing/2014/main" id="{808A4DFA-D560-4188-315A-38AC96721D1E}"/>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1E8E4E3A-7CAF-2E71-B28E-474ADC8A1699}"/>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0" name="Titel 1">
            <a:extLst>
              <a:ext uri="{FF2B5EF4-FFF2-40B4-BE49-F238E27FC236}">
                <a16:creationId xmlns:a16="http://schemas.microsoft.com/office/drawing/2014/main" id="{B5738E3E-D721-E931-B7A2-A497D59DD48E}"/>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VRIJHEIDSGRADEN</a:t>
            </a:r>
          </a:p>
        </p:txBody>
      </p:sp>
      <p:grpSp>
        <p:nvGrpSpPr>
          <p:cNvPr id="11" name="Groep 10">
            <a:extLst>
              <a:ext uri="{FF2B5EF4-FFF2-40B4-BE49-F238E27FC236}">
                <a16:creationId xmlns:a16="http://schemas.microsoft.com/office/drawing/2014/main" id="{6B115EE9-5394-BBEE-2CE7-7FCE649D26F6}"/>
              </a:ext>
            </a:extLst>
          </p:cNvPr>
          <p:cNvGrpSpPr/>
          <p:nvPr/>
        </p:nvGrpSpPr>
        <p:grpSpPr>
          <a:xfrm>
            <a:off x="-9993" y="5688767"/>
            <a:ext cx="12201993" cy="1169233"/>
            <a:chOff x="-9993" y="5688767"/>
            <a:chExt cx="12219481" cy="1169233"/>
          </a:xfrm>
        </p:grpSpPr>
        <p:sp>
          <p:nvSpPr>
            <p:cNvPr id="12" name="Vrije vorm 11">
              <a:extLst>
                <a:ext uri="{FF2B5EF4-FFF2-40B4-BE49-F238E27FC236}">
                  <a16:creationId xmlns:a16="http://schemas.microsoft.com/office/drawing/2014/main" id="{B20F26B9-91F6-4154-4D83-59CC5E438DF1}"/>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Vrije vorm 12">
              <a:extLst>
                <a:ext uri="{FF2B5EF4-FFF2-40B4-BE49-F238E27FC236}">
                  <a16:creationId xmlns:a16="http://schemas.microsoft.com/office/drawing/2014/main" id="{36D16898-25D3-84A2-82A4-F156CD6F3D12}"/>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52775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quarter" idx="1"/>
          </p:nvPr>
        </p:nvSpPr>
        <p:spPr>
          <a:xfrm>
            <a:off x="479376" y="1600201"/>
            <a:ext cx="4032448" cy="3701007"/>
          </a:xfrm>
        </p:spPr>
        <p:txBody>
          <a:bodyPr>
            <a:normAutofit/>
          </a:bodyPr>
          <a:lstStyle/>
          <a:p>
            <a:pPr>
              <a:buNone/>
            </a:pPr>
            <a:r>
              <a:rPr lang="nl-NL" dirty="0"/>
              <a:t>	</a:t>
            </a:r>
            <a:endParaRPr lang="nl-NL" sz="3600" dirty="0"/>
          </a:p>
          <a:p>
            <a:pPr marL="514350" indent="-514350">
              <a:buFont typeface="+mj-lt"/>
              <a:buAutoNum type="arabicPeriod"/>
            </a:pPr>
            <a:r>
              <a:rPr lang="nl-NL" sz="2600" dirty="0"/>
              <a:t>Sociale regels</a:t>
            </a:r>
          </a:p>
          <a:p>
            <a:pPr marL="514350" indent="-514350">
              <a:buFont typeface="+mj-lt"/>
              <a:buAutoNum type="arabicPeriod"/>
            </a:pPr>
            <a:r>
              <a:rPr lang="nl-NL" sz="2600" dirty="0"/>
              <a:t>Technische regels</a:t>
            </a:r>
          </a:p>
          <a:p>
            <a:pPr marL="514350" indent="-514350">
              <a:buFont typeface="+mj-lt"/>
              <a:buAutoNum type="arabicPeriod"/>
            </a:pPr>
            <a:r>
              <a:rPr lang="nl-NL" sz="2600" dirty="0"/>
              <a:t>Conceptuele regels</a:t>
            </a:r>
          </a:p>
          <a:p>
            <a:pPr marL="514350" indent="-514350">
              <a:buFont typeface="+mj-lt"/>
              <a:buAutoNum type="arabicPeriod"/>
            </a:pPr>
            <a:r>
              <a:rPr lang="nl-NL" sz="2600" dirty="0"/>
              <a:t>Strategische regels</a:t>
            </a:r>
          </a:p>
          <a:p>
            <a:pPr marL="0" indent="0">
              <a:buNone/>
            </a:pPr>
            <a:endParaRPr lang="nl-NL" sz="2600" dirty="0"/>
          </a:p>
          <a:p>
            <a:pPr marL="0" indent="0">
              <a:buNone/>
            </a:pPr>
            <a:r>
              <a:rPr lang="nl-NL" sz="1800" dirty="0"/>
              <a:t>(Van Oers, 2013, 2014)</a:t>
            </a:r>
          </a:p>
          <a:p>
            <a:endParaRPr lang="nl-NL" dirty="0"/>
          </a:p>
        </p:txBody>
      </p:sp>
      <p:pic>
        <p:nvPicPr>
          <p:cNvPr id="5" name="Afbeelding 4">
            <a:extLst>
              <a:ext uri="{FF2B5EF4-FFF2-40B4-BE49-F238E27FC236}">
                <a16:creationId xmlns:a16="http://schemas.microsoft.com/office/drawing/2014/main" id="{12340C29-701D-4B2E-90A3-1FFF0B7CBC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27848" y="548695"/>
            <a:ext cx="7446689" cy="6315006"/>
          </a:xfrm>
          <a:prstGeom prst="rect">
            <a:avLst/>
          </a:prstGeom>
        </p:spPr>
      </p:pic>
      <p:sp>
        <p:nvSpPr>
          <p:cNvPr id="8" name="Vrije vorm 7">
            <a:extLst>
              <a:ext uri="{FF2B5EF4-FFF2-40B4-BE49-F238E27FC236}">
                <a16:creationId xmlns:a16="http://schemas.microsoft.com/office/drawing/2014/main" id="{EA6D883B-2697-4FB2-9E43-D9AEC01F6411}"/>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A4F5F55F-0892-6B79-033E-1DEA4614E022}"/>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0" name="Titel 1">
            <a:extLst>
              <a:ext uri="{FF2B5EF4-FFF2-40B4-BE49-F238E27FC236}">
                <a16:creationId xmlns:a16="http://schemas.microsoft.com/office/drawing/2014/main" id="{2E393794-E845-AF82-1AEC-FEF67C1CFCC8}"/>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REGELS IN HET SPEL</a:t>
            </a:r>
          </a:p>
        </p:txBody>
      </p:sp>
      <p:grpSp>
        <p:nvGrpSpPr>
          <p:cNvPr id="11" name="Groep 10">
            <a:extLst>
              <a:ext uri="{FF2B5EF4-FFF2-40B4-BE49-F238E27FC236}">
                <a16:creationId xmlns:a16="http://schemas.microsoft.com/office/drawing/2014/main" id="{D289A308-22BF-113E-EB1A-9E217196D08E}"/>
              </a:ext>
            </a:extLst>
          </p:cNvPr>
          <p:cNvGrpSpPr/>
          <p:nvPr/>
        </p:nvGrpSpPr>
        <p:grpSpPr>
          <a:xfrm>
            <a:off x="-9993" y="5688767"/>
            <a:ext cx="12201993" cy="1169233"/>
            <a:chOff x="-9993" y="5688767"/>
            <a:chExt cx="12219481" cy="1169233"/>
          </a:xfrm>
        </p:grpSpPr>
        <p:sp>
          <p:nvSpPr>
            <p:cNvPr id="12" name="Vrije vorm 11">
              <a:extLst>
                <a:ext uri="{FF2B5EF4-FFF2-40B4-BE49-F238E27FC236}">
                  <a16:creationId xmlns:a16="http://schemas.microsoft.com/office/drawing/2014/main" id="{1EC5BE4A-87B9-F106-826F-2ED2DC659FD3}"/>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Vrije vorm 12">
              <a:extLst>
                <a:ext uri="{FF2B5EF4-FFF2-40B4-BE49-F238E27FC236}">
                  <a16:creationId xmlns:a16="http://schemas.microsoft.com/office/drawing/2014/main" id="{4ED9F5F8-AD39-ABAF-46E4-E7D5D53F08DE}"/>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010353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10;&#10;Automatisch gegenereerde beschrijving">
            <a:extLst>
              <a:ext uri="{FF2B5EF4-FFF2-40B4-BE49-F238E27FC236}">
                <a16:creationId xmlns:a16="http://schemas.microsoft.com/office/drawing/2014/main" id="{0F238E23-044B-A811-D7FB-F6BF5F5A6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7728" y="655420"/>
            <a:ext cx="8654808" cy="6199157"/>
          </a:xfrm>
          <a:prstGeom prst="rect">
            <a:avLst/>
          </a:prstGeom>
        </p:spPr>
      </p:pic>
      <p:pic>
        <p:nvPicPr>
          <p:cNvPr id="5" name="Tijdelijke aanduiding voor inhoud 4" descr="Afbeelding met tekst, whiteboard&#10;&#10;Automatisch gegenereerde beschrijving">
            <a:extLst>
              <a:ext uri="{FF2B5EF4-FFF2-40B4-BE49-F238E27FC236}">
                <a16:creationId xmlns:a16="http://schemas.microsoft.com/office/drawing/2014/main" id="{2DC76564-6C7F-6239-0ABD-C0163EAC760B}"/>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69178" y="924294"/>
            <a:ext cx="3972149" cy="5933706"/>
          </a:xfrm>
        </p:spPr>
      </p:pic>
      <p:sp>
        <p:nvSpPr>
          <p:cNvPr id="3" name="Vrije vorm 2">
            <a:extLst>
              <a:ext uri="{FF2B5EF4-FFF2-40B4-BE49-F238E27FC236}">
                <a16:creationId xmlns:a16="http://schemas.microsoft.com/office/drawing/2014/main" id="{8DB6F458-6788-E936-1A56-E95825338218}"/>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36F34E74-2923-6479-F67F-9AD08A896AE2}"/>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0C924183-41DA-01FE-5A05-45E9BD054C04}"/>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D3A6A358-8F33-8CAA-37C8-5085E841CE31}"/>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927BEA12-396E-3142-530F-67B9606E6E4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514182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4" descr="Afbeelding met tekst&#10;&#10;Automatisch gegenereerde beschrijving">
            <a:extLst>
              <a:ext uri="{FF2B5EF4-FFF2-40B4-BE49-F238E27FC236}">
                <a16:creationId xmlns:a16="http://schemas.microsoft.com/office/drawing/2014/main" id="{2241ACC6-A4E2-7DBA-7BAC-29BB04B7FA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456" y="655421"/>
            <a:ext cx="6668092" cy="6202580"/>
          </a:xfrm>
          <a:prstGeom prst="rect">
            <a:avLst/>
          </a:prstGeom>
        </p:spPr>
      </p:pic>
      <p:pic>
        <p:nvPicPr>
          <p:cNvPr id="10" name="Tijdelijke aanduiding voor inhoud 9">
            <a:extLst>
              <a:ext uri="{FF2B5EF4-FFF2-40B4-BE49-F238E27FC236}">
                <a16:creationId xmlns:a16="http://schemas.microsoft.com/office/drawing/2014/main" id="{5E1B13A4-459F-1915-D815-CBDA726B02FF}"/>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640650" y="476671"/>
            <a:ext cx="5533887" cy="6377905"/>
          </a:xfrm>
          <a:prstGeom prst="rect">
            <a:avLst/>
          </a:prstGeom>
        </p:spPr>
      </p:pic>
      <p:sp>
        <p:nvSpPr>
          <p:cNvPr id="3" name="Vrije vorm 2">
            <a:extLst>
              <a:ext uri="{FF2B5EF4-FFF2-40B4-BE49-F238E27FC236}">
                <a16:creationId xmlns:a16="http://schemas.microsoft.com/office/drawing/2014/main" id="{F6533DFE-320B-3EBC-FF61-8A1F782D51B8}"/>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5F384A85-02B3-5E56-C7E8-AACDCE9AB16E}"/>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E83AAFDF-F124-7CF7-757E-313966E24675}"/>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CE7F3145-31EF-3017-CADB-A658E03A5F53}"/>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79DD329D-B718-F3F0-E2D8-7B0083B3DCC7}"/>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031054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persoon, binnen&#10;&#10;Automatisch gegenereerde beschrijving">
            <a:extLst>
              <a:ext uri="{FF2B5EF4-FFF2-40B4-BE49-F238E27FC236}">
                <a16:creationId xmlns:a16="http://schemas.microsoft.com/office/drawing/2014/main" id="{87F51220-47F4-7A37-C9B7-EC33B11B626C}"/>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7978" y="1021337"/>
            <a:ext cx="4509221" cy="5833239"/>
          </a:xfrm>
        </p:spPr>
      </p:pic>
      <p:pic>
        <p:nvPicPr>
          <p:cNvPr id="9" name="Afbeelding 8" descr="Afbeelding met persoon, staand&#10;&#10;Automatisch gegenereerde beschrijving">
            <a:extLst>
              <a:ext uri="{FF2B5EF4-FFF2-40B4-BE49-F238E27FC236}">
                <a16:creationId xmlns:a16="http://schemas.microsoft.com/office/drawing/2014/main" id="{D02B5862-F0EF-EF53-784C-D414C8516E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03311" y="563756"/>
            <a:ext cx="8777110" cy="6290821"/>
          </a:xfrm>
          <a:prstGeom prst="rect">
            <a:avLst/>
          </a:prstGeom>
        </p:spPr>
      </p:pic>
      <p:sp>
        <p:nvSpPr>
          <p:cNvPr id="3" name="Vrije vorm 2">
            <a:extLst>
              <a:ext uri="{FF2B5EF4-FFF2-40B4-BE49-F238E27FC236}">
                <a16:creationId xmlns:a16="http://schemas.microsoft.com/office/drawing/2014/main" id="{C51C81EB-2CB8-9FC3-DC0C-89DC889BC444}"/>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8B5DB917-BA98-C4CC-7FEA-504A671349B6}"/>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6121FBC8-313E-2EB3-0B06-685D2C46A1A9}"/>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896B6D0D-2BB1-DF4E-8390-987FACCA5C44}"/>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9">
              <a:extLst>
                <a:ext uri="{FF2B5EF4-FFF2-40B4-BE49-F238E27FC236}">
                  <a16:creationId xmlns:a16="http://schemas.microsoft.com/office/drawing/2014/main" id="{DF30124D-A352-D30D-945F-DD49F0AE55F7}"/>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967179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persoon, kind, binnen, familie&#10;&#10;Automatisch gegenereerde beschrijving">
            <a:extLst>
              <a:ext uri="{FF2B5EF4-FFF2-40B4-BE49-F238E27FC236}">
                <a16:creationId xmlns:a16="http://schemas.microsoft.com/office/drawing/2014/main" id="{0DFC8CF7-9B04-6BE5-BAAB-6354564D00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10" y="644170"/>
            <a:ext cx="3802654" cy="4296998"/>
          </a:xfrm>
          <a:prstGeom prst="rect">
            <a:avLst/>
          </a:prstGeom>
        </p:spPr>
      </p:pic>
      <p:pic>
        <p:nvPicPr>
          <p:cNvPr id="9" name="Afbeelding 8" descr="Afbeelding met persoon&#10;&#10;Automatisch gegenereerde beschrijving">
            <a:extLst>
              <a:ext uri="{FF2B5EF4-FFF2-40B4-BE49-F238E27FC236}">
                <a16:creationId xmlns:a16="http://schemas.microsoft.com/office/drawing/2014/main" id="{85194035-FF7F-9764-35E2-520DE3A216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80" y="4123723"/>
            <a:ext cx="3802655" cy="2734277"/>
          </a:xfrm>
          <a:prstGeom prst="rect">
            <a:avLst/>
          </a:prstGeom>
        </p:spPr>
      </p:pic>
      <p:pic>
        <p:nvPicPr>
          <p:cNvPr id="5" name="Tijdelijke aanduiding voor inhoud 4" descr="Afbeelding met persoon&#10;&#10;Automatisch gegenereerde beschrijving">
            <a:extLst>
              <a:ext uri="{FF2B5EF4-FFF2-40B4-BE49-F238E27FC236}">
                <a16:creationId xmlns:a16="http://schemas.microsoft.com/office/drawing/2014/main" id="{0BE3C34C-F05F-DF7D-6CBB-ABB8060F6A8D}"/>
              </a:ext>
            </a:extLst>
          </p:cNvPr>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a:stretch/>
        </p:blipFill>
        <p:spPr>
          <a:xfrm>
            <a:off x="3719735" y="75572"/>
            <a:ext cx="8454801" cy="6782428"/>
          </a:xfrm>
        </p:spPr>
      </p:pic>
      <p:sp>
        <p:nvSpPr>
          <p:cNvPr id="3" name="Vrije vorm 2">
            <a:extLst>
              <a:ext uri="{FF2B5EF4-FFF2-40B4-BE49-F238E27FC236}">
                <a16:creationId xmlns:a16="http://schemas.microsoft.com/office/drawing/2014/main" id="{0668ABFB-8F3F-CD9D-44BA-98496C314645}"/>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35CFEDC4-40BB-F81C-2915-C1DEE1739CE6}"/>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103C0353-E4DB-77C3-EF6B-044A50429E1B}"/>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AD18A234-2F48-7AFF-5845-E25C8FFAE6B9}"/>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9">
              <a:extLst>
                <a:ext uri="{FF2B5EF4-FFF2-40B4-BE49-F238E27FC236}">
                  <a16:creationId xmlns:a16="http://schemas.microsoft.com/office/drawing/2014/main" id="{726A4024-526F-6562-5909-879FE01B6F66}"/>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876471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innen, babybedje, oranje, badkamer&#10;&#10;Automatisch gegenereerde beschrijving">
            <a:extLst>
              <a:ext uri="{FF2B5EF4-FFF2-40B4-BE49-F238E27FC236}">
                <a16:creationId xmlns:a16="http://schemas.microsoft.com/office/drawing/2014/main" id="{46CF9569-23CB-95FF-BB42-A82B6A47E1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11824" y="655421"/>
            <a:ext cx="7704842" cy="6194824"/>
          </a:xfrm>
          <a:prstGeom prst="rect">
            <a:avLst/>
          </a:prstGeom>
        </p:spPr>
      </p:pic>
      <p:pic>
        <p:nvPicPr>
          <p:cNvPr id="5" name="Tijdelijke aanduiding voor inhoud 4" descr="Afbeelding met persoon, binnen, jongen&#10;&#10;Automatisch gegenereerde beschrijving">
            <a:extLst>
              <a:ext uri="{FF2B5EF4-FFF2-40B4-BE49-F238E27FC236}">
                <a16:creationId xmlns:a16="http://schemas.microsoft.com/office/drawing/2014/main" id="{401B3298-B289-06A0-E618-05D7CE2B4D3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4680" y="908720"/>
            <a:ext cx="5844577" cy="5941525"/>
          </a:xfrm>
        </p:spPr>
      </p:pic>
      <p:sp>
        <p:nvSpPr>
          <p:cNvPr id="3" name="Vrije vorm 2">
            <a:extLst>
              <a:ext uri="{FF2B5EF4-FFF2-40B4-BE49-F238E27FC236}">
                <a16:creationId xmlns:a16="http://schemas.microsoft.com/office/drawing/2014/main" id="{B4B42745-27A9-CDCF-B81C-298F28A50904}"/>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E49DC630-0A59-BB0D-7EDA-F6C7EF9A0D61}"/>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4571AFBF-FC5C-4B37-D0A2-029BEE540000}"/>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CA61A293-7B49-BBAA-78FA-6CF726E950A8}"/>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B3FEB97B-FEC9-BD49-5348-8C0A80B6A87C}"/>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032726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 slaapkamer&#10;&#10;Automatisch gegenereerde beschrijving">
            <a:extLst>
              <a:ext uri="{FF2B5EF4-FFF2-40B4-BE49-F238E27FC236}">
                <a16:creationId xmlns:a16="http://schemas.microsoft.com/office/drawing/2014/main" id="{119861D0-747C-FBBD-2450-BD9C2A12CF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720" y="655420"/>
            <a:ext cx="12199257" cy="6199157"/>
          </a:xfrm>
          <a:prstGeom prst="rect">
            <a:avLst/>
          </a:prstGeom>
        </p:spPr>
      </p:pic>
      <p:sp>
        <p:nvSpPr>
          <p:cNvPr id="3" name="Vrije vorm 2">
            <a:extLst>
              <a:ext uri="{FF2B5EF4-FFF2-40B4-BE49-F238E27FC236}">
                <a16:creationId xmlns:a16="http://schemas.microsoft.com/office/drawing/2014/main" id="{DDC8897B-B18F-E9C4-3C01-886CD9606C8A}"/>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10348AA0-B5FC-A8B2-654B-1EFB8B669D70}"/>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C84991F7-0510-4293-3DD8-F1717CE45CB9}"/>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4E28B90E-6BE7-1E00-B9A6-8E3A8D811B23}"/>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4E5CE9E2-FF04-546F-C687-098800C6ABF3}"/>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283267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persoon, slaapkamer&#10;&#10;Automatisch gegenereerde beschrijving">
            <a:extLst>
              <a:ext uri="{FF2B5EF4-FFF2-40B4-BE49-F238E27FC236}">
                <a16:creationId xmlns:a16="http://schemas.microsoft.com/office/drawing/2014/main" id="{B8D5E7A3-9FA0-649B-B6B7-441C14116767}"/>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9993" y="1"/>
            <a:ext cx="12201993" cy="6858000"/>
          </a:xfrm>
        </p:spPr>
      </p:pic>
      <p:sp>
        <p:nvSpPr>
          <p:cNvPr id="3" name="Vrije vorm 2">
            <a:extLst>
              <a:ext uri="{FF2B5EF4-FFF2-40B4-BE49-F238E27FC236}">
                <a16:creationId xmlns:a16="http://schemas.microsoft.com/office/drawing/2014/main" id="{D031DFD8-1582-C954-F04F-99194654AAF4}"/>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C94A8775-3088-F68B-A16A-D0A24AB5AD0A}"/>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63E94F6C-58BF-97A4-6C09-AD831FDEDFB1}"/>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C4EB7ED4-C481-C8CC-FAB3-925CBBEE95B9}"/>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A559934C-0B23-5E6F-A542-28A4187182BE}"/>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312384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949F6A6-2D90-68A0-5A78-00A7AC2781EF}"/>
              </a:ext>
            </a:extLst>
          </p:cNvPr>
          <p:cNvSpPr>
            <a:spLocks noGrp="1"/>
          </p:cNvSpPr>
          <p:nvPr>
            <p:ph idx="1"/>
          </p:nvPr>
        </p:nvSpPr>
        <p:spPr>
          <a:xfrm>
            <a:off x="407368" y="332657"/>
            <a:ext cx="5040560" cy="5869924"/>
          </a:xfrm>
        </p:spPr>
        <p:txBody>
          <a:bodyPr>
            <a:noAutofit/>
          </a:bodyPr>
          <a:lstStyle/>
          <a:p>
            <a:pPr marL="0" indent="0">
              <a:lnSpc>
                <a:spcPct val="120000"/>
              </a:lnSpc>
              <a:spcBef>
                <a:spcPts val="0"/>
              </a:spcBef>
              <a:buNone/>
            </a:pPr>
            <a:r>
              <a:rPr lang="nl-NL" sz="1100" b="0" i="0" dirty="0">
                <a:solidFill>
                  <a:srgbClr val="000000"/>
                </a:solidFill>
                <a:effectLst/>
              </a:rPr>
              <a:t>Toen ik achterin zat</a:t>
            </a:r>
            <a:br>
              <a:rPr lang="nl-NL" sz="1100" dirty="0"/>
            </a:br>
            <a:r>
              <a:rPr lang="nl-NL" sz="1100" b="0" i="0" dirty="0">
                <a:solidFill>
                  <a:srgbClr val="000000"/>
                </a:solidFill>
                <a:effectLst/>
              </a:rPr>
              <a:t>Samen met mijn broer</a:t>
            </a:r>
            <a:br>
              <a:rPr lang="nl-NL" sz="1100" dirty="0"/>
            </a:br>
            <a:r>
              <a:rPr lang="nl-NL" sz="1100" b="0" i="0" dirty="0">
                <a:solidFill>
                  <a:srgbClr val="000000"/>
                </a:solidFill>
                <a:effectLst/>
              </a:rPr>
              <a:t>Reagan was nog president</a:t>
            </a:r>
            <a:br>
              <a:rPr lang="nl-NL" sz="1100" dirty="0"/>
            </a:br>
            <a:r>
              <a:rPr lang="nl-NL" sz="1100" b="0" i="0" dirty="0">
                <a:solidFill>
                  <a:srgbClr val="000000"/>
                </a:solidFill>
                <a:effectLst/>
              </a:rPr>
              <a:t>Roken was nog stoer</a:t>
            </a:r>
            <a:br>
              <a:rPr lang="nl-NL" sz="1100" dirty="0"/>
            </a:br>
            <a:r>
              <a:rPr lang="nl-NL" sz="1100" b="0" i="0" dirty="0">
                <a:solidFill>
                  <a:srgbClr val="000000"/>
                </a:solidFill>
                <a:effectLst/>
              </a:rPr>
              <a:t>Er was een beetje oorlog</a:t>
            </a:r>
            <a:br>
              <a:rPr lang="nl-NL" sz="1100" dirty="0"/>
            </a:br>
            <a:r>
              <a:rPr lang="nl-NL" sz="1100" b="0" i="0" dirty="0">
                <a:solidFill>
                  <a:srgbClr val="000000"/>
                </a:solidFill>
                <a:effectLst/>
              </a:rPr>
              <a:t>Maar die was nog koud</a:t>
            </a:r>
            <a:br>
              <a:rPr lang="nl-NL" sz="1100" dirty="0"/>
            </a:br>
            <a:r>
              <a:rPr lang="nl-NL" sz="1100" b="0" i="0" dirty="0">
                <a:solidFill>
                  <a:srgbClr val="000000"/>
                </a:solidFill>
                <a:effectLst/>
              </a:rPr>
              <a:t>Papa, draaide </a:t>
            </a:r>
            <a:r>
              <a:rPr lang="nl-NL" sz="1100" b="0" i="0" dirty="0" err="1">
                <a:solidFill>
                  <a:srgbClr val="000000"/>
                </a:solidFill>
                <a:effectLst/>
              </a:rPr>
              <a:t>boney</a:t>
            </a:r>
            <a:r>
              <a:rPr lang="nl-NL" sz="1100" b="0" i="0" dirty="0">
                <a:solidFill>
                  <a:srgbClr val="000000"/>
                </a:solidFill>
                <a:effectLst/>
              </a:rPr>
              <a:t> m</a:t>
            </a:r>
            <a:br>
              <a:rPr lang="nl-NL" sz="1100" dirty="0"/>
            </a:br>
            <a:r>
              <a:rPr lang="nl-NL" sz="1100" b="0" i="0" dirty="0">
                <a:solidFill>
                  <a:srgbClr val="000000"/>
                </a:solidFill>
                <a:effectLst/>
              </a:rPr>
              <a:t>En dat </a:t>
            </a:r>
            <a:r>
              <a:rPr lang="nl-NL" sz="1100" b="0" i="0" dirty="0" err="1">
                <a:solidFill>
                  <a:srgbClr val="000000"/>
                </a:solidFill>
                <a:effectLst/>
              </a:rPr>
              <a:t>heete</a:t>
            </a:r>
            <a:r>
              <a:rPr lang="nl-NL" sz="1100" b="0" i="0" dirty="0">
                <a:solidFill>
                  <a:srgbClr val="000000"/>
                </a:solidFill>
                <a:effectLst/>
              </a:rPr>
              <a:t> nog niet "fout"</a:t>
            </a:r>
            <a:br>
              <a:rPr lang="nl-NL" sz="1100" dirty="0"/>
            </a:br>
            <a:r>
              <a:rPr lang="nl-NL" sz="1100" b="0" i="0" dirty="0">
                <a:solidFill>
                  <a:srgbClr val="000000"/>
                </a:solidFill>
                <a:effectLst/>
              </a:rPr>
              <a:t>En we reden mee</a:t>
            </a:r>
            <a:br>
              <a:rPr lang="nl-NL" sz="1100" dirty="0"/>
            </a:br>
            <a:r>
              <a:rPr lang="nl-NL" sz="1100" b="0" i="0" dirty="0">
                <a:solidFill>
                  <a:srgbClr val="000000"/>
                </a:solidFill>
                <a:effectLst/>
              </a:rPr>
              <a:t>Wisten niet waarheen</a:t>
            </a:r>
            <a:br>
              <a:rPr lang="nl-NL" sz="1100" dirty="0"/>
            </a:br>
            <a:r>
              <a:rPr lang="nl-NL" sz="1100" b="0" i="0" dirty="0">
                <a:solidFill>
                  <a:srgbClr val="000000"/>
                </a:solidFill>
                <a:effectLst/>
              </a:rPr>
              <a:t>Maar dat gaf niet want het kwam wel goed</a:t>
            </a:r>
            <a:br>
              <a:rPr lang="nl-NL" sz="1100" dirty="0"/>
            </a:br>
            <a:r>
              <a:rPr lang="nl-NL" sz="1100" b="0" i="0" dirty="0">
                <a:solidFill>
                  <a:srgbClr val="000000"/>
                </a:solidFill>
                <a:effectLst/>
              </a:rPr>
              <a:t>We waren niet alleen</a:t>
            </a:r>
            <a:br>
              <a:rPr lang="nl-NL" sz="1100" dirty="0"/>
            </a:br>
            <a:r>
              <a:rPr lang="nl-NL" sz="1100" b="0" i="0" dirty="0">
                <a:solidFill>
                  <a:srgbClr val="000000"/>
                </a:solidFill>
                <a:effectLst/>
              </a:rPr>
              <a:t>Broodjes in de koelbox</a:t>
            </a:r>
            <a:br>
              <a:rPr lang="nl-NL" sz="1100" dirty="0"/>
            </a:br>
            <a:r>
              <a:rPr lang="nl-NL" sz="1100" b="0" i="0" dirty="0">
                <a:solidFill>
                  <a:srgbClr val="000000"/>
                </a:solidFill>
                <a:effectLst/>
              </a:rPr>
              <a:t>Waar ligt nou Parijs?</a:t>
            </a:r>
            <a:br>
              <a:rPr lang="nl-NL" sz="1100" dirty="0"/>
            </a:br>
            <a:r>
              <a:rPr lang="nl-NL" sz="1100" b="0" i="0" dirty="0">
                <a:solidFill>
                  <a:srgbClr val="000000"/>
                </a:solidFill>
                <a:effectLst/>
              </a:rPr>
              <a:t>Van ons mocht het dagen duren</a:t>
            </a:r>
            <a:br>
              <a:rPr lang="nl-NL" sz="1100" dirty="0"/>
            </a:br>
            <a:r>
              <a:rPr lang="nl-NL" sz="1100" b="0" i="0" dirty="0">
                <a:solidFill>
                  <a:srgbClr val="000000"/>
                </a:solidFill>
                <a:effectLst/>
              </a:rPr>
              <a:t>We speelde duizend spellen voor op reis</a:t>
            </a:r>
            <a:br>
              <a:rPr lang="nl-NL" sz="1100" dirty="0"/>
            </a:br>
            <a:r>
              <a:rPr lang="nl-NL" sz="1100" b="0" i="0" dirty="0">
                <a:solidFill>
                  <a:srgbClr val="000000"/>
                </a:solidFill>
                <a:effectLst/>
              </a:rPr>
              <a:t>En we reden mee</a:t>
            </a:r>
            <a:br>
              <a:rPr lang="nl-NL" sz="1100" dirty="0"/>
            </a:br>
            <a:r>
              <a:rPr lang="nl-NL" sz="1100" b="0" i="0" dirty="0">
                <a:solidFill>
                  <a:srgbClr val="000000"/>
                </a:solidFill>
                <a:effectLst/>
              </a:rPr>
              <a:t>Wisten niet waarheen</a:t>
            </a:r>
            <a:br>
              <a:rPr lang="nl-NL" sz="1100" dirty="0"/>
            </a:br>
            <a:r>
              <a:rPr lang="nl-NL" sz="1100" b="0" i="0" dirty="0">
                <a:solidFill>
                  <a:srgbClr val="000000"/>
                </a:solidFill>
                <a:effectLst/>
              </a:rPr>
              <a:t>Maar dat gaf niet want het kwam wel goed</a:t>
            </a:r>
            <a:br>
              <a:rPr lang="nl-NL" sz="1100" dirty="0"/>
            </a:br>
            <a:r>
              <a:rPr lang="nl-NL" sz="1100" b="0" i="0" dirty="0">
                <a:solidFill>
                  <a:srgbClr val="000000"/>
                </a:solidFill>
                <a:effectLst/>
              </a:rPr>
              <a:t>We waren niet alleen</a:t>
            </a:r>
            <a:br>
              <a:rPr lang="nl-NL" sz="1100" dirty="0"/>
            </a:br>
            <a:r>
              <a:rPr lang="nl-NL" sz="1100" b="0" i="0" dirty="0">
                <a:solidFill>
                  <a:srgbClr val="000000"/>
                </a:solidFill>
                <a:effectLst/>
              </a:rPr>
              <a:t>Samen achterin, en geen idee</a:t>
            </a:r>
            <a:br>
              <a:rPr lang="nl-NL" sz="1100" dirty="0"/>
            </a:br>
            <a:r>
              <a:rPr lang="nl-NL" sz="1100" b="0" i="0" dirty="0">
                <a:solidFill>
                  <a:srgbClr val="000000"/>
                </a:solidFill>
                <a:effectLst/>
              </a:rPr>
              <a:t>Waar het wel of niet naar toe moest</a:t>
            </a:r>
            <a:br>
              <a:rPr lang="nl-NL" sz="1100" dirty="0"/>
            </a:br>
            <a:r>
              <a:rPr lang="nl-NL" sz="1100" b="0" i="0" dirty="0">
                <a:solidFill>
                  <a:srgbClr val="000000"/>
                </a:solidFill>
                <a:effectLst/>
              </a:rPr>
              <a:t>We reden lekker mee</a:t>
            </a:r>
            <a:br>
              <a:rPr lang="nl-NL" sz="1100" dirty="0"/>
            </a:br>
            <a:r>
              <a:rPr lang="nl-NL" sz="1100" b="0" i="0" dirty="0">
                <a:solidFill>
                  <a:srgbClr val="000000"/>
                </a:solidFill>
                <a:effectLst/>
              </a:rPr>
              <a:t>Reed ik nog maar mee, reed ik nog maar mee</a:t>
            </a:r>
            <a:br>
              <a:rPr lang="nl-NL" sz="1100" dirty="0"/>
            </a:br>
            <a:r>
              <a:rPr lang="nl-NL" sz="1100" b="0" i="0" dirty="0">
                <a:solidFill>
                  <a:srgbClr val="000000"/>
                </a:solidFill>
                <a:effectLst/>
              </a:rPr>
              <a:t>Want ik heb les gehad, men rijbewijs gehaald</a:t>
            </a:r>
            <a:br>
              <a:rPr lang="nl-NL" sz="1100" dirty="0"/>
            </a:br>
            <a:r>
              <a:rPr lang="nl-NL" sz="1100" b="0" i="0" dirty="0">
                <a:solidFill>
                  <a:srgbClr val="000000"/>
                </a:solidFill>
                <a:effectLst/>
              </a:rPr>
              <a:t>Men auto zelf betaald</a:t>
            </a:r>
            <a:br>
              <a:rPr lang="nl-NL" sz="1100" dirty="0"/>
            </a:br>
            <a:r>
              <a:rPr lang="nl-NL" sz="1100" b="0" i="0" dirty="0">
                <a:solidFill>
                  <a:srgbClr val="000000"/>
                </a:solidFill>
                <a:effectLst/>
              </a:rPr>
              <a:t>Maar waar ik heen ga, weet ik net zo min</a:t>
            </a:r>
            <a:br>
              <a:rPr lang="nl-NL" sz="1100" dirty="0"/>
            </a:br>
            <a:r>
              <a:rPr lang="nl-NL" sz="1100" b="0" i="0" dirty="0">
                <a:solidFill>
                  <a:srgbClr val="000000"/>
                </a:solidFill>
                <a:effectLst/>
              </a:rPr>
              <a:t>Als toen ik plastic </a:t>
            </a:r>
            <a:r>
              <a:rPr lang="nl-NL" sz="1100" b="0" i="0" dirty="0" err="1">
                <a:solidFill>
                  <a:srgbClr val="000000"/>
                </a:solidFill>
                <a:effectLst/>
              </a:rPr>
              <a:t>beesjes</a:t>
            </a:r>
            <a:r>
              <a:rPr lang="nl-NL" sz="1100" b="0" i="0" dirty="0">
                <a:solidFill>
                  <a:srgbClr val="000000"/>
                </a:solidFill>
                <a:effectLst/>
              </a:rPr>
              <a:t> zat te plakken op de ramen achterin</a:t>
            </a:r>
          </a:p>
        </p:txBody>
      </p:sp>
      <p:pic>
        <p:nvPicPr>
          <p:cNvPr id="1026" name="Picture 2" descr="De bronafbeelding bekijken">
            <a:extLst>
              <a:ext uri="{FF2B5EF4-FFF2-40B4-BE49-F238E27FC236}">
                <a16:creationId xmlns:a16="http://schemas.microsoft.com/office/drawing/2014/main" id="{CD5EFC5C-4CAB-4594-4846-8528F05AC7B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23792" y="-27384"/>
            <a:ext cx="7950724" cy="446705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ep 4">
            <a:extLst>
              <a:ext uri="{FF2B5EF4-FFF2-40B4-BE49-F238E27FC236}">
                <a16:creationId xmlns:a16="http://schemas.microsoft.com/office/drawing/2014/main" id="{67A11E5E-B11E-C704-A069-5FC00D028058}"/>
              </a:ext>
            </a:extLst>
          </p:cNvPr>
          <p:cNvGrpSpPr/>
          <p:nvPr/>
        </p:nvGrpSpPr>
        <p:grpSpPr>
          <a:xfrm>
            <a:off x="-24680" y="5698497"/>
            <a:ext cx="12216680" cy="1169233"/>
            <a:chOff x="-9993" y="5688767"/>
            <a:chExt cx="12219481" cy="1169233"/>
          </a:xfrm>
        </p:grpSpPr>
        <p:sp>
          <p:nvSpPr>
            <p:cNvPr id="6" name="Vrije vorm 5">
              <a:extLst>
                <a:ext uri="{FF2B5EF4-FFF2-40B4-BE49-F238E27FC236}">
                  <a16:creationId xmlns:a16="http://schemas.microsoft.com/office/drawing/2014/main" id="{E4E477E9-74F8-0744-7503-0E1CC0BEE768}"/>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423BB690-ADE2-B05F-AEA2-472744E03894}"/>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1" name="Tijdelijke aanduiding voor inhoud 2">
            <a:extLst>
              <a:ext uri="{FF2B5EF4-FFF2-40B4-BE49-F238E27FC236}">
                <a16:creationId xmlns:a16="http://schemas.microsoft.com/office/drawing/2014/main" id="{5464FEB5-9474-0142-6C43-FF1DAF0D217D}"/>
              </a:ext>
            </a:extLst>
          </p:cNvPr>
          <p:cNvSpPr txBox="1">
            <a:spLocks/>
          </p:cNvSpPr>
          <p:nvPr/>
        </p:nvSpPr>
        <p:spPr>
          <a:xfrm>
            <a:off x="6074918" y="4797152"/>
            <a:ext cx="3130972" cy="10602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nl-NL" sz="1100" b="0" i="0" dirty="0">
                <a:solidFill>
                  <a:srgbClr val="000000"/>
                </a:solidFill>
                <a:effectLst/>
              </a:rPr>
              <a:t>Zat ik nog maar achterin</a:t>
            </a:r>
            <a:br>
              <a:rPr lang="nl-NL" sz="1100" dirty="0"/>
            </a:br>
            <a:r>
              <a:rPr lang="nl-NL" sz="1100" b="0" i="0" dirty="0">
                <a:solidFill>
                  <a:srgbClr val="000000"/>
                </a:solidFill>
                <a:effectLst/>
              </a:rPr>
              <a:t>Zat ik nog maar achterin</a:t>
            </a:r>
            <a:br>
              <a:rPr lang="nl-NL" sz="1100" dirty="0"/>
            </a:br>
            <a:r>
              <a:rPr lang="nl-NL" sz="1100" b="0" i="0" dirty="0">
                <a:solidFill>
                  <a:srgbClr val="000000"/>
                </a:solidFill>
                <a:effectLst/>
              </a:rPr>
              <a:t>Zat ik nog maar achterin</a:t>
            </a:r>
            <a:br>
              <a:rPr lang="nl-NL" sz="1100" dirty="0"/>
            </a:br>
            <a:r>
              <a:rPr lang="nl-NL" sz="1100" b="0" i="0" dirty="0">
                <a:solidFill>
                  <a:srgbClr val="000000"/>
                </a:solidFill>
                <a:effectLst/>
              </a:rPr>
              <a:t>Zat ik nog maar achterin</a:t>
            </a:r>
          </a:p>
        </p:txBody>
      </p:sp>
    </p:spTree>
    <p:extLst>
      <p:ext uri="{BB962C8B-B14F-4D97-AF65-F5344CB8AC3E}">
        <p14:creationId xmlns:p14="http://schemas.microsoft.com/office/powerpoint/2010/main" val="1822755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visitekaartje&#10;&#10;Automatisch gegenereerde beschrijving">
            <a:extLst>
              <a:ext uri="{FF2B5EF4-FFF2-40B4-BE49-F238E27FC236}">
                <a16:creationId xmlns:a16="http://schemas.microsoft.com/office/drawing/2014/main" id="{CFCF3053-E634-5E71-2F60-E885B3BA220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855640" y="636665"/>
            <a:ext cx="9326154" cy="6228269"/>
          </a:xfrm>
        </p:spPr>
      </p:pic>
      <p:sp>
        <p:nvSpPr>
          <p:cNvPr id="3" name="Vrije vorm 2">
            <a:extLst>
              <a:ext uri="{FF2B5EF4-FFF2-40B4-BE49-F238E27FC236}">
                <a16:creationId xmlns:a16="http://schemas.microsoft.com/office/drawing/2014/main" id="{49EBE610-27C7-3E82-90F4-6AB403758AE3}"/>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732AE2C7-D0DE-4B9A-E579-A8FBAB9715E4}"/>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5D983216-A06B-69EB-D2CB-3C31A6BE9812}"/>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D34AFD9E-73E9-2EC2-1848-4F802C564356}"/>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6B0EFCCD-4587-9CA1-FB6E-E3CD0BAD2215}"/>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725133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innen, persoon, kind, vloer&#10;&#10;Automatisch gegenereerde beschrijving">
            <a:extLst>
              <a:ext uri="{FF2B5EF4-FFF2-40B4-BE49-F238E27FC236}">
                <a16:creationId xmlns:a16="http://schemas.microsoft.com/office/drawing/2014/main" id="{84E7B6D4-E1C4-EC46-C73A-51957F5D789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05726" y="655420"/>
            <a:ext cx="9293517" cy="6199157"/>
          </a:xfrm>
          <a:prstGeom prst="rect">
            <a:avLst/>
          </a:prstGeom>
        </p:spPr>
      </p:pic>
      <p:pic>
        <p:nvPicPr>
          <p:cNvPr id="5" name="Tijdelijke aanduiding voor inhoud 4" descr="Afbeelding met vloer, binnen, klein, persoon&#10;&#10;Automatisch gegenereerde beschrijving">
            <a:extLst>
              <a:ext uri="{FF2B5EF4-FFF2-40B4-BE49-F238E27FC236}">
                <a16:creationId xmlns:a16="http://schemas.microsoft.com/office/drawing/2014/main" id="{F337E68D-0675-C650-9A75-B8AADC49540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 y="840639"/>
            <a:ext cx="4007782" cy="6017361"/>
          </a:xfrm>
        </p:spPr>
      </p:pic>
      <p:sp>
        <p:nvSpPr>
          <p:cNvPr id="3" name="Vrije vorm 2">
            <a:extLst>
              <a:ext uri="{FF2B5EF4-FFF2-40B4-BE49-F238E27FC236}">
                <a16:creationId xmlns:a16="http://schemas.microsoft.com/office/drawing/2014/main" id="{3393DED6-28EF-6BE7-FB5D-8409638B3D22}"/>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DA2AE048-782D-E692-B00E-D5750717A5B7}"/>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B3F93555-3739-F55F-4242-61DA0D291771}"/>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8E285BB9-FA14-E436-86E4-963A324FB77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453995E4-A24D-7FEF-705B-1F7FA59A1D75}"/>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237102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descr="Afbeelding met persoon, slaapkamer&#10;&#10;Automatisch gegenereerde beschrijving">
            <a:extLst>
              <a:ext uri="{FF2B5EF4-FFF2-40B4-BE49-F238E27FC236}">
                <a16:creationId xmlns:a16="http://schemas.microsoft.com/office/drawing/2014/main" id="{F96717E9-66FA-D6C8-6215-90B7FD2DF801}"/>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1548" y="836712"/>
            <a:ext cx="9264461" cy="6021288"/>
          </a:xfrm>
        </p:spPr>
      </p:pic>
      <p:pic>
        <p:nvPicPr>
          <p:cNvPr id="6" name="Afbeelding 5" descr="Afbeelding met persoon, kind, jongen, klein&#10;&#10;Automatisch gegenereerde beschrijving">
            <a:extLst>
              <a:ext uri="{FF2B5EF4-FFF2-40B4-BE49-F238E27FC236}">
                <a16:creationId xmlns:a16="http://schemas.microsoft.com/office/drawing/2014/main" id="{6C5A981D-162F-19D4-3F00-DE14971843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93166" y="477568"/>
            <a:ext cx="4281371" cy="6380432"/>
          </a:xfrm>
          <a:prstGeom prst="rect">
            <a:avLst/>
          </a:prstGeom>
        </p:spPr>
      </p:pic>
      <p:sp>
        <p:nvSpPr>
          <p:cNvPr id="3" name="Vrije vorm 2">
            <a:extLst>
              <a:ext uri="{FF2B5EF4-FFF2-40B4-BE49-F238E27FC236}">
                <a16:creationId xmlns:a16="http://schemas.microsoft.com/office/drawing/2014/main" id="{1FD7C53D-F6BE-3BCB-E60C-18C3F50523A9}"/>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Vrije vorm 4">
            <a:extLst>
              <a:ext uri="{FF2B5EF4-FFF2-40B4-BE49-F238E27FC236}">
                <a16:creationId xmlns:a16="http://schemas.microsoft.com/office/drawing/2014/main" id="{8E0D77FC-4F7A-93FF-6AA4-CAB1BE631334}"/>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7" name="Groep 6">
            <a:extLst>
              <a:ext uri="{FF2B5EF4-FFF2-40B4-BE49-F238E27FC236}">
                <a16:creationId xmlns:a16="http://schemas.microsoft.com/office/drawing/2014/main" id="{1E1519C1-37DB-3393-42D5-41DF97BCA909}"/>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52CF46FC-87D9-8118-926D-8BC11F64E9F3}"/>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A68982F3-8D2C-C4AE-CB50-49E190420A87}"/>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629847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persoon, kind, klein&#10;&#10;Automatisch gegenereerde beschrijving">
            <a:extLst>
              <a:ext uri="{FF2B5EF4-FFF2-40B4-BE49-F238E27FC236}">
                <a16:creationId xmlns:a16="http://schemas.microsoft.com/office/drawing/2014/main" id="{027A48F7-0B30-224D-4402-DDE5DA4F9C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74537" cy="6854577"/>
          </a:xfrm>
          <a:prstGeom prst="rect">
            <a:avLst/>
          </a:prstGeom>
        </p:spPr>
      </p:pic>
      <p:sp>
        <p:nvSpPr>
          <p:cNvPr id="3" name="Vrije vorm 2">
            <a:extLst>
              <a:ext uri="{FF2B5EF4-FFF2-40B4-BE49-F238E27FC236}">
                <a16:creationId xmlns:a16="http://schemas.microsoft.com/office/drawing/2014/main" id="{87DA9AF9-2905-C9F7-2B62-15D271A02343}"/>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8938815D-9C2B-E487-DA52-01154AE86A3C}"/>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591B6CC8-13B5-FC01-2B41-BBEC70A71A60}"/>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F9051E74-2E4E-80F1-8903-BCC4D7AA0965}"/>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324B76F7-44E7-5EE9-9CF1-4BC290D309A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729672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buiten, grond, persoon, handkar&#10;&#10;Automatisch gegenereerde beschrijving">
            <a:extLst>
              <a:ext uri="{FF2B5EF4-FFF2-40B4-BE49-F238E27FC236}">
                <a16:creationId xmlns:a16="http://schemas.microsoft.com/office/drawing/2014/main" id="{EC5E484C-AC4B-19B6-ED07-1431DF02C490}"/>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0840" y="16892"/>
            <a:ext cx="12181160" cy="6837685"/>
          </a:xfrm>
        </p:spPr>
      </p:pic>
      <p:sp>
        <p:nvSpPr>
          <p:cNvPr id="3" name="Vrije vorm 2">
            <a:extLst>
              <a:ext uri="{FF2B5EF4-FFF2-40B4-BE49-F238E27FC236}">
                <a16:creationId xmlns:a16="http://schemas.microsoft.com/office/drawing/2014/main" id="{5BE1D417-A2A5-C607-7DA9-AAED87491D9B}"/>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EA7FE441-CDAF-DDC5-FB25-0646B6A5A8FD}"/>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B83F6028-8AFB-AEA1-1381-15434CCB89D3}"/>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A5D74621-6A5D-9DC5-3170-E091913C20C1}"/>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14641171-73C7-2A97-DE32-0094743C50A2}"/>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416978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D1094576-F75D-F238-3D75-6E9F68BC1EBA}"/>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9994" y="0"/>
            <a:ext cx="12184529" cy="6854577"/>
          </a:xfrm>
        </p:spPr>
      </p:pic>
      <p:sp>
        <p:nvSpPr>
          <p:cNvPr id="3" name="Vrije vorm 2">
            <a:extLst>
              <a:ext uri="{FF2B5EF4-FFF2-40B4-BE49-F238E27FC236}">
                <a16:creationId xmlns:a16="http://schemas.microsoft.com/office/drawing/2014/main" id="{DB976D58-F621-4F69-05F9-E353E0AAE8C4}"/>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219E0A29-1B97-24BB-D221-4AD287245BBB}"/>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2194B304-97B5-C107-B6C8-C3EEA449BA3D}"/>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DD8DAA93-6333-267C-527D-BF0F63963BB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57E6EA51-71D4-BCC2-607E-43B2C8B6A28B}"/>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774461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persoon, kind, jongen, jong&#10;&#10;Automatisch gegenereerde beschrijving">
            <a:extLst>
              <a:ext uri="{FF2B5EF4-FFF2-40B4-BE49-F238E27FC236}">
                <a16:creationId xmlns:a16="http://schemas.microsoft.com/office/drawing/2014/main" id="{F0F53E61-BA82-10D1-AD40-6F719ECD9B1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855639" y="670708"/>
            <a:ext cx="9318897" cy="6234669"/>
          </a:xfrm>
        </p:spPr>
      </p:pic>
      <p:sp>
        <p:nvSpPr>
          <p:cNvPr id="3" name="Vrije vorm 2">
            <a:extLst>
              <a:ext uri="{FF2B5EF4-FFF2-40B4-BE49-F238E27FC236}">
                <a16:creationId xmlns:a16="http://schemas.microsoft.com/office/drawing/2014/main" id="{339E401C-6D1C-1CD1-B3C7-0805F78B352E}"/>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7F9C5806-0CEB-C60D-21ED-9CD7BB9B9CDC}"/>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81EE56F3-04A4-DF52-B826-A546DD574718}"/>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F12FBA24-CCDF-A404-30E2-BEF602FD3CE4}"/>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B4E19CE9-0497-342B-4A6B-B31B221C026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605848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computer&#10;&#10;Automatisch gegenereerde beschrijving">
            <a:extLst>
              <a:ext uri="{FF2B5EF4-FFF2-40B4-BE49-F238E27FC236}">
                <a16:creationId xmlns:a16="http://schemas.microsoft.com/office/drawing/2014/main" id="{D85CB73A-AE58-E0C2-68DD-F30E24C735E4}"/>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7462" y="260648"/>
            <a:ext cx="12157075" cy="6593929"/>
          </a:xfrm>
        </p:spPr>
      </p:pic>
      <p:sp>
        <p:nvSpPr>
          <p:cNvPr id="3" name="Vrije vorm 2">
            <a:extLst>
              <a:ext uri="{FF2B5EF4-FFF2-40B4-BE49-F238E27FC236}">
                <a16:creationId xmlns:a16="http://schemas.microsoft.com/office/drawing/2014/main" id="{614426D6-349D-70B2-D949-AF4FC3B59A9C}"/>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B81DE406-966B-B6BC-2D60-7045B863BA49}"/>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A2CA8160-A490-D8C6-51CA-8C561D176831}"/>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50928046-B193-4978-EE4F-2F6CB801FCEA}"/>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6EDFCCC8-69B4-D4DE-D0C2-2C7DEB167D93}"/>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877466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tekst, persoon&#10;&#10;Automatisch gegenereerde beschrijving">
            <a:extLst>
              <a:ext uri="{FF2B5EF4-FFF2-40B4-BE49-F238E27FC236}">
                <a16:creationId xmlns:a16="http://schemas.microsoft.com/office/drawing/2014/main" id="{8D319312-AB1D-3A9F-D1FC-F7E13760ED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15680" y="655420"/>
            <a:ext cx="8976320" cy="6187291"/>
          </a:xfrm>
          <a:prstGeom prst="rect">
            <a:avLst/>
          </a:prstGeom>
        </p:spPr>
      </p:pic>
      <p:pic>
        <p:nvPicPr>
          <p:cNvPr id="5" name="Tijdelijke aanduiding voor inhoud 4" descr="Afbeelding met tekst, persoon, jong, klein&#10;&#10;Automatisch gegenereerde beschrijving">
            <a:extLst>
              <a:ext uri="{FF2B5EF4-FFF2-40B4-BE49-F238E27FC236}">
                <a16:creationId xmlns:a16="http://schemas.microsoft.com/office/drawing/2014/main" id="{E0EBC6FF-DFE2-39DE-D2FE-378212D49C0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167" y="859598"/>
            <a:ext cx="3987601" cy="5981402"/>
          </a:xfrm>
        </p:spPr>
      </p:pic>
      <p:sp>
        <p:nvSpPr>
          <p:cNvPr id="3" name="Vrije vorm 2">
            <a:extLst>
              <a:ext uri="{FF2B5EF4-FFF2-40B4-BE49-F238E27FC236}">
                <a16:creationId xmlns:a16="http://schemas.microsoft.com/office/drawing/2014/main" id="{8075530D-6925-C44A-B1CC-2D7906C6ADA3}"/>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D51BA6B9-7682-7161-EB5C-B46B88C3AA7F}"/>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3057D3F7-874C-EFEC-0F3D-1343DE362713}"/>
              </a:ext>
            </a:extLst>
          </p:cNvPr>
          <p:cNvGrpSpPr/>
          <p:nvPr/>
        </p:nvGrpSpPr>
        <p:grpSpPr>
          <a:xfrm>
            <a:off x="-9993" y="5688767"/>
            <a:ext cx="12201993" cy="1169233"/>
            <a:chOff x="-9993" y="5688767"/>
            <a:chExt cx="12219481" cy="1169233"/>
          </a:xfrm>
        </p:grpSpPr>
        <p:sp>
          <p:nvSpPr>
            <p:cNvPr id="9" name="Vrije vorm 8">
              <a:extLst>
                <a:ext uri="{FF2B5EF4-FFF2-40B4-BE49-F238E27FC236}">
                  <a16:creationId xmlns:a16="http://schemas.microsoft.com/office/drawing/2014/main" id="{E727EB69-265E-B43E-A83E-E3E4EC6E3D89}"/>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9">
              <a:extLst>
                <a:ext uri="{FF2B5EF4-FFF2-40B4-BE49-F238E27FC236}">
                  <a16:creationId xmlns:a16="http://schemas.microsoft.com/office/drawing/2014/main" id="{C026423C-5D0C-9257-E9D6-3682927758F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451143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2006-04-26 @08-43-27 DSC_707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78779" cy="6854577"/>
          </a:xfrm>
          <a:prstGeom prst="rect">
            <a:avLst/>
          </a:prstGeom>
        </p:spPr>
      </p:pic>
      <p:sp>
        <p:nvSpPr>
          <p:cNvPr id="2" name="Vrije vorm 1">
            <a:extLst>
              <a:ext uri="{FF2B5EF4-FFF2-40B4-BE49-F238E27FC236}">
                <a16:creationId xmlns:a16="http://schemas.microsoft.com/office/drawing/2014/main" id="{7597588B-55A5-9BD7-CA34-759A5D6D5424}"/>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Vrije vorm 2">
            <a:extLst>
              <a:ext uri="{FF2B5EF4-FFF2-40B4-BE49-F238E27FC236}">
                <a16:creationId xmlns:a16="http://schemas.microsoft.com/office/drawing/2014/main" id="{B03B26D0-8E7B-170C-5DF3-EDDE27330A3C}"/>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B6095717-3C78-9DB7-C168-28C88FC9775E}"/>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18F19389-6A9C-0E05-88F1-F6A8A0458D4B}"/>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1B067419-D9B1-3C78-539D-85268955B98B}"/>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521991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inhoud 2">
            <a:extLst>
              <a:ext uri="{FF2B5EF4-FFF2-40B4-BE49-F238E27FC236}">
                <a16:creationId xmlns:a16="http://schemas.microsoft.com/office/drawing/2014/main" id="{7691206A-FA46-CA35-DE04-B21D4C4CEB96}"/>
              </a:ext>
            </a:extLst>
          </p:cNvPr>
          <p:cNvSpPr txBox="1">
            <a:spLocks/>
          </p:cNvSpPr>
          <p:nvPr/>
        </p:nvSpPr>
        <p:spPr>
          <a:xfrm>
            <a:off x="1055440" y="3212976"/>
            <a:ext cx="9865096" cy="2421638"/>
          </a:xfrm>
          <a:prstGeom prst="rect">
            <a:avLst/>
          </a:prstGeom>
        </p:spPr>
        <p:txBody>
          <a:bodyPr vert="horz" lIns="91440" tIns="45720" rIns="91440" bIns="45720" rtlCol="0" anchor="t" anchorCtr="0">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fontAlgn="auto">
              <a:spcAft>
                <a:spcPts val="0"/>
              </a:spcAft>
            </a:pPr>
            <a:r>
              <a:rPr lang="nl-NL" b="1" dirty="0">
                <a:solidFill>
                  <a:schemeClr val="tx1"/>
                </a:solidFill>
              </a:rPr>
              <a:t>Dag 2: Startblokken trainers opleiding</a:t>
            </a:r>
          </a:p>
          <a:p>
            <a:pPr fontAlgn="auto">
              <a:spcAft>
                <a:spcPts val="0"/>
              </a:spcAft>
            </a:pPr>
            <a:endParaRPr lang="nl-NL" dirty="0">
              <a:solidFill>
                <a:schemeClr val="tx1"/>
              </a:solidFill>
            </a:endParaRPr>
          </a:p>
          <a:p>
            <a:pPr fontAlgn="auto">
              <a:spcAft>
                <a:spcPts val="0"/>
              </a:spcAft>
            </a:pPr>
            <a:r>
              <a:rPr lang="nl-NL" dirty="0">
                <a:solidFill>
                  <a:schemeClr val="tx1"/>
                </a:solidFill>
              </a:rPr>
              <a:t>De basiscursus voor trainers omvat 36 contacturen: </a:t>
            </a:r>
          </a:p>
          <a:p>
            <a:pPr marL="342900" indent="-342900" fontAlgn="auto">
              <a:spcAft>
                <a:spcPts val="0"/>
              </a:spcAft>
              <a:buFont typeface="Arial" pitchFamily="34" charset="0"/>
              <a:buChar char="•"/>
            </a:pPr>
            <a:r>
              <a:rPr lang="nl-NL" dirty="0">
                <a:solidFill>
                  <a:schemeClr val="tx1"/>
                </a:solidFill>
              </a:rPr>
              <a:t>6 bijeenkomsten van 6 uur</a:t>
            </a:r>
          </a:p>
          <a:p>
            <a:pPr marL="342900" indent="-342900" fontAlgn="auto">
              <a:spcAft>
                <a:spcPts val="0"/>
              </a:spcAft>
              <a:buFont typeface="Arial" pitchFamily="34" charset="0"/>
              <a:buChar char="•"/>
            </a:pPr>
            <a:r>
              <a:rPr lang="nl-NL" dirty="0">
                <a:solidFill>
                  <a:schemeClr val="tx1"/>
                </a:solidFill>
              </a:rPr>
              <a:t>voor certificering 48 contacturen (basiscursus +verdiepingsdagen)</a:t>
            </a:r>
          </a:p>
        </p:txBody>
      </p:sp>
      <p:pic>
        <p:nvPicPr>
          <p:cNvPr id="14" name="Afbeelding 4">
            <a:extLst>
              <a:ext uri="{FF2B5EF4-FFF2-40B4-BE49-F238E27FC236}">
                <a16:creationId xmlns:a16="http://schemas.microsoft.com/office/drawing/2014/main" id="{EB9EE2DC-7857-E395-E47F-4AADB99A1A30}"/>
              </a:ext>
            </a:extLst>
          </p:cNvPr>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auto">
          <a:xfrm>
            <a:off x="8688288" y="1223385"/>
            <a:ext cx="3015234" cy="216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ep 14">
            <a:extLst>
              <a:ext uri="{FF2B5EF4-FFF2-40B4-BE49-F238E27FC236}">
                <a16:creationId xmlns:a16="http://schemas.microsoft.com/office/drawing/2014/main" id="{D00843E1-51B2-9A05-D88C-8F3479BBCC77}"/>
              </a:ext>
            </a:extLst>
          </p:cNvPr>
          <p:cNvGrpSpPr/>
          <p:nvPr/>
        </p:nvGrpSpPr>
        <p:grpSpPr>
          <a:xfrm>
            <a:off x="-9993" y="5698496"/>
            <a:ext cx="12201993" cy="1169233"/>
            <a:chOff x="-9993" y="5688767"/>
            <a:chExt cx="12219481" cy="1169233"/>
          </a:xfrm>
        </p:grpSpPr>
        <p:sp>
          <p:nvSpPr>
            <p:cNvPr id="16" name="Vrije vorm 15">
              <a:extLst>
                <a:ext uri="{FF2B5EF4-FFF2-40B4-BE49-F238E27FC236}">
                  <a16:creationId xmlns:a16="http://schemas.microsoft.com/office/drawing/2014/main" id="{7E865A50-D854-932E-04C0-AD13B03FCFF0}"/>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Vrije vorm 16">
              <a:extLst>
                <a:ext uri="{FF2B5EF4-FFF2-40B4-BE49-F238E27FC236}">
                  <a16:creationId xmlns:a16="http://schemas.microsoft.com/office/drawing/2014/main" id="{A67B6ABD-412C-7A26-1A75-24D7B4232B14}"/>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8" name="Vrije vorm 17">
            <a:extLst>
              <a:ext uri="{FF2B5EF4-FFF2-40B4-BE49-F238E27FC236}">
                <a16:creationId xmlns:a16="http://schemas.microsoft.com/office/drawing/2014/main" id="{EDEF5F7E-4C7B-38A7-6316-20D5C7E3FD66}"/>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Vrije vorm 18">
            <a:extLst>
              <a:ext uri="{FF2B5EF4-FFF2-40B4-BE49-F238E27FC236}">
                <a16:creationId xmlns:a16="http://schemas.microsoft.com/office/drawing/2014/main" id="{64096976-EE07-C2C8-F37E-0677A06826A8}"/>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0" name="Titel 1">
            <a:extLst>
              <a:ext uri="{FF2B5EF4-FFF2-40B4-BE49-F238E27FC236}">
                <a16:creationId xmlns:a16="http://schemas.microsoft.com/office/drawing/2014/main" id="{6F089DF3-8410-33C2-7410-CF87DCA97A13}"/>
              </a:ext>
            </a:extLst>
          </p:cNvPr>
          <p:cNvSpPr txBox="1">
            <a:spLocks/>
          </p:cNvSpPr>
          <p:nvPr/>
        </p:nvSpPr>
        <p:spPr>
          <a:xfrm>
            <a:off x="191344" y="178713"/>
            <a:ext cx="5112568"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DAG 2</a:t>
            </a:r>
          </a:p>
        </p:txBody>
      </p:sp>
    </p:spTree>
    <p:extLst>
      <p:ext uri="{BB962C8B-B14F-4D97-AF65-F5344CB8AC3E}">
        <p14:creationId xmlns:p14="http://schemas.microsoft.com/office/powerpoint/2010/main" val="665909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2006-04-26 @10-15-47 DSC_716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4577"/>
          </a:xfrm>
          <a:prstGeom prst="rect">
            <a:avLst/>
          </a:prstGeom>
        </p:spPr>
      </p:pic>
      <p:sp>
        <p:nvSpPr>
          <p:cNvPr id="3" name="Vrije vorm 2">
            <a:extLst>
              <a:ext uri="{FF2B5EF4-FFF2-40B4-BE49-F238E27FC236}">
                <a16:creationId xmlns:a16="http://schemas.microsoft.com/office/drawing/2014/main" id="{EE2E6C75-344E-FE0B-C42B-1550C6694CB3}"/>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5AE0B417-17A0-DCFD-A7FB-29B537AA13AB}"/>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DE1CB421-FAD5-ED61-C997-D29C3102F4F3}"/>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F0EDFA5C-0BCB-423E-493B-3E3AEF70141A}"/>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540D6CD7-897A-E937-007B-1A16EE56E58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451054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2006-04-26 @10-14-33 DSC_716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08" y="0"/>
            <a:ext cx="12184529" cy="6854577"/>
          </a:xfrm>
          <a:prstGeom prst="rect">
            <a:avLst/>
          </a:prstGeom>
        </p:spPr>
      </p:pic>
      <p:sp>
        <p:nvSpPr>
          <p:cNvPr id="5" name="Vrije vorm 4">
            <a:extLst>
              <a:ext uri="{FF2B5EF4-FFF2-40B4-BE49-F238E27FC236}">
                <a16:creationId xmlns:a16="http://schemas.microsoft.com/office/drawing/2014/main" id="{600DABF7-91AA-625D-95D6-6913D9772343}"/>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A4C2E927-DB5A-E7D8-52BD-11C7082DBD7F}"/>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7" name="Groep 6">
            <a:extLst>
              <a:ext uri="{FF2B5EF4-FFF2-40B4-BE49-F238E27FC236}">
                <a16:creationId xmlns:a16="http://schemas.microsoft.com/office/drawing/2014/main" id="{89A458E8-F48A-A7C3-5FFD-05BCB698D48F}"/>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C71ED975-6780-4827-DBA8-A8048DB1A586}"/>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1BDBA61B-D7A0-D782-F23F-C4635F9BDC38}"/>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607249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2006-04-26 @08-57-03 DSC_710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756" y="0"/>
            <a:ext cx="12199256" cy="6854577"/>
          </a:xfrm>
          <a:prstGeom prst="rect">
            <a:avLst/>
          </a:prstGeom>
        </p:spPr>
      </p:pic>
      <p:sp>
        <p:nvSpPr>
          <p:cNvPr id="3" name="Vrije vorm 2">
            <a:extLst>
              <a:ext uri="{FF2B5EF4-FFF2-40B4-BE49-F238E27FC236}">
                <a16:creationId xmlns:a16="http://schemas.microsoft.com/office/drawing/2014/main" id="{64426735-0403-4C4E-9817-616EAF179D2F}"/>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910E8618-5D3E-546B-2EFC-ABDCD814E00D}"/>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7D257768-B409-0573-8AA7-A9FC3F53A505}"/>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3FB471E2-730E-4B83-FDEE-835388833EA1}"/>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EBD164D6-DD50-7D19-846D-518C86A83560}"/>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96878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2006-04-26 @09-00-33 DSC_7108.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07" y="1146"/>
            <a:ext cx="12184530" cy="6853431"/>
          </a:xfrm>
          <a:prstGeom prst="rect">
            <a:avLst/>
          </a:prstGeom>
        </p:spPr>
      </p:pic>
      <p:sp>
        <p:nvSpPr>
          <p:cNvPr id="3" name="Vrije vorm 2">
            <a:extLst>
              <a:ext uri="{FF2B5EF4-FFF2-40B4-BE49-F238E27FC236}">
                <a16:creationId xmlns:a16="http://schemas.microsoft.com/office/drawing/2014/main" id="{80DFC204-F0DA-80C4-B170-4EE552B35FF8}"/>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441A9841-D1A9-9499-06A1-C4C6F870425A}"/>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9F69F0C0-11D4-E73D-A4E7-E63F860F867D}"/>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85BAB6D4-BBA3-0EE2-AE09-B7E23E85437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C8937764-078D-173D-C48F-D1522634C389}"/>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58727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2006-04-26 @08-58-01 DSC_710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463" y="0"/>
            <a:ext cx="12157074" cy="6854577"/>
          </a:xfrm>
          <a:prstGeom prst="rect">
            <a:avLst/>
          </a:prstGeom>
        </p:spPr>
      </p:pic>
      <p:sp>
        <p:nvSpPr>
          <p:cNvPr id="3" name="Vrije vorm 2">
            <a:extLst>
              <a:ext uri="{FF2B5EF4-FFF2-40B4-BE49-F238E27FC236}">
                <a16:creationId xmlns:a16="http://schemas.microsoft.com/office/drawing/2014/main" id="{A06D67CB-B173-28B1-4771-EA0A84DA8B57}"/>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FDBE4204-0614-9BF4-6EA3-80D12D73F614}"/>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F88727AB-D02A-823D-29D9-351DCFA0D5E7}"/>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15D3EADA-DB8D-DA29-3737-48BE83AC78CD}"/>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1CF42594-6683-4A82-3672-8CFA433543C0}"/>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183606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2006-04-26 @09-02-07 DSC_711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07" y="0"/>
            <a:ext cx="12209264" cy="6854577"/>
          </a:xfrm>
          <a:prstGeom prst="rect">
            <a:avLst/>
          </a:prstGeom>
        </p:spPr>
      </p:pic>
      <p:sp>
        <p:nvSpPr>
          <p:cNvPr id="3" name="Vrije vorm 2">
            <a:extLst>
              <a:ext uri="{FF2B5EF4-FFF2-40B4-BE49-F238E27FC236}">
                <a16:creationId xmlns:a16="http://schemas.microsoft.com/office/drawing/2014/main" id="{47FE3508-B33D-7F63-B917-25A0603D0ED1}"/>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36105072-9511-7501-D4E3-B4108A04AD7A}"/>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83DF6C8F-B50B-F000-7C1A-9954D62B067A}"/>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702D3A1B-3AB8-B77F-983F-323AAB81E896}"/>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1B86F34F-FE84-AA04-2166-7C4C095CF29B}"/>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030509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2006-04-26 @09-08-10 DSC_711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1664" y="0"/>
            <a:ext cx="5832648" cy="6858000"/>
          </a:xfrm>
          <a:prstGeom prst="rect">
            <a:avLst/>
          </a:prstGeom>
        </p:spPr>
      </p:pic>
      <p:sp>
        <p:nvSpPr>
          <p:cNvPr id="3" name="Vrije vorm 2">
            <a:extLst>
              <a:ext uri="{FF2B5EF4-FFF2-40B4-BE49-F238E27FC236}">
                <a16:creationId xmlns:a16="http://schemas.microsoft.com/office/drawing/2014/main" id="{44E91B4F-C8BB-2F9C-D38B-C0701DB0DC8C}"/>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47C3C26A-51DB-5500-0843-39C09921E189}"/>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FB905234-C94A-7F60-4C6F-C7C085ACB842}"/>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E33564A4-3958-70FE-3370-E608404EE213}"/>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4492AAE1-868C-30F7-86FD-0F6455F1D6FC}"/>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862759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2006-04-26 @09-10-17 DSC_711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878" y="0"/>
            <a:ext cx="12217878" cy="6833989"/>
          </a:xfrm>
          <a:prstGeom prst="rect">
            <a:avLst/>
          </a:prstGeom>
        </p:spPr>
      </p:pic>
      <p:sp>
        <p:nvSpPr>
          <p:cNvPr id="2" name="Vrije vorm 1">
            <a:extLst>
              <a:ext uri="{FF2B5EF4-FFF2-40B4-BE49-F238E27FC236}">
                <a16:creationId xmlns:a16="http://schemas.microsoft.com/office/drawing/2014/main" id="{B13B8BC5-85D3-892D-474B-D7A566C32ED9}"/>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9923C52B-D3C1-BCEE-8B5F-441F96F76A6B}"/>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AAC4884D-5501-D361-0F0B-F396429215C1}"/>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F7F4CB14-BD59-D2EF-D27A-BCE781944A80}"/>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67131704-92AD-1FFC-8C08-16CEDF9A131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892293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2006-04-26 @09-12-21 DSC_7117.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08" y="0"/>
            <a:ext cx="12202007" cy="6843118"/>
          </a:xfrm>
          <a:prstGeom prst="rect">
            <a:avLst/>
          </a:prstGeom>
        </p:spPr>
      </p:pic>
      <p:sp>
        <p:nvSpPr>
          <p:cNvPr id="3" name="Vrije vorm 2">
            <a:extLst>
              <a:ext uri="{FF2B5EF4-FFF2-40B4-BE49-F238E27FC236}">
                <a16:creationId xmlns:a16="http://schemas.microsoft.com/office/drawing/2014/main" id="{D785573E-0A1C-3484-FAB5-0A630A974FD6}"/>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66E4F4CE-7B14-A704-FC04-2C7809DB0550}"/>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21E7C634-2DDF-3AE5-F83F-7F52B1188C84}"/>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FF3326DC-49DA-F09A-120F-79C882551586}"/>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8009AFF8-DBC1-699E-B6F4-638904C6DAAE}"/>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594876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2"/>
          <p:cNvSpPr>
            <a:spLocks noGrp="1"/>
          </p:cNvSpPr>
          <p:nvPr>
            <p:ph idx="1"/>
          </p:nvPr>
        </p:nvSpPr>
        <p:spPr>
          <a:xfrm>
            <a:off x="610592" y="2852936"/>
            <a:ext cx="6133480" cy="3098343"/>
          </a:xfrm>
        </p:spPr>
        <p:txBody>
          <a:bodyPr>
            <a:normAutofit/>
          </a:bodyPr>
          <a:lstStyle/>
          <a:p>
            <a:pPr>
              <a:lnSpc>
                <a:spcPct val="120000"/>
              </a:lnSpc>
            </a:pPr>
            <a:r>
              <a:rPr lang="nl-NL" sz="2600" dirty="0"/>
              <a:t>Persoonlijke betrokken deelname </a:t>
            </a:r>
            <a:br>
              <a:rPr lang="nl-NL" sz="2600" dirty="0"/>
            </a:br>
            <a:r>
              <a:rPr lang="nl-NL" sz="2600" dirty="0"/>
              <a:t>Mee willen doen</a:t>
            </a:r>
          </a:p>
          <a:p>
            <a:pPr>
              <a:lnSpc>
                <a:spcPct val="120000"/>
              </a:lnSpc>
            </a:pPr>
            <a:endParaRPr lang="nl-NL" sz="1500" dirty="0"/>
          </a:p>
          <a:p>
            <a:pPr>
              <a:lnSpc>
                <a:spcPct val="120000"/>
              </a:lnSpc>
            </a:pPr>
            <a:r>
              <a:rPr lang="nl-NL" sz="2600" dirty="0"/>
              <a:t>Culturele regels</a:t>
            </a:r>
            <a:br>
              <a:rPr lang="nl-NL" sz="2600" dirty="0"/>
            </a:br>
            <a:endParaRPr lang="nl-NL" sz="1500" dirty="0"/>
          </a:p>
          <a:p>
            <a:pPr>
              <a:lnSpc>
                <a:spcPct val="120000"/>
              </a:lnSpc>
            </a:pPr>
            <a:r>
              <a:rPr lang="nl-NL" sz="2600" dirty="0"/>
              <a:t>Vrijheidsgraden</a:t>
            </a:r>
          </a:p>
        </p:txBody>
      </p:sp>
      <p:sp>
        <p:nvSpPr>
          <p:cNvPr id="4" name="Titel 1">
            <a:extLst>
              <a:ext uri="{FF2B5EF4-FFF2-40B4-BE49-F238E27FC236}">
                <a16:creationId xmlns:a16="http://schemas.microsoft.com/office/drawing/2014/main" id="{B2513EE9-6A1C-C58B-F4FE-DA5417343BD8}"/>
              </a:ext>
            </a:extLst>
          </p:cNvPr>
          <p:cNvSpPr txBox="1">
            <a:spLocks/>
          </p:cNvSpPr>
          <p:nvPr/>
        </p:nvSpPr>
        <p:spPr>
          <a:xfrm>
            <a:off x="609600" y="1941027"/>
            <a:ext cx="10971808" cy="551869"/>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ea typeface="Verdana" panose="020B0604030504040204" pitchFamily="34" charset="0"/>
                <a:cs typeface="Verdana" panose="020B0604030504040204" pitchFamily="34" charset="0"/>
              </a:rPr>
              <a:t>Spel als manier van deelnemen aan alle activiteiten</a:t>
            </a:r>
          </a:p>
        </p:txBody>
      </p:sp>
      <p:grpSp>
        <p:nvGrpSpPr>
          <p:cNvPr id="6" name="Groep 5">
            <a:extLst>
              <a:ext uri="{FF2B5EF4-FFF2-40B4-BE49-F238E27FC236}">
                <a16:creationId xmlns:a16="http://schemas.microsoft.com/office/drawing/2014/main" id="{4F925893-7583-477F-2D77-BDE95369F32E}"/>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45E192A4-AF95-759D-AFF4-E027474007D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73976099-2EFF-A29C-D13A-F00CCC32DC2B}"/>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Vrije vorm 9">
            <a:extLst>
              <a:ext uri="{FF2B5EF4-FFF2-40B4-BE49-F238E27FC236}">
                <a16:creationId xmlns:a16="http://schemas.microsoft.com/office/drawing/2014/main" id="{539BF1AB-BC3D-7575-83D1-DB7B7592D241}"/>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rije vorm 10">
            <a:extLst>
              <a:ext uri="{FF2B5EF4-FFF2-40B4-BE49-F238E27FC236}">
                <a16:creationId xmlns:a16="http://schemas.microsoft.com/office/drawing/2014/main" id="{9796D206-903B-DD62-205C-AEFEB723944E}"/>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5" name="Tekstvak 14">
            <a:extLst>
              <a:ext uri="{FF2B5EF4-FFF2-40B4-BE49-F238E27FC236}">
                <a16:creationId xmlns:a16="http://schemas.microsoft.com/office/drawing/2014/main" id="{640E3990-9414-E4E9-5D55-6146D08992C9}"/>
              </a:ext>
            </a:extLst>
          </p:cNvPr>
          <p:cNvSpPr txBox="1"/>
          <p:nvPr/>
        </p:nvSpPr>
        <p:spPr>
          <a:xfrm>
            <a:off x="8832304" y="4157514"/>
            <a:ext cx="2592288" cy="1169744"/>
          </a:xfrm>
          <a:prstGeom prst="rect">
            <a:avLst/>
          </a:prstGeom>
          <a:noFill/>
        </p:spPr>
        <p:txBody>
          <a:bodyPr wrap="square">
            <a:spAutoFit/>
          </a:bodyPr>
          <a:lstStyle/>
          <a:p>
            <a:pPr marL="0" indent="0">
              <a:lnSpc>
                <a:spcPct val="120000"/>
              </a:lnSpc>
              <a:buNone/>
            </a:pPr>
            <a:endParaRPr lang="nl-NL" dirty="0"/>
          </a:p>
          <a:p>
            <a:pPr marL="0" indent="0">
              <a:lnSpc>
                <a:spcPct val="120000"/>
              </a:lnSpc>
              <a:buNone/>
            </a:pPr>
            <a:r>
              <a:rPr lang="nl-NL" sz="2400" dirty="0"/>
              <a:t>Van </a:t>
            </a:r>
            <a:r>
              <a:rPr lang="nl-NL" sz="2400" dirty="0" err="1"/>
              <a:t>Oers</a:t>
            </a:r>
            <a:endParaRPr lang="nl-NL" sz="2400" dirty="0"/>
          </a:p>
          <a:p>
            <a:pPr marL="0" indent="0">
              <a:lnSpc>
                <a:spcPct val="120000"/>
              </a:lnSpc>
              <a:buNone/>
            </a:pPr>
            <a:r>
              <a:rPr lang="nl-NL" sz="1800" dirty="0"/>
              <a:t>(meerdere publicaties)</a:t>
            </a:r>
          </a:p>
        </p:txBody>
      </p:sp>
      <p:pic>
        <p:nvPicPr>
          <p:cNvPr id="16" name="Tijdelijke aanduiding voor inhoud 5" descr="bertvanoers.jpg">
            <a:extLst>
              <a:ext uri="{FF2B5EF4-FFF2-40B4-BE49-F238E27FC236}">
                <a16:creationId xmlns:a16="http://schemas.microsoft.com/office/drawing/2014/main" id="{072B858A-B3D9-6E6C-168B-219D90F2D8B8}"/>
              </a:ext>
            </a:extLst>
          </p:cNvPr>
          <p:cNvPicPr>
            <a:picLocks noChangeAspect="1"/>
          </p:cNvPicPr>
          <p:nvPr/>
        </p:nvPicPr>
        <p:blipFill>
          <a:blip r:embed="rId2" cstate="print"/>
          <a:stretch>
            <a:fillRect/>
          </a:stretch>
        </p:blipFill>
        <p:spPr>
          <a:xfrm>
            <a:off x="10488488" y="3140968"/>
            <a:ext cx="1392618" cy="1750720"/>
          </a:xfrm>
          <a:prstGeom prst="rect">
            <a:avLst/>
          </a:prstGeom>
        </p:spPr>
      </p:pic>
    </p:spTree>
    <p:extLst>
      <p:ext uri="{BB962C8B-B14F-4D97-AF65-F5344CB8AC3E}">
        <p14:creationId xmlns:p14="http://schemas.microsoft.com/office/powerpoint/2010/main" val="2925412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55615D2B-2B6B-9478-D99F-BA016566FDD8}"/>
              </a:ext>
            </a:extLst>
          </p:cNvPr>
          <p:cNvGrpSpPr/>
          <p:nvPr/>
        </p:nvGrpSpPr>
        <p:grpSpPr>
          <a:xfrm>
            <a:off x="-9993" y="5685998"/>
            <a:ext cx="12201993" cy="1169233"/>
            <a:chOff x="-9993" y="5688767"/>
            <a:chExt cx="12219481" cy="1169233"/>
          </a:xfrm>
        </p:grpSpPr>
        <p:sp>
          <p:nvSpPr>
            <p:cNvPr id="8" name="Vrije vorm 7">
              <a:extLst>
                <a:ext uri="{FF2B5EF4-FFF2-40B4-BE49-F238E27FC236}">
                  <a16:creationId xmlns:a16="http://schemas.microsoft.com/office/drawing/2014/main" id="{10050A0D-43C7-1103-ABCF-ECC69662F0B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84F6EB48-C275-CDD1-9886-9D6484749A2F}"/>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Vrije vorm 9">
            <a:extLst>
              <a:ext uri="{FF2B5EF4-FFF2-40B4-BE49-F238E27FC236}">
                <a16:creationId xmlns:a16="http://schemas.microsoft.com/office/drawing/2014/main" id="{1C2DDDC2-8153-4981-E3CF-44003D967D75}"/>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rije vorm 10">
            <a:extLst>
              <a:ext uri="{FF2B5EF4-FFF2-40B4-BE49-F238E27FC236}">
                <a16:creationId xmlns:a16="http://schemas.microsoft.com/office/drawing/2014/main" id="{C3D5EBA1-401E-255C-DF80-C468274EFBE8}"/>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2" name="Titel 1">
            <a:extLst>
              <a:ext uri="{FF2B5EF4-FFF2-40B4-BE49-F238E27FC236}">
                <a16:creationId xmlns:a16="http://schemas.microsoft.com/office/drawing/2014/main" id="{AEFC897E-0533-C32F-5715-A81EE0A8B005}"/>
              </a:ext>
            </a:extLst>
          </p:cNvPr>
          <p:cNvSpPr txBox="1">
            <a:spLocks/>
          </p:cNvSpPr>
          <p:nvPr/>
        </p:nvSpPr>
        <p:spPr>
          <a:xfrm>
            <a:off x="191344" y="178713"/>
            <a:ext cx="5112568"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Wat gaan we doen?</a:t>
            </a:r>
          </a:p>
        </p:txBody>
      </p:sp>
      <p:pic>
        <p:nvPicPr>
          <p:cNvPr id="13" name="Afbeelding 4">
            <a:extLst>
              <a:ext uri="{FF2B5EF4-FFF2-40B4-BE49-F238E27FC236}">
                <a16:creationId xmlns:a16="http://schemas.microsoft.com/office/drawing/2014/main" id="{05EC0695-7B09-DDD1-23BB-F0EED57B707F}"/>
              </a:ext>
            </a:extLst>
          </p:cNvPr>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auto">
          <a:xfrm>
            <a:off x="9991689" y="1158096"/>
            <a:ext cx="1728192" cy="123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jdelijke aanduiding voor inhoud 6">
            <a:extLst>
              <a:ext uri="{FF2B5EF4-FFF2-40B4-BE49-F238E27FC236}">
                <a16:creationId xmlns:a16="http://schemas.microsoft.com/office/drawing/2014/main" id="{EECD9321-E5BB-B1C5-AFED-D1D2197CEF9E}"/>
              </a:ext>
            </a:extLst>
          </p:cNvPr>
          <p:cNvSpPr txBox="1">
            <a:spLocks/>
          </p:cNvSpPr>
          <p:nvPr/>
        </p:nvSpPr>
        <p:spPr>
          <a:xfrm>
            <a:off x="839416" y="1728423"/>
            <a:ext cx="10873208" cy="42254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430"/>
              </a:spcBef>
              <a:spcAft>
                <a:spcPts val="0"/>
              </a:spcAft>
              <a:buFont typeface="Arial" pitchFamily="34" charset="0"/>
              <a:buNone/>
            </a:pPr>
            <a:r>
              <a:rPr lang="nl-NL" sz="1800" dirty="0">
                <a:solidFill>
                  <a:srgbClr val="000000"/>
                </a:solidFill>
              </a:rPr>
              <a:t>10.00 uur - 10.30 uur 	Start en de actualiteit </a:t>
            </a:r>
            <a:endParaRPr lang="nl-NL" sz="1800" dirty="0"/>
          </a:p>
          <a:p>
            <a:pPr marL="0" indent="0" fontAlgn="auto">
              <a:spcBef>
                <a:spcPts val="430"/>
              </a:spcBef>
              <a:spcAft>
                <a:spcPts val="0"/>
              </a:spcAft>
              <a:buFont typeface="Arial" pitchFamily="34" charset="0"/>
              <a:buNone/>
            </a:pPr>
            <a:r>
              <a:rPr lang="nl-NL" sz="1800" dirty="0">
                <a:solidFill>
                  <a:srgbClr val="000000"/>
                </a:solidFill>
              </a:rPr>
              <a:t>10.30 uur - 11.15 uur	Werkactiviteit 1: Spel in het hart van het werkplan</a:t>
            </a:r>
            <a:endParaRPr lang="nl-NL" sz="1800" dirty="0"/>
          </a:p>
          <a:p>
            <a:pPr marL="0" indent="0" fontAlgn="auto">
              <a:spcBef>
                <a:spcPts val="430"/>
              </a:spcBef>
              <a:spcAft>
                <a:spcPts val="0"/>
              </a:spcAft>
              <a:buFont typeface="Arial" pitchFamily="34" charset="0"/>
              <a:buNone/>
            </a:pPr>
            <a:br>
              <a:rPr lang="nl-NL" sz="800" dirty="0">
                <a:solidFill>
                  <a:srgbClr val="000000"/>
                </a:solidFill>
              </a:rPr>
            </a:br>
            <a:r>
              <a:rPr lang="nl-NL" sz="1800" dirty="0">
                <a:solidFill>
                  <a:srgbClr val="000000"/>
                </a:solidFill>
              </a:rPr>
              <a:t>11.15 uur - 11.30 uur	Pauze</a:t>
            </a:r>
            <a:endParaRPr lang="nl-NL" sz="1800" dirty="0"/>
          </a:p>
          <a:p>
            <a:pPr marL="0" indent="0" fontAlgn="auto">
              <a:spcBef>
                <a:spcPts val="430"/>
              </a:spcBef>
              <a:spcAft>
                <a:spcPts val="0"/>
              </a:spcAft>
              <a:buFont typeface="Arial" pitchFamily="34" charset="0"/>
              <a:buNone/>
            </a:pPr>
            <a:br>
              <a:rPr lang="nl-NL" sz="800" dirty="0">
                <a:solidFill>
                  <a:srgbClr val="000000"/>
                </a:solidFill>
              </a:rPr>
            </a:br>
            <a:r>
              <a:rPr lang="nl-NL" sz="1800" dirty="0">
                <a:solidFill>
                  <a:srgbClr val="000000"/>
                </a:solidFill>
              </a:rPr>
              <a:t>11.30 uur - 12.00 uur	Werkactiviteit 2: Spelontwikkeling in beeld</a:t>
            </a:r>
            <a:endParaRPr lang="nl-NL" sz="1800" dirty="0"/>
          </a:p>
          <a:p>
            <a:pPr marL="0" indent="0" fontAlgn="auto">
              <a:spcBef>
                <a:spcPts val="430"/>
              </a:spcBef>
              <a:spcAft>
                <a:spcPts val="0"/>
              </a:spcAft>
              <a:buFont typeface="Arial" pitchFamily="34" charset="0"/>
              <a:buNone/>
            </a:pPr>
            <a:br>
              <a:rPr lang="nl-NL" sz="800" dirty="0">
                <a:solidFill>
                  <a:srgbClr val="000000"/>
                </a:solidFill>
              </a:rPr>
            </a:br>
            <a:r>
              <a:rPr lang="nl-NL" sz="1800" dirty="0">
                <a:solidFill>
                  <a:srgbClr val="000000"/>
                </a:solidFill>
              </a:rPr>
              <a:t>12.00 uur - 12.30 uur	Lunchpauze </a:t>
            </a:r>
            <a:endParaRPr lang="nl-NL" sz="1800" dirty="0"/>
          </a:p>
          <a:p>
            <a:pPr marL="0" indent="0" fontAlgn="auto">
              <a:spcBef>
                <a:spcPts val="430"/>
              </a:spcBef>
              <a:spcAft>
                <a:spcPts val="0"/>
              </a:spcAft>
              <a:buFont typeface="Arial" pitchFamily="34" charset="0"/>
              <a:buNone/>
            </a:pPr>
            <a:br>
              <a:rPr lang="nl-NL" sz="800" dirty="0">
                <a:solidFill>
                  <a:srgbClr val="000000"/>
                </a:solidFill>
              </a:rPr>
            </a:br>
            <a:r>
              <a:rPr lang="nl-NL" sz="1800" dirty="0">
                <a:solidFill>
                  <a:srgbClr val="000000"/>
                </a:solidFill>
              </a:rPr>
              <a:t>12.30 uur - 13.15 uur 	Werkactiviteit 3: Begeleiden van spel  </a:t>
            </a:r>
            <a:endParaRPr lang="nl-NL" sz="1800" dirty="0"/>
          </a:p>
          <a:p>
            <a:pPr marL="0" indent="0" fontAlgn="auto">
              <a:spcBef>
                <a:spcPts val="430"/>
              </a:spcBef>
              <a:spcAft>
                <a:spcPts val="0"/>
              </a:spcAft>
              <a:buFont typeface="Arial" pitchFamily="34" charset="0"/>
              <a:buNone/>
            </a:pPr>
            <a:r>
              <a:rPr lang="nl-NL" sz="1800" dirty="0">
                <a:solidFill>
                  <a:srgbClr val="000000"/>
                </a:solidFill>
              </a:rPr>
              <a:t>13.15 uur - 14.15 uur	Werkactiviteit 4: Oriënterende activiteit ontwerpen </a:t>
            </a:r>
            <a:endParaRPr lang="nl-NL" sz="1800" dirty="0"/>
          </a:p>
          <a:p>
            <a:pPr marL="0" indent="0" fontAlgn="auto">
              <a:spcBef>
                <a:spcPts val="430"/>
              </a:spcBef>
              <a:spcAft>
                <a:spcPts val="0"/>
              </a:spcAft>
              <a:buFont typeface="Arial" pitchFamily="34" charset="0"/>
              <a:buNone/>
            </a:pPr>
            <a:br>
              <a:rPr lang="nl-NL" sz="800" dirty="0">
                <a:solidFill>
                  <a:srgbClr val="000000"/>
                </a:solidFill>
              </a:rPr>
            </a:br>
            <a:r>
              <a:rPr lang="nl-NL" sz="1800" dirty="0">
                <a:solidFill>
                  <a:srgbClr val="000000"/>
                </a:solidFill>
              </a:rPr>
              <a:t>14.15 uur - 15.00 uur 	Pauze</a:t>
            </a:r>
            <a:endParaRPr lang="nl-NL" sz="1800" dirty="0"/>
          </a:p>
          <a:p>
            <a:pPr marL="0" indent="0" fontAlgn="auto">
              <a:spcBef>
                <a:spcPts val="430"/>
              </a:spcBef>
              <a:spcAft>
                <a:spcPts val="0"/>
              </a:spcAft>
              <a:buFont typeface="Arial" pitchFamily="34" charset="0"/>
              <a:buNone/>
            </a:pPr>
            <a:br>
              <a:rPr lang="nl-NL" sz="500" dirty="0">
                <a:solidFill>
                  <a:srgbClr val="000000"/>
                </a:solidFill>
              </a:rPr>
            </a:br>
            <a:r>
              <a:rPr lang="nl-NL" sz="1800" dirty="0">
                <a:solidFill>
                  <a:srgbClr val="000000"/>
                </a:solidFill>
              </a:rPr>
              <a:t>15.00 uur - 16.00 uur 	Werkactiviteit 5: Plannen maken en vervolgacties	</a:t>
            </a:r>
            <a:endParaRPr lang="nl-NL" sz="1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2006-04-26 @08-33-24 DSC_706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96" y="655420"/>
            <a:ext cx="12184530" cy="6199157"/>
          </a:xfrm>
          <a:prstGeom prst="rect">
            <a:avLst/>
          </a:prstGeom>
        </p:spPr>
      </p:pic>
      <p:sp>
        <p:nvSpPr>
          <p:cNvPr id="3" name="Vrije vorm 2">
            <a:extLst>
              <a:ext uri="{FF2B5EF4-FFF2-40B4-BE49-F238E27FC236}">
                <a16:creationId xmlns:a16="http://schemas.microsoft.com/office/drawing/2014/main" id="{EA1775AF-080F-5119-37B7-EC522F5DCC73}"/>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Vrije vorm 3">
            <a:extLst>
              <a:ext uri="{FF2B5EF4-FFF2-40B4-BE49-F238E27FC236}">
                <a16:creationId xmlns:a16="http://schemas.microsoft.com/office/drawing/2014/main" id="{020E00EA-1E0B-DCBE-2364-339DA3EB8964}"/>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5" name="Groep 4">
            <a:extLst>
              <a:ext uri="{FF2B5EF4-FFF2-40B4-BE49-F238E27FC236}">
                <a16:creationId xmlns:a16="http://schemas.microsoft.com/office/drawing/2014/main" id="{FB6B4B17-5123-4379-71DB-E36A6768DB4C}"/>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1B8AD677-FAC1-A291-537D-8FAA89CB8703}"/>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CD2F1ED9-B147-9CA1-3273-F64EF3596926}"/>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549479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400" y="161165"/>
            <a:ext cx="6072787" cy="6127858"/>
          </a:xfrm>
          <a:prstGeom prst="rect">
            <a:avLst/>
          </a:prstGeom>
        </p:spPr>
      </p:pic>
      <p:grpSp>
        <p:nvGrpSpPr>
          <p:cNvPr id="5" name="Groep 4">
            <a:extLst>
              <a:ext uri="{FF2B5EF4-FFF2-40B4-BE49-F238E27FC236}">
                <a16:creationId xmlns:a16="http://schemas.microsoft.com/office/drawing/2014/main" id="{46D013A2-AEAA-4A40-E2E6-EE274E8B2FBA}"/>
              </a:ext>
            </a:extLst>
          </p:cNvPr>
          <p:cNvGrpSpPr/>
          <p:nvPr/>
        </p:nvGrpSpPr>
        <p:grpSpPr>
          <a:xfrm>
            <a:off x="-9993" y="5688767"/>
            <a:ext cx="12201993" cy="1169233"/>
            <a:chOff x="-9993" y="5688767"/>
            <a:chExt cx="12219481" cy="1169233"/>
          </a:xfrm>
        </p:grpSpPr>
        <p:sp>
          <p:nvSpPr>
            <p:cNvPr id="6" name="Vrije vorm 5">
              <a:extLst>
                <a:ext uri="{FF2B5EF4-FFF2-40B4-BE49-F238E27FC236}">
                  <a16:creationId xmlns:a16="http://schemas.microsoft.com/office/drawing/2014/main" id="{DE439C66-2A75-95E2-6D69-8E2F3A4F91D5}"/>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028A1271-77EA-7369-94EA-23741C6A0914}"/>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499952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9600" y="1990935"/>
            <a:ext cx="10972800" cy="4135229"/>
          </a:xfrm>
        </p:spPr>
        <p:txBody>
          <a:bodyPr>
            <a:normAutofit/>
          </a:bodyPr>
          <a:lstStyle/>
          <a:p>
            <a:r>
              <a:rPr lang="nl-NL" sz="2600" dirty="0"/>
              <a:t>Spel is geen aparte activiteit maar manier van doen</a:t>
            </a:r>
          </a:p>
          <a:p>
            <a:r>
              <a:rPr lang="nl-NL" sz="2600" dirty="0"/>
              <a:t>Spel start met kijken, imiteren, meedoen</a:t>
            </a:r>
          </a:p>
          <a:p>
            <a:r>
              <a:rPr lang="nl-NL" sz="2600" dirty="0"/>
              <a:t>Spel kent regels, vrijheden, verantwoordelijkheden- rol</a:t>
            </a:r>
          </a:p>
          <a:p>
            <a:r>
              <a:rPr lang="nl-NL" sz="2600" dirty="0"/>
              <a:t>Betrokkenheid en betekenis van de deelnemers</a:t>
            </a:r>
          </a:p>
          <a:p>
            <a:r>
              <a:rPr lang="nl-NL" sz="2600" dirty="0"/>
              <a:t>Spel als een speciale uiting van een sociaal culturele activiteit</a:t>
            </a:r>
          </a:p>
          <a:p>
            <a:r>
              <a:rPr lang="nl-NL" sz="2600" dirty="0"/>
              <a:t>Het leren in spel is een kwalitatieve vernieuwing van de activiteit- een leerverhaal</a:t>
            </a:r>
          </a:p>
        </p:txBody>
      </p:sp>
      <p:sp>
        <p:nvSpPr>
          <p:cNvPr id="7" name="Vrije vorm 6">
            <a:extLst>
              <a:ext uri="{FF2B5EF4-FFF2-40B4-BE49-F238E27FC236}">
                <a16:creationId xmlns:a16="http://schemas.microsoft.com/office/drawing/2014/main" id="{DC33E7A4-6E30-DC27-E943-8CFC7BD4106E}"/>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E8593317-1804-8ADC-004E-6C5A99F58CA5}"/>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9" name="Titel 1">
            <a:extLst>
              <a:ext uri="{FF2B5EF4-FFF2-40B4-BE49-F238E27FC236}">
                <a16:creationId xmlns:a16="http://schemas.microsoft.com/office/drawing/2014/main" id="{D7B42B5B-3465-D18D-11D8-5E9F55C93797}"/>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KORT GEZEGD</a:t>
            </a:r>
          </a:p>
        </p:txBody>
      </p:sp>
      <p:grpSp>
        <p:nvGrpSpPr>
          <p:cNvPr id="10" name="Groep 9">
            <a:extLst>
              <a:ext uri="{FF2B5EF4-FFF2-40B4-BE49-F238E27FC236}">
                <a16:creationId xmlns:a16="http://schemas.microsoft.com/office/drawing/2014/main" id="{6071D607-D538-11EB-B419-9FFDF1A0BB51}"/>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119D18CE-8FD3-E5AE-AB68-6DF6285E10E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903301E4-B153-EC92-27B1-88EB9C79FF02}"/>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777719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9376" y="1511031"/>
            <a:ext cx="11103024" cy="5043927"/>
          </a:xfrm>
        </p:spPr>
        <p:txBody>
          <a:bodyPr>
            <a:noAutofit/>
          </a:bodyPr>
          <a:lstStyle/>
          <a:p>
            <a:pPr>
              <a:lnSpc>
                <a:spcPct val="120000"/>
              </a:lnSpc>
            </a:pPr>
            <a:r>
              <a:rPr lang="nl-NL" sz="2000" dirty="0">
                <a:effectLst/>
                <a:latin typeface="Helvetica" pitchFamily="2" charset="0"/>
              </a:rPr>
              <a:t>Bewegingsspel</a:t>
            </a:r>
          </a:p>
          <a:p>
            <a:pPr>
              <a:lnSpc>
                <a:spcPct val="170000"/>
              </a:lnSpc>
            </a:pPr>
            <a:r>
              <a:rPr lang="nl-NL" sz="2000" dirty="0">
                <a:effectLst/>
                <a:latin typeface="Helvetica" pitchFamily="2" charset="0"/>
              </a:rPr>
              <a:t>Manipulerend spel met voorwerpen en zand en water e.d.</a:t>
            </a:r>
          </a:p>
          <a:p>
            <a:pPr>
              <a:lnSpc>
                <a:spcPct val="120000"/>
              </a:lnSpc>
            </a:pPr>
            <a:r>
              <a:rPr lang="nl-NL" sz="2000" dirty="0" err="1">
                <a:effectLst/>
                <a:latin typeface="Helvetica" pitchFamily="2" charset="0"/>
              </a:rPr>
              <a:t>Rolgebonden</a:t>
            </a:r>
            <a:r>
              <a:rPr lang="nl-NL" sz="2000" dirty="0">
                <a:effectLst/>
                <a:latin typeface="Helvetica" pitchFamily="2" charset="0"/>
              </a:rPr>
              <a:t> handelingen</a:t>
            </a:r>
          </a:p>
          <a:p>
            <a:pPr>
              <a:lnSpc>
                <a:spcPct val="120000"/>
              </a:lnSpc>
            </a:pPr>
            <a:r>
              <a:rPr lang="nl-NL" sz="2000" dirty="0">
                <a:effectLst/>
                <a:latin typeface="Helvetica" pitchFamily="2" charset="0"/>
              </a:rPr>
              <a:t>Eenvoudig rollenspel waarin materialen en voorwerpen een bepaalde functie in het spel krijgen en waarin een kind zelf een rol heeft</a:t>
            </a:r>
          </a:p>
          <a:p>
            <a:pPr>
              <a:lnSpc>
                <a:spcPct val="120000"/>
              </a:lnSpc>
            </a:pPr>
            <a:r>
              <a:rPr lang="nl-NL" sz="2000" dirty="0">
                <a:effectLst/>
                <a:latin typeface="Helvetica" pitchFamily="2" charset="0"/>
              </a:rPr>
              <a:t>Thematisch rollenspel waarin kinderen met elkaar een verhaal spelen met rollen, handelingen en gebeurtenissen, binnen een thema</a:t>
            </a:r>
          </a:p>
          <a:p>
            <a:pPr>
              <a:lnSpc>
                <a:spcPct val="120000"/>
              </a:lnSpc>
            </a:pPr>
            <a:r>
              <a:rPr lang="nl-NL" sz="2000" dirty="0">
                <a:effectLst/>
                <a:latin typeface="Helvetica" pitchFamily="2" charset="0"/>
              </a:rPr>
              <a:t>Regisserend spel</a:t>
            </a:r>
          </a:p>
          <a:p>
            <a:pPr>
              <a:lnSpc>
                <a:spcPct val="120000"/>
              </a:lnSpc>
            </a:pPr>
            <a:r>
              <a:rPr lang="nl-NL" sz="2000" dirty="0">
                <a:effectLst/>
                <a:latin typeface="Helvetica" pitchFamily="2" charset="0"/>
              </a:rPr>
              <a:t>Rollenspel waarin ook lees/schrijfactiviteiten en reken/wiskundeactiviteiten zijn betrokken</a:t>
            </a:r>
          </a:p>
          <a:p>
            <a:pPr>
              <a:lnSpc>
                <a:spcPct val="120000"/>
              </a:lnSpc>
            </a:pPr>
            <a:r>
              <a:rPr lang="nl-NL" sz="2000" dirty="0">
                <a:effectLst/>
                <a:latin typeface="Helvetica" pitchFamily="2" charset="0"/>
              </a:rPr>
              <a:t>Spel met </a:t>
            </a:r>
            <a:r>
              <a:rPr lang="nl-NL" sz="2000" dirty="0" err="1">
                <a:effectLst/>
                <a:latin typeface="Helvetica" pitchFamily="2" charset="0"/>
              </a:rPr>
              <a:t>onderzoekskenmerken</a:t>
            </a:r>
            <a:endParaRPr lang="nl-NL" sz="2000" dirty="0">
              <a:effectLst/>
              <a:latin typeface="Helvetica" pitchFamily="2" charset="0"/>
            </a:endParaRPr>
          </a:p>
          <a:p>
            <a:pPr>
              <a:lnSpc>
                <a:spcPct val="120000"/>
              </a:lnSpc>
            </a:pPr>
            <a:r>
              <a:rPr lang="nl-NL" sz="2000" dirty="0">
                <a:effectLst/>
                <a:latin typeface="Helvetica" pitchFamily="2" charset="0"/>
              </a:rPr>
              <a:t>Gericht onderzoeken</a:t>
            </a:r>
          </a:p>
        </p:txBody>
      </p:sp>
      <p:sp>
        <p:nvSpPr>
          <p:cNvPr id="7" name="Vrije vorm 6">
            <a:extLst>
              <a:ext uri="{FF2B5EF4-FFF2-40B4-BE49-F238E27FC236}">
                <a16:creationId xmlns:a16="http://schemas.microsoft.com/office/drawing/2014/main" id="{0522203D-7516-B623-0D01-427ABF315B61}"/>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2DFE117F-2B06-6F06-F10A-1FEC6998D34F}"/>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9" name="Titel 1">
            <a:extLst>
              <a:ext uri="{FF2B5EF4-FFF2-40B4-BE49-F238E27FC236}">
                <a16:creationId xmlns:a16="http://schemas.microsoft.com/office/drawing/2014/main" id="{38EBA1F2-D874-C3A0-EBC8-2DC1946D4D03}"/>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SOORTEN SPEL</a:t>
            </a:r>
          </a:p>
        </p:txBody>
      </p:sp>
      <p:grpSp>
        <p:nvGrpSpPr>
          <p:cNvPr id="10" name="Groep 9">
            <a:extLst>
              <a:ext uri="{FF2B5EF4-FFF2-40B4-BE49-F238E27FC236}">
                <a16:creationId xmlns:a16="http://schemas.microsoft.com/office/drawing/2014/main" id="{A5639A2F-AD5F-AF02-4597-0F5C34CAD8B8}"/>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1FC7E9EB-7D44-3B75-FACA-5C7B8BA9C7E8}"/>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7007E6C4-968C-D72F-D841-B5E1F29084F4}"/>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9456120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lvl="0">
              <a:lnSpc>
                <a:spcPct val="150000"/>
              </a:lnSpc>
            </a:pPr>
            <a:r>
              <a:rPr lang="nl-NL" sz="2000" dirty="0"/>
              <a:t>Actief handelen levert veel leerervaringen op</a:t>
            </a:r>
          </a:p>
          <a:p>
            <a:pPr lvl="0">
              <a:lnSpc>
                <a:spcPct val="150000"/>
              </a:lnSpc>
            </a:pPr>
            <a:r>
              <a:rPr lang="nl-NL" sz="2000" dirty="0"/>
              <a:t>Reflectie is ergens op gebaseerd (op eigen handelen!)</a:t>
            </a:r>
          </a:p>
          <a:p>
            <a:pPr lvl="0">
              <a:lnSpc>
                <a:spcPct val="150000"/>
              </a:lnSpc>
            </a:pPr>
            <a:r>
              <a:rPr lang="nl-NL" sz="2000" dirty="0"/>
              <a:t>Het echte leven komt de school in </a:t>
            </a:r>
          </a:p>
          <a:p>
            <a:pPr lvl="0">
              <a:lnSpc>
                <a:spcPct val="150000"/>
              </a:lnSpc>
            </a:pPr>
            <a:r>
              <a:rPr lang="en-US" sz="2000" dirty="0"/>
              <a:t>Meer </a:t>
            </a:r>
            <a:r>
              <a:rPr lang="en-US" sz="2000" dirty="0" err="1"/>
              <a:t>kansen</a:t>
            </a:r>
            <a:r>
              <a:rPr lang="en-US" sz="2000" dirty="0"/>
              <a:t> </a:t>
            </a:r>
            <a:r>
              <a:rPr lang="en-US" sz="2000" dirty="0" err="1"/>
              <a:t>voor</a:t>
            </a:r>
            <a:r>
              <a:rPr lang="en-US" sz="2000" dirty="0"/>
              <a:t> </a:t>
            </a:r>
            <a:r>
              <a:rPr lang="en-US" sz="2000" dirty="0" err="1"/>
              <a:t>verschillende</a:t>
            </a:r>
            <a:r>
              <a:rPr lang="en-US" sz="2000" dirty="0"/>
              <a:t> </a:t>
            </a:r>
            <a:r>
              <a:rPr lang="en-US" sz="2000" dirty="0" err="1"/>
              <a:t>leerstijlen</a:t>
            </a:r>
            <a:endParaRPr lang="nl-NL" sz="2000" dirty="0"/>
          </a:p>
          <a:p>
            <a:pPr lvl="0">
              <a:lnSpc>
                <a:spcPct val="150000"/>
              </a:lnSpc>
            </a:pPr>
            <a:r>
              <a:rPr lang="en-US" sz="2000" dirty="0" err="1"/>
              <a:t>Vakoverstijgend</a:t>
            </a:r>
            <a:endParaRPr lang="nl-NL" sz="2000" dirty="0"/>
          </a:p>
          <a:p>
            <a:pPr lvl="0">
              <a:lnSpc>
                <a:spcPct val="150000"/>
              </a:lnSpc>
            </a:pPr>
            <a:r>
              <a:rPr lang="nl-NL" sz="2000" dirty="0"/>
              <a:t>Directe toepassing van kennis en vaardigheden</a:t>
            </a:r>
          </a:p>
          <a:p>
            <a:pPr lvl="0">
              <a:lnSpc>
                <a:spcPct val="150000"/>
              </a:lnSpc>
            </a:pPr>
            <a:r>
              <a:rPr lang="en-US" sz="2000" dirty="0" err="1"/>
              <a:t>Vraagt</a:t>
            </a:r>
            <a:r>
              <a:rPr lang="en-US" sz="2000" dirty="0"/>
              <a:t> om teamwork</a:t>
            </a:r>
            <a:endParaRPr lang="nl-NL" sz="2000" dirty="0"/>
          </a:p>
          <a:p>
            <a:pPr lvl="0">
              <a:lnSpc>
                <a:spcPct val="150000"/>
              </a:lnSpc>
            </a:pPr>
            <a:r>
              <a:rPr lang="en-US" sz="2000" dirty="0"/>
              <a:t>Meer </a:t>
            </a:r>
            <a:r>
              <a:rPr lang="en-US" sz="2000" dirty="0" err="1"/>
              <a:t>kans</a:t>
            </a:r>
            <a:r>
              <a:rPr lang="en-US" sz="2000" dirty="0"/>
              <a:t> op </a:t>
            </a:r>
            <a:r>
              <a:rPr lang="en-US" sz="2000" dirty="0" err="1"/>
              <a:t>betrokkenheid</a:t>
            </a:r>
            <a:endParaRPr lang="nl-NL" sz="2000" dirty="0"/>
          </a:p>
        </p:txBody>
      </p:sp>
      <p:sp>
        <p:nvSpPr>
          <p:cNvPr id="7" name="Vrije vorm 6">
            <a:extLst>
              <a:ext uri="{FF2B5EF4-FFF2-40B4-BE49-F238E27FC236}">
                <a16:creationId xmlns:a16="http://schemas.microsoft.com/office/drawing/2014/main" id="{F8360E1F-FDBC-A3D1-4F79-F686326D64F0}"/>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D275EFC5-3D22-6B0A-E613-C2478B33AE48}"/>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9" name="Titel 1">
            <a:extLst>
              <a:ext uri="{FF2B5EF4-FFF2-40B4-BE49-F238E27FC236}">
                <a16:creationId xmlns:a16="http://schemas.microsoft.com/office/drawing/2014/main" id="{93A2DD1B-C0B4-FD8E-8A82-30B92C744597}"/>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WAARDE VAN SPEL</a:t>
            </a:r>
          </a:p>
        </p:txBody>
      </p:sp>
      <p:grpSp>
        <p:nvGrpSpPr>
          <p:cNvPr id="10" name="Groep 9">
            <a:extLst>
              <a:ext uri="{FF2B5EF4-FFF2-40B4-BE49-F238E27FC236}">
                <a16:creationId xmlns:a16="http://schemas.microsoft.com/office/drawing/2014/main" id="{017601F6-5904-C6C2-9BC5-BE6C032823F2}"/>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6853F089-4AFA-9D8D-9B76-774E3348AB73}"/>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35F888C3-CD08-94D4-5A9D-100237B98BF9}"/>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5894927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a:lnSpc>
                <a:spcPct val="150000"/>
              </a:lnSpc>
            </a:pPr>
            <a:r>
              <a:rPr lang="nl-NL" sz="2000" dirty="0"/>
              <a:t>Een spelletje memory</a:t>
            </a:r>
          </a:p>
          <a:p>
            <a:pPr>
              <a:lnSpc>
                <a:spcPct val="150000"/>
              </a:lnSpc>
            </a:pPr>
            <a:r>
              <a:rPr lang="nl-NL" sz="2000" dirty="0"/>
              <a:t>Bekers en bakjes uitdelen</a:t>
            </a:r>
          </a:p>
          <a:p>
            <a:pPr>
              <a:lnSpc>
                <a:spcPct val="150000"/>
              </a:lnSpc>
            </a:pPr>
            <a:r>
              <a:rPr lang="nl-NL" sz="2000" dirty="0"/>
              <a:t>Jassen aandoen</a:t>
            </a:r>
          </a:p>
          <a:p>
            <a:pPr>
              <a:lnSpc>
                <a:spcPct val="150000"/>
              </a:lnSpc>
            </a:pPr>
            <a:r>
              <a:rPr lang="nl-NL" sz="2000" dirty="0"/>
              <a:t>Buitenspelen in de zandbak</a:t>
            </a:r>
          </a:p>
          <a:p>
            <a:pPr>
              <a:lnSpc>
                <a:spcPct val="150000"/>
              </a:lnSpc>
            </a:pPr>
            <a:r>
              <a:rPr lang="nl-NL" sz="2000" dirty="0"/>
              <a:t>Het plein schoon vegen met de bezem</a:t>
            </a:r>
          </a:p>
          <a:p>
            <a:pPr>
              <a:lnSpc>
                <a:spcPct val="150000"/>
              </a:lnSpc>
            </a:pPr>
            <a:r>
              <a:rPr lang="nl-NL" sz="2000" dirty="0"/>
              <a:t>Een garage bouwen voor de auto’s</a:t>
            </a:r>
          </a:p>
        </p:txBody>
      </p:sp>
      <p:sp>
        <p:nvSpPr>
          <p:cNvPr id="7" name="Vrije vorm 6">
            <a:extLst>
              <a:ext uri="{FF2B5EF4-FFF2-40B4-BE49-F238E27FC236}">
                <a16:creationId xmlns:a16="http://schemas.microsoft.com/office/drawing/2014/main" id="{414CACCA-5C20-4791-A6C0-1B322C8305C4}"/>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FC223087-C848-0C94-EF03-F17C00854545}"/>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9" name="Titel 1">
            <a:extLst>
              <a:ext uri="{FF2B5EF4-FFF2-40B4-BE49-F238E27FC236}">
                <a16:creationId xmlns:a16="http://schemas.microsoft.com/office/drawing/2014/main" id="{708E1DDD-89F3-FC85-339D-E39B145D3661}"/>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IS DIT SPEL</a:t>
            </a:r>
          </a:p>
        </p:txBody>
      </p:sp>
      <p:grpSp>
        <p:nvGrpSpPr>
          <p:cNvPr id="10" name="Groep 9">
            <a:extLst>
              <a:ext uri="{FF2B5EF4-FFF2-40B4-BE49-F238E27FC236}">
                <a16:creationId xmlns:a16="http://schemas.microsoft.com/office/drawing/2014/main" id="{F0A1D375-3A17-4F8F-95BD-7D871B767647}"/>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2943182F-B68C-30B8-0581-BBE9995A45CD}"/>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4B992FFA-3348-B1C1-82CC-33B3759EAFEE}"/>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2294898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71B397B-7136-4744-AE48-E71536834F6F}"/>
              </a:ext>
            </a:extLst>
          </p:cNvPr>
          <p:cNvSpPr>
            <a:spLocks noGrp="1"/>
          </p:cNvSpPr>
          <p:nvPr>
            <p:ph idx="1"/>
          </p:nvPr>
        </p:nvSpPr>
        <p:spPr>
          <a:xfrm>
            <a:off x="609600" y="2420889"/>
            <a:ext cx="10972800" cy="1008111"/>
          </a:xfrm>
        </p:spPr>
        <p:txBody>
          <a:bodyPr/>
          <a:lstStyle/>
          <a:p>
            <a:pPr marL="0" indent="0">
              <a:buNone/>
            </a:pPr>
            <a:r>
              <a:rPr lang="nl-NL" dirty="0"/>
              <a:t>Een </a:t>
            </a:r>
            <a:r>
              <a:rPr lang="nl-NL" dirty="0" err="1"/>
              <a:t>spelgeoriënteerd</a:t>
            </a:r>
            <a:r>
              <a:rPr lang="nl-NL" dirty="0"/>
              <a:t> curriculum</a:t>
            </a:r>
          </a:p>
        </p:txBody>
      </p:sp>
      <p:sp>
        <p:nvSpPr>
          <p:cNvPr id="5" name="Vrije vorm 4">
            <a:extLst>
              <a:ext uri="{FF2B5EF4-FFF2-40B4-BE49-F238E27FC236}">
                <a16:creationId xmlns:a16="http://schemas.microsoft.com/office/drawing/2014/main" id="{D17ECE27-F9AB-0229-99D5-679706B07C63}"/>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60C55808-84DC-EB19-534F-7F2345D09AD5}"/>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7" name="Titel 1">
            <a:extLst>
              <a:ext uri="{FF2B5EF4-FFF2-40B4-BE49-F238E27FC236}">
                <a16:creationId xmlns:a16="http://schemas.microsoft.com/office/drawing/2014/main" id="{429700EC-0FC0-1896-7F54-FD6906E5F5E4}"/>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ARTIKEL BERT VAN OERS…</a:t>
            </a:r>
          </a:p>
        </p:txBody>
      </p:sp>
      <p:grpSp>
        <p:nvGrpSpPr>
          <p:cNvPr id="8" name="Groep 7">
            <a:extLst>
              <a:ext uri="{FF2B5EF4-FFF2-40B4-BE49-F238E27FC236}">
                <a16:creationId xmlns:a16="http://schemas.microsoft.com/office/drawing/2014/main" id="{4F3FA3BA-0F86-7A0A-4327-8FD032549AD6}"/>
              </a:ext>
            </a:extLst>
          </p:cNvPr>
          <p:cNvGrpSpPr/>
          <p:nvPr/>
        </p:nvGrpSpPr>
        <p:grpSpPr>
          <a:xfrm>
            <a:off x="-9993" y="5688767"/>
            <a:ext cx="12201993" cy="1169233"/>
            <a:chOff x="-9993" y="5688767"/>
            <a:chExt cx="12219481" cy="1169233"/>
          </a:xfrm>
        </p:grpSpPr>
        <p:sp>
          <p:nvSpPr>
            <p:cNvPr id="9" name="Vrije vorm 8">
              <a:extLst>
                <a:ext uri="{FF2B5EF4-FFF2-40B4-BE49-F238E27FC236}">
                  <a16:creationId xmlns:a16="http://schemas.microsoft.com/office/drawing/2014/main" id="{F4E4D732-15AD-072F-739A-C29D5F332580}"/>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9">
              <a:extLst>
                <a:ext uri="{FF2B5EF4-FFF2-40B4-BE49-F238E27FC236}">
                  <a16:creationId xmlns:a16="http://schemas.microsoft.com/office/drawing/2014/main" id="{793CD3DE-962F-BB6D-5F7D-F66D273E7AE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065027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rije vorm 2">
            <a:extLst>
              <a:ext uri="{FF2B5EF4-FFF2-40B4-BE49-F238E27FC236}">
                <a16:creationId xmlns:a16="http://schemas.microsoft.com/office/drawing/2014/main" id="{F727574F-48D4-710C-8ECB-AD4473E25616}"/>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Vrije vorm 4">
            <a:extLst>
              <a:ext uri="{FF2B5EF4-FFF2-40B4-BE49-F238E27FC236}">
                <a16:creationId xmlns:a16="http://schemas.microsoft.com/office/drawing/2014/main" id="{719B118E-CEE4-1065-8634-578C20DF986A}"/>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7" name="Groep 6">
            <a:extLst>
              <a:ext uri="{FF2B5EF4-FFF2-40B4-BE49-F238E27FC236}">
                <a16:creationId xmlns:a16="http://schemas.microsoft.com/office/drawing/2014/main" id="{0EFB0564-EF7E-DE96-A94F-47F367B6A270}"/>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AFF20C90-0A91-D8B8-50C2-94EC2ACF4AFE}"/>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487C20DA-E5A8-949C-10C9-ECFC69E02112}"/>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6" name="Tijdelijke aanduiding voor inhoud 5">
            <a:extLst>
              <a:ext uri="{FF2B5EF4-FFF2-40B4-BE49-F238E27FC236}">
                <a16:creationId xmlns:a16="http://schemas.microsoft.com/office/drawing/2014/main" id="{E5FD2B73-645D-476E-A6CB-F5CCF6BE8015}"/>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449143" y="-16374"/>
            <a:ext cx="5286456" cy="6901758"/>
          </a:xfrm>
        </p:spPr>
      </p:pic>
    </p:spTree>
    <p:extLst>
      <p:ext uri="{BB962C8B-B14F-4D97-AF65-F5344CB8AC3E}">
        <p14:creationId xmlns:p14="http://schemas.microsoft.com/office/powerpoint/2010/main" val="20082753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35360" y="1462059"/>
            <a:ext cx="11449272" cy="4664105"/>
          </a:xfrm>
        </p:spPr>
        <p:txBody>
          <a:bodyPr>
            <a:normAutofit fontScale="92500"/>
          </a:bodyPr>
          <a:lstStyle/>
          <a:p>
            <a:pPr marL="0" indent="0">
              <a:lnSpc>
                <a:spcPct val="150000"/>
              </a:lnSpc>
              <a:buNone/>
            </a:pPr>
            <a:r>
              <a:rPr lang="nl-NL" sz="1200" dirty="0"/>
              <a:t>Op de peuterspeelzaal hebben de leidsters het thema ‘Wij houden van dieren’ bedacht. Eén van de startactiviteiten met een praatplaat en verschillende dieren laat zien dat de kinderen wel de olifant, giraffe en leeuw kennen, maar niet poes, hond, konijn. De leidsters gaan dit verder onderzoeken en bij de volgende startactiviteit neemt juf </a:t>
            </a:r>
            <a:r>
              <a:rPr lang="nl-NL" sz="1200" dirty="0" err="1"/>
              <a:t>Marischka</a:t>
            </a:r>
            <a:r>
              <a:rPr lang="nl-NL" sz="1200" dirty="0"/>
              <a:t> haar eigen hond mee en in de pauze gaat een groepje kinderen mee om de hond uit te laten. De kinderen zijn vol aandacht voor de hond. Wat doet de hond?, Hoe voelt hij…?, ze blijven kijken. Maar weinig kinderen blijken een hond te hebben. Ze zijn wel heel nieuwsgierig en vooral het uitlaten in de wijk en het spelen bij het hondenveldje roept veel verhalen en vragen op: ”Ik was hier ook maar toen waren er veel meer honden, waar is dat schepje voor?” De </a:t>
            </a:r>
            <a:r>
              <a:rPr lang="nl-NL" sz="1200" dirty="0" err="1"/>
              <a:t>pm-ers</a:t>
            </a:r>
            <a:r>
              <a:rPr lang="nl-NL" sz="1200" dirty="0"/>
              <a:t> besluiten het thema kleiner te maken. Ze kiezen voor de betekenisvolle activiteit: het verzorgen van de hond. Er komt een speelgoedhond die een plek nodig heeft in de huishoek. De kinderen zien in de boeken, dat dit een soort kussen is. Natuurlijk moet er ook een riem komen om de hond uit te laten. Alle kinderen maken hun eigen riem met naam van de hond en die van zichzelf erop. Als ze de hond uitlaten, nemen ze de eigen riem mee. Steeds meer interessante activiteiten blijken van belang voor het verzorgen van de hond: uitlaten, eten geven, schoonmaken, spelen. In de groep ontstaan verschillende uitlaatroutes: een lange met groene pijlen en een korte gele. De hond mag maar op een paar plekken los. Dat is te zien op de bordjes.  Er moet eten komen voor de hond. De winkel wordt ingericht met allemaal spullen voor honden, katten en andere huisdieren. Lege pakken, speeltjes, borstels. Van alles krijgt een plek. In de boeken over huisdieren ontdekken de kinderen verschillende soorten honden en zo komen er ook verschillende knuffelhonden in de klas. In kleine groepen gaan de kinderen de dieren bekijken; grote oren, kleine oren, blauwe ogen, bruine ogen….van alles komt langs. Er ontstaan kleine spelscripts over eerst met elkaar eten en daarna de hond uitlaten. Onderweg wordt er gelijk eten gekocht in de winkel. Thuis krijgt de hond een bakje met eten en drinken. Het spel verlengt en verdiept zich en er ontstaan steeds nieuwe varianten: er zijn geen honden om mee te spelen op het veldje en dan ineens is er een grote hond op het veldje. Wat nu? </a:t>
            </a:r>
            <a:r>
              <a:rPr lang="nl-NL" sz="1200" dirty="0" err="1"/>
              <a:t>Marischka</a:t>
            </a:r>
            <a:r>
              <a:rPr lang="nl-NL" sz="1200" dirty="0"/>
              <a:t> speelt mee en verwoordt wat er bij het uitlaten allemaal kan gebeuren. Een klein thema vol betekenisvolle activiteiten met grote winst voor het spel en de betrokkenheid van de kinderen. </a:t>
            </a:r>
          </a:p>
          <a:p>
            <a:pPr>
              <a:lnSpc>
                <a:spcPct val="150000"/>
              </a:lnSpc>
            </a:pPr>
            <a:endParaRPr lang="nl-NL" sz="1200" dirty="0"/>
          </a:p>
        </p:txBody>
      </p:sp>
      <p:sp>
        <p:nvSpPr>
          <p:cNvPr id="10" name="Vrije vorm 9">
            <a:extLst>
              <a:ext uri="{FF2B5EF4-FFF2-40B4-BE49-F238E27FC236}">
                <a16:creationId xmlns:a16="http://schemas.microsoft.com/office/drawing/2014/main" id="{05EA1851-8478-14DF-2890-62B49E1D6FB1}"/>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rije vorm 10">
            <a:extLst>
              <a:ext uri="{FF2B5EF4-FFF2-40B4-BE49-F238E27FC236}">
                <a16:creationId xmlns:a16="http://schemas.microsoft.com/office/drawing/2014/main" id="{2B71550E-F63E-1909-9D06-DF30F94852FE}"/>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2" name="Titel 1">
            <a:extLst>
              <a:ext uri="{FF2B5EF4-FFF2-40B4-BE49-F238E27FC236}">
                <a16:creationId xmlns:a16="http://schemas.microsoft.com/office/drawing/2014/main" id="{23EEF50E-CB37-F290-CBEC-9AF9A0774D37}"/>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WE HOUDEN VAN DIEREN</a:t>
            </a:r>
          </a:p>
        </p:txBody>
      </p:sp>
      <p:grpSp>
        <p:nvGrpSpPr>
          <p:cNvPr id="13" name="Groep 12">
            <a:extLst>
              <a:ext uri="{FF2B5EF4-FFF2-40B4-BE49-F238E27FC236}">
                <a16:creationId xmlns:a16="http://schemas.microsoft.com/office/drawing/2014/main" id="{5D0E3133-B7D2-9E45-538D-7C8369A5412F}"/>
              </a:ext>
            </a:extLst>
          </p:cNvPr>
          <p:cNvGrpSpPr/>
          <p:nvPr/>
        </p:nvGrpSpPr>
        <p:grpSpPr>
          <a:xfrm>
            <a:off x="-9993" y="5688767"/>
            <a:ext cx="12201993" cy="1169233"/>
            <a:chOff x="-9993" y="5688767"/>
            <a:chExt cx="12219481" cy="1169233"/>
          </a:xfrm>
        </p:grpSpPr>
        <p:sp>
          <p:nvSpPr>
            <p:cNvPr id="14" name="Vrije vorm 13">
              <a:extLst>
                <a:ext uri="{FF2B5EF4-FFF2-40B4-BE49-F238E27FC236}">
                  <a16:creationId xmlns:a16="http://schemas.microsoft.com/office/drawing/2014/main" id="{7EBB5308-E0F7-A9D0-AC05-149BEA17EDB6}"/>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Vrije vorm 14">
              <a:extLst>
                <a:ext uri="{FF2B5EF4-FFF2-40B4-BE49-F238E27FC236}">
                  <a16:creationId xmlns:a16="http://schemas.microsoft.com/office/drawing/2014/main" id="{527D5875-4727-EFDF-6FA1-C4C00A4190EE}"/>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304594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35360" y="1519516"/>
            <a:ext cx="11521280" cy="4606648"/>
          </a:xfrm>
        </p:spPr>
        <p:txBody>
          <a:bodyPr>
            <a:noAutofit/>
          </a:bodyPr>
          <a:lstStyle/>
          <a:p>
            <a:pPr marL="0" indent="0">
              <a:lnSpc>
                <a:spcPct val="150000"/>
              </a:lnSpc>
              <a:buNone/>
            </a:pPr>
            <a:r>
              <a:rPr lang="nl-NL" sz="1500" dirty="0"/>
              <a:t>In de school is voor de onderbouw gekozen voor het thema ‘dieren’. In groep 1/2 van juf Stephanie worden verschillende startactiviteiten gedaan; de kinderen nemen eigen dierenknuffels mee en bekijken die samen goed. Ze snuffelen in boeken over allerlei verschillende dieren en ze gaan op bezoek bij de schapen in de buurt. De kinderen vinden alle activiteiten leuk. Het wordt pas echt interessant als de juf samen met de kinderen de platen bekijkt uit een boek over de dierenarts. Dat is een interessante praktijk met heel veel betekenisvolle activiteiten: dieren verzorgen, opereren, beter maken, medicijnen maken en geven.  Dat willen ze gaan spelen! Met behulp van de platen uit het boek wordt de dierenartsenpraktijk ingericht. Er is een wachtkamer, een behandeltafel, een operatiekamer en een ruimte waar de dieren kunnen bijkomen van de operatie. Steeds weer duiken de kinderen in het boek om te kijken of ze nu wel alles hebben. De huishoek heeft ondertussen ook steeds meer dieren gekregen. Voor elk dier een eigen plek en een eigen etensbak. Helaas wordt er  regelmatig een dier ziek. In de wachtkamer liggen allerlei tijdschriften over dieren. Twee kinderen zitten daar heerlijk in te bladeren met een knuffel op hun schoot. In de operatiekamer staat een tafel met daarop een hond. </a:t>
            </a:r>
          </a:p>
        </p:txBody>
      </p:sp>
      <p:sp>
        <p:nvSpPr>
          <p:cNvPr id="4" name="Vrije vorm 3">
            <a:extLst>
              <a:ext uri="{FF2B5EF4-FFF2-40B4-BE49-F238E27FC236}">
                <a16:creationId xmlns:a16="http://schemas.microsoft.com/office/drawing/2014/main" id="{6860E1E9-0FD1-1336-F7B3-344519EE5F84}"/>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Vrije vorm 4">
            <a:extLst>
              <a:ext uri="{FF2B5EF4-FFF2-40B4-BE49-F238E27FC236}">
                <a16:creationId xmlns:a16="http://schemas.microsoft.com/office/drawing/2014/main" id="{6EBDC7B8-5188-F2C8-52E1-0FCA7F397E05}"/>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6" name="Titel 1">
            <a:extLst>
              <a:ext uri="{FF2B5EF4-FFF2-40B4-BE49-F238E27FC236}">
                <a16:creationId xmlns:a16="http://schemas.microsoft.com/office/drawing/2014/main" id="{E542E924-172B-73CC-51EB-8E6C133AC149}"/>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BIJ DE DIERENARTS</a:t>
            </a:r>
          </a:p>
        </p:txBody>
      </p:sp>
      <p:grpSp>
        <p:nvGrpSpPr>
          <p:cNvPr id="7" name="Groep 6">
            <a:extLst>
              <a:ext uri="{FF2B5EF4-FFF2-40B4-BE49-F238E27FC236}">
                <a16:creationId xmlns:a16="http://schemas.microsoft.com/office/drawing/2014/main" id="{E6271949-EBF0-66DF-AE26-4A4C91A64268}"/>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97B63FBF-20CE-43E3-46E0-268C6BBDFF5A}"/>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5D6C3077-3ADB-1F16-7444-D530D88734D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925749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8" descr="Afbeelding met persoon, binnen, muur&#10;&#10;Automatisch gegenereerde beschrijving">
            <a:extLst>
              <a:ext uri="{FF2B5EF4-FFF2-40B4-BE49-F238E27FC236}">
                <a16:creationId xmlns:a16="http://schemas.microsoft.com/office/drawing/2014/main" id="{5FBA8BDF-557D-4A4B-9B1B-FD9EB3189C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 y="651033"/>
            <a:ext cx="12184530" cy="6204197"/>
          </a:xfrm>
          <a:prstGeom prst="rect">
            <a:avLst/>
          </a:prstGeom>
        </p:spPr>
      </p:pic>
      <p:grpSp>
        <p:nvGrpSpPr>
          <p:cNvPr id="3" name="Groep 2">
            <a:extLst>
              <a:ext uri="{FF2B5EF4-FFF2-40B4-BE49-F238E27FC236}">
                <a16:creationId xmlns:a16="http://schemas.microsoft.com/office/drawing/2014/main" id="{0E65B5CC-B693-8E30-7D09-C396E94536CE}"/>
              </a:ext>
            </a:extLst>
          </p:cNvPr>
          <p:cNvGrpSpPr/>
          <p:nvPr/>
        </p:nvGrpSpPr>
        <p:grpSpPr>
          <a:xfrm>
            <a:off x="-9993" y="5698496"/>
            <a:ext cx="12201993" cy="1169233"/>
            <a:chOff x="-9993" y="5688767"/>
            <a:chExt cx="12219481" cy="1169233"/>
          </a:xfrm>
        </p:grpSpPr>
        <p:sp>
          <p:nvSpPr>
            <p:cNvPr id="4" name="Vrije vorm 3">
              <a:extLst>
                <a:ext uri="{FF2B5EF4-FFF2-40B4-BE49-F238E27FC236}">
                  <a16:creationId xmlns:a16="http://schemas.microsoft.com/office/drawing/2014/main" id="{B3071E2C-5494-2A6D-A094-5D5B8A267648}"/>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D63F6BA4-FB8C-CA6D-0DCA-8F6A2F9812AB}"/>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7" name="Vrije vorm 6">
            <a:extLst>
              <a:ext uri="{FF2B5EF4-FFF2-40B4-BE49-F238E27FC236}">
                <a16:creationId xmlns:a16="http://schemas.microsoft.com/office/drawing/2014/main" id="{FA3EB6AC-AFBA-10C7-43E4-916C99FD6C25}"/>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D43F2A1D-7805-7228-6072-55D9B8CB4DC4}"/>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9" name="Titel 1">
            <a:extLst>
              <a:ext uri="{FF2B5EF4-FFF2-40B4-BE49-F238E27FC236}">
                <a16:creationId xmlns:a16="http://schemas.microsoft.com/office/drawing/2014/main" id="{68B3165A-8E1C-E225-6DCE-278D37239750}"/>
              </a:ext>
            </a:extLst>
          </p:cNvPr>
          <p:cNvSpPr txBox="1">
            <a:spLocks/>
          </p:cNvSpPr>
          <p:nvPr/>
        </p:nvSpPr>
        <p:spPr>
          <a:xfrm>
            <a:off x="331731" y="125837"/>
            <a:ext cx="5760640" cy="875837"/>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l" fontAlgn="auto">
              <a:spcAft>
                <a:spcPts val="0"/>
              </a:spcAft>
            </a:pPr>
            <a:r>
              <a:rPr lang="nl-NL" b="1" dirty="0">
                <a:solidFill>
                  <a:schemeClr val="bg1"/>
                </a:solidFill>
              </a:rPr>
              <a:t>In de actualiteit...</a:t>
            </a:r>
          </a:p>
        </p:txBody>
      </p:sp>
      <p:sp>
        <p:nvSpPr>
          <p:cNvPr id="17" name="Tijdelijke aanduiding voor inhoud 16">
            <a:extLst>
              <a:ext uri="{FF2B5EF4-FFF2-40B4-BE49-F238E27FC236}">
                <a16:creationId xmlns:a16="http://schemas.microsoft.com/office/drawing/2014/main" id="{9D375640-CB9A-56DE-4185-9142CBD0302F}"/>
              </a:ext>
            </a:extLst>
          </p:cNvPr>
          <p:cNvSpPr>
            <a:spLocks noGrp="1"/>
          </p:cNvSpPr>
          <p:nvPr>
            <p:ph idx="1"/>
          </p:nvPr>
        </p:nvSpPr>
        <p:spPr>
          <a:xfrm>
            <a:off x="331731" y="5229200"/>
            <a:ext cx="11250669" cy="896964"/>
          </a:xfrm>
        </p:spPr>
        <p:txBody>
          <a:bodyPr>
            <a:normAutofit/>
          </a:bodyPr>
          <a:lstStyle/>
          <a:p>
            <a:pPr marL="0" indent="0">
              <a:buNone/>
            </a:pPr>
            <a:r>
              <a:rPr lang="nl-NL" sz="4800" dirty="0">
                <a:solidFill>
                  <a:schemeClr val="bg1"/>
                </a:solidFill>
              </a:rPr>
              <a:t>Nooit te oud om te spelen…</a:t>
            </a:r>
          </a:p>
        </p:txBody>
      </p:sp>
    </p:spTree>
    <p:extLst>
      <p:ext uri="{BB962C8B-B14F-4D97-AF65-F5344CB8AC3E}">
        <p14:creationId xmlns:p14="http://schemas.microsoft.com/office/powerpoint/2010/main" val="2898462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D:\Levineke\OneDrive\video\2015-2016\2016_04 april\05 april\IMG_2873.JPG"/>
          <p:cNvPicPr>
            <a:picLocks noGrp="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7463" y="0"/>
            <a:ext cx="12174544" cy="6854577"/>
          </a:xfrm>
          <a:prstGeom prst="rect">
            <a:avLst/>
          </a:prstGeom>
          <a:noFill/>
          <a:ln>
            <a:noFill/>
          </a:ln>
        </p:spPr>
      </p:pic>
      <p:sp>
        <p:nvSpPr>
          <p:cNvPr id="3" name="Vrije vorm 2">
            <a:extLst>
              <a:ext uri="{FF2B5EF4-FFF2-40B4-BE49-F238E27FC236}">
                <a16:creationId xmlns:a16="http://schemas.microsoft.com/office/drawing/2014/main" id="{61910D76-51CC-E325-4B49-1B1E9EFACC81}"/>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Vrije vorm 4">
            <a:extLst>
              <a:ext uri="{FF2B5EF4-FFF2-40B4-BE49-F238E27FC236}">
                <a16:creationId xmlns:a16="http://schemas.microsoft.com/office/drawing/2014/main" id="{A6BA21BF-654A-9B04-BBB6-85D6C3E8584E}"/>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7DAE0A5A-BEDD-43E1-A032-1923049695E8}"/>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CD483595-1579-541E-E96B-07FBC4D0046B}"/>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EAFC3CCB-9027-74E5-11B9-A048479B76D4}"/>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2332503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C:\Users\van de Meer\AppData\Local\Microsoft\Windows\INetCacheContent.Word\1-02.jpg"/>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3287688" y="635417"/>
            <a:ext cx="8911569" cy="6219160"/>
          </a:xfrm>
          <a:prstGeom prst="rect">
            <a:avLst/>
          </a:prstGeom>
          <a:noFill/>
          <a:ln>
            <a:noFill/>
          </a:ln>
        </p:spPr>
      </p:pic>
      <p:sp>
        <p:nvSpPr>
          <p:cNvPr id="3" name="Vrije vorm 2">
            <a:extLst>
              <a:ext uri="{FF2B5EF4-FFF2-40B4-BE49-F238E27FC236}">
                <a16:creationId xmlns:a16="http://schemas.microsoft.com/office/drawing/2014/main" id="{6086DD2B-17B8-6F1F-4BBC-DC3AFEF488F9}"/>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Vrije vorm 4">
            <a:extLst>
              <a:ext uri="{FF2B5EF4-FFF2-40B4-BE49-F238E27FC236}">
                <a16:creationId xmlns:a16="http://schemas.microsoft.com/office/drawing/2014/main" id="{7A422076-15EA-FECA-B319-69D29E44116E}"/>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2C2CD7D4-4EC9-FDC3-D690-E4EACDDF25F6}"/>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FAFDDB4A-2742-F8D4-6C9F-1A1F4D5C08A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1A371535-3FE1-A84F-9FE6-D6CDE9D14EF5}"/>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3066033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C:\Users\van de Meer\AppData\Local\Microsoft\Windows\INetCacheContent.Word\1-03.jpg"/>
          <p:cNvPicPr>
            <a:picLocks noGrp="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030" y="0"/>
            <a:ext cx="12190970" cy="6851650"/>
          </a:xfrm>
          <a:prstGeom prst="rect">
            <a:avLst/>
          </a:prstGeom>
          <a:noFill/>
          <a:ln>
            <a:noFill/>
          </a:ln>
        </p:spPr>
      </p:pic>
      <p:sp>
        <p:nvSpPr>
          <p:cNvPr id="3" name="Vrije vorm 2">
            <a:extLst>
              <a:ext uri="{FF2B5EF4-FFF2-40B4-BE49-F238E27FC236}">
                <a16:creationId xmlns:a16="http://schemas.microsoft.com/office/drawing/2014/main" id="{5C3B4BEE-D999-6552-5EC9-359B3B2D488E}"/>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Vrije vorm 4">
            <a:extLst>
              <a:ext uri="{FF2B5EF4-FFF2-40B4-BE49-F238E27FC236}">
                <a16:creationId xmlns:a16="http://schemas.microsoft.com/office/drawing/2014/main" id="{6D2D9238-915E-3BEA-EEC4-318AD2346AB5}"/>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4BBF8775-2C0A-6B9C-F98E-4F608DC6B6B1}"/>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7CA8AC02-3232-CEBD-3A80-558D4861B091}"/>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3068F137-A800-AA17-C3A2-994F0DA0A337}"/>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3148282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fontScale="92500" lnSpcReduction="10000"/>
          </a:bodyPr>
          <a:lstStyle/>
          <a:p>
            <a:pPr marL="0" indent="0">
              <a:lnSpc>
                <a:spcPct val="150000"/>
              </a:lnSpc>
              <a:buNone/>
            </a:pPr>
            <a:r>
              <a:rPr lang="nl-NL" sz="1800" dirty="0"/>
              <a:t>Twee kinderen lopen in witte jassen rond met spuitjes en andere materialen uit het doktersmandje dat op de operatietafel staat. Alles wordt op de hond getest. Er is veel verband nodig om de hond goed mee te verbinden. Ook  een schaar en pleisters hebben ze daarbij hard nodig. De kinderen zeggen niet veel tegen elkaar maar zijn druk met spullen pakken, plakken, spuitje geven etc. Eerst in de wachtkamer en dan met de assistent is gesprek. “Wat zijn de klachten?”. Alles wordt netjes ingevuld en de belangrijkste vraag is: opereren of niet? De dierenarts staat er klaar voor. Als er geopereerd wordt, moet het dier een nachtje blijven. In een andere hoek wordt er druk met flesjes, water en gekleurd papier gewerkt. Dat worden de medicijnen. Hier wordt veel gepraat. “Kijk het is nu geel, nee er hoeft niet meer bij…, doe jij er nog wat water bij. Zo is het genoeg…, de volgende …”. Ook dat wordt steeds echter. Welke naam heeft het medicijn en hoe moet het gebruikt worden? Stephanie helpt om alles ook echt op te schrijven. Zoveel betekenisvolle activiteiten vanuit de sociaal-culturele praktijk van de dierenarts.))</a:t>
            </a:r>
          </a:p>
        </p:txBody>
      </p:sp>
      <p:sp>
        <p:nvSpPr>
          <p:cNvPr id="4" name="Vrije vorm 3">
            <a:extLst>
              <a:ext uri="{FF2B5EF4-FFF2-40B4-BE49-F238E27FC236}">
                <a16:creationId xmlns:a16="http://schemas.microsoft.com/office/drawing/2014/main" id="{FE1A6FA0-AFD1-FF13-B174-536B296BDBBD}"/>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Vrije vorm 4">
            <a:extLst>
              <a:ext uri="{FF2B5EF4-FFF2-40B4-BE49-F238E27FC236}">
                <a16:creationId xmlns:a16="http://schemas.microsoft.com/office/drawing/2014/main" id="{AB72CF5A-8302-17FF-5960-B98C9BEDD4C1}"/>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C1D59E8C-A4EB-3E55-0BF7-420B0CD89F71}"/>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67515ADA-09AE-5014-047E-B0864F264AD3}"/>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4E99D614-5AA9-F14A-023F-6F5B1C23C590}"/>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6655737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35360" y="1511032"/>
            <a:ext cx="11521280" cy="5086320"/>
          </a:xfrm>
        </p:spPr>
        <p:txBody>
          <a:bodyPr>
            <a:noAutofit/>
          </a:bodyPr>
          <a:lstStyle/>
          <a:p>
            <a:pPr marL="0" indent="0">
              <a:lnSpc>
                <a:spcPct val="170000"/>
              </a:lnSpc>
              <a:buNone/>
            </a:pPr>
            <a:r>
              <a:rPr lang="nl-NL" sz="1100" dirty="0"/>
              <a:t>In groep 1-2-3- van juf Tessa zitten alle kinderen in de kring.  Tessa heeft de poezenmand uit de dierenartsenhoek gepakt en start met een vraag.  De poes van haar vriendin komt dit weekend bij haar logeren.  Ze weet niet hoe je poezen moet verzorgen. Dus … hoe moet dat nu? De vraag is duidelijk en de kinderen zitten er direct in. Ze komen met allerlei ideeën en oplossingen. Het gaat over melk of geen melk, water voor oudere katten, de kattenbak verschonen, niet te veel eten geven anders worden ze dik. Tessa zorgt voor de beurtverdeling en laat zien hoe je goed naar elkaar kunt luisteren en op elkaar kunt reageren zonder door elkaar te praten.  Dan pakt ze het kijkdoosboekje De Poes. Dit boekje staat vol met weetjes over de poes. Dit gaan ze met elkaar lezen om erachter te komen hoe het zit met het verzorgen van een poes. Ze maakt drietallen, een groep 1, 2, 3 kind bij elkaar. Per groepje krijgen de kinderen een illustratie uit het boek en gaan daarover in gesprek. Juf Tessa zorgt ervoor dat de ervaringen steeds uitgewisseld worden in de grote kring. Zo komen we erachter dat hij waarschijnlijk geen melk drinkt maar water, want we zien alleen waterbakjes op de afbeeldingen. Dan is het speelwerktijd en gaat groep 3 verder met het boek en de groepen 1 en 2 spelen in de hoeken. De kinderen van groep 3 gaan aan de grote werktafel zitten en schrijven de woorden die ze al kennen rond de illustraties. Ondertussen loopt Tessa door de klas om de kinderen van groep 1 en 2 te helpen bij het starten van het spel. De kinderen in de dierenartsenpraktijk hebben  een zieke poes op de behandeltafel. Wat zou er aan de hand kunnen zijn, wat moeten ze onderzoeken en welk medicijn krijgt de poes mee? Aan de kinderen in de wachtkamer vraagt Tessa waarom ze hier zitten met hun (knuffel)dieren. Er komen verhalen over aangereden poezen, zieke honden en een vogel met een gebroken vleugel.  Tessa is nieuwsgierig wat de dierenarts gaat doen en hoe het dan thuis verder gaat. De kinderen willen dit na de speelwerktijd in de evaluatiekring vertellen. In de dierenwinkel vinden de kinderen het tijd om op te ruimen want alles staat door elkaar. Bij de watertafel zijn de kinderen al volop de honden en katten aan het wassen.  Hoe krijgen we die straks weer goed droog?))</a:t>
            </a:r>
          </a:p>
        </p:txBody>
      </p:sp>
      <p:sp>
        <p:nvSpPr>
          <p:cNvPr id="4" name="Vrije vorm 3">
            <a:extLst>
              <a:ext uri="{FF2B5EF4-FFF2-40B4-BE49-F238E27FC236}">
                <a16:creationId xmlns:a16="http://schemas.microsoft.com/office/drawing/2014/main" id="{E0E8BEA5-7203-743B-765A-5281F0B630F3}"/>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Vrije vorm 4">
            <a:extLst>
              <a:ext uri="{FF2B5EF4-FFF2-40B4-BE49-F238E27FC236}">
                <a16:creationId xmlns:a16="http://schemas.microsoft.com/office/drawing/2014/main" id="{40D29749-4626-70FC-C9AE-C7FE1722E616}"/>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6" name="Titel 1">
            <a:extLst>
              <a:ext uri="{FF2B5EF4-FFF2-40B4-BE49-F238E27FC236}">
                <a16:creationId xmlns:a16="http://schemas.microsoft.com/office/drawing/2014/main" id="{680DE74C-C057-8A77-50AE-546FF59B2A29}"/>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NIET VOOR DE POES</a:t>
            </a:r>
          </a:p>
        </p:txBody>
      </p:sp>
      <p:grpSp>
        <p:nvGrpSpPr>
          <p:cNvPr id="7" name="Groep 6">
            <a:extLst>
              <a:ext uri="{FF2B5EF4-FFF2-40B4-BE49-F238E27FC236}">
                <a16:creationId xmlns:a16="http://schemas.microsoft.com/office/drawing/2014/main" id="{BB4196A9-EE50-1CE6-7F0F-06DDA2853791}"/>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9ED358F5-3746-0FFD-634B-EC16781B00B3}"/>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0B689DED-A4BE-9ADA-7E51-769C7C5470F2}"/>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676335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C:\Users\van de Meer\AppData\Local\Microsoft\Windows\INetCacheContent.Word\2012-10-03 @08-47-02 8950.jpg"/>
          <p:cNvPicPr>
            <a:picLocks noGrp="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2783632" y="0"/>
            <a:ext cx="6192688" cy="6858000"/>
          </a:xfrm>
          <a:prstGeom prst="rect">
            <a:avLst/>
          </a:prstGeom>
          <a:noFill/>
          <a:ln>
            <a:noFill/>
          </a:ln>
        </p:spPr>
      </p:pic>
      <p:sp>
        <p:nvSpPr>
          <p:cNvPr id="3" name="Vrije vorm 2">
            <a:extLst>
              <a:ext uri="{FF2B5EF4-FFF2-40B4-BE49-F238E27FC236}">
                <a16:creationId xmlns:a16="http://schemas.microsoft.com/office/drawing/2014/main" id="{E155B2C8-FAE0-3989-DCAC-3C73CE805F11}"/>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Vrije vorm 4">
            <a:extLst>
              <a:ext uri="{FF2B5EF4-FFF2-40B4-BE49-F238E27FC236}">
                <a16:creationId xmlns:a16="http://schemas.microsoft.com/office/drawing/2014/main" id="{2A25CCC7-EE24-5974-1EC0-C29C6F16CD50}"/>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8D89D881-1046-AF15-8FD3-BC0043862448}"/>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37647158-977F-C50A-F184-8C24C35CE1A5}"/>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DD523264-533C-6017-40FB-33CC56A8AF5E}"/>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7004100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C:\Users\van de Meer\AppData\Local\Microsoft\Windows\INetCacheContent.Word\2012-10-03 @08-55-56 8969.jpg"/>
          <p:cNvPicPr>
            <a:picLocks noGrp="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7463" y="0"/>
            <a:ext cx="12157074" cy="6854577"/>
          </a:xfrm>
          <a:prstGeom prst="rect">
            <a:avLst/>
          </a:prstGeom>
          <a:noFill/>
          <a:ln>
            <a:noFill/>
          </a:ln>
        </p:spPr>
      </p:pic>
      <p:sp>
        <p:nvSpPr>
          <p:cNvPr id="3" name="Vrije vorm 2">
            <a:extLst>
              <a:ext uri="{FF2B5EF4-FFF2-40B4-BE49-F238E27FC236}">
                <a16:creationId xmlns:a16="http://schemas.microsoft.com/office/drawing/2014/main" id="{AD6151B9-4E71-5321-2415-C04E7129C928}"/>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Vrije vorm 4">
            <a:extLst>
              <a:ext uri="{FF2B5EF4-FFF2-40B4-BE49-F238E27FC236}">
                <a16:creationId xmlns:a16="http://schemas.microsoft.com/office/drawing/2014/main" id="{3CE9B635-9614-AAA2-296F-DBC9E5076552}"/>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8695B2B2-1480-208E-BEC2-417C02A3711E}"/>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06589431-356F-6B92-D3E2-DD96AAA5DB9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75DD1AF3-A6C1-7B85-2428-719044EE2EA7}"/>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5494560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C:\Users\van de Meer\AppData\Local\Microsoft\Windows\INetCacheContent.Word\2012-10-03 @08-54-33 8966.jpg"/>
          <p:cNvPicPr>
            <a:picLocks noGrp="1"/>
          </p:cNvPicPr>
          <p:nvPr>
            <p:ph idx="1"/>
          </p:nvPr>
        </p:nvPicPr>
        <p:blipFill rotWithShape="1">
          <a:blip r:embed="rId2" cstate="screen">
            <a:extLst>
              <a:ext uri="{28A0092B-C50C-407E-A947-70E740481C1C}">
                <a14:useLocalDpi xmlns:a14="http://schemas.microsoft.com/office/drawing/2010/main"/>
              </a:ext>
            </a:extLst>
          </a:blip>
          <a:srcRect t="-366"/>
          <a:stretch/>
        </p:blipFill>
        <p:spPr bwMode="auto">
          <a:xfrm>
            <a:off x="-12226" y="1"/>
            <a:ext cx="12199257" cy="6854576"/>
          </a:xfrm>
          <a:prstGeom prst="rect">
            <a:avLst/>
          </a:prstGeom>
          <a:noFill/>
          <a:ln>
            <a:noFill/>
          </a:ln>
        </p:spPr>
      </p:pic>
      <p:sp>
        <p:nvSpPr>
          <p:cNvPr id="3" name="Vrije vorm 2">
            <a:extLst>
              <a:ext uri="{FF2B5EF4-FFF2-40B4-BE49-F238E27FC236}">
                <a16:creationId xmlns:a16="http://schemas.microsoft.com/office/drawing/2014/main" id="{0600F748-D67C-C8B0-8AB2-F648425E7ECB}"/>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Vrije vorm 4">
            <a:extLst>
              <a:ext uri="{FF2B5EF4-FFF2-40B4-BE49-F238E27FC236}">
                <a16:creationId xmlns:a16="http://schemas.microsoft.com/office/drawing/2014/main" id="{2CFB646B-18F1-10ED-CC30-37F14C4F8D11}"/>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grpSp>
        <p:nvGrpSpPr>
          <p:cNvPr id="6" name="Groep 5">
            <a:extLst>
              <a:ext uri="{FF2B5EF4-FFF2-40B4-BE49-F238E27FC236}">
                <a16:creationId xmlns:a16="http://schemas.microsoft.com/office/drawing/2014/main" id="{B6468DD6-ADF3-756E-95D0-C5D3A515A554}"/>
              </a:ext>
            </a:extLst>
          </p:cNvPr>
          <p:cNvGrpSpPr/>
          <p:nvPr/>
        </p:nvGrpSpPr>
        <p:grpSpPr>
          <a:xfrm>
            <a:off x="-9993" y="5688767"/>
            <a:ext cx="12201993" cy="1169233"/>
            <a:chOff x="-9993" y="5688767"/>
            <a:chExt cx="12219481" cy="1169233"/>
          </a:xfrm>
        </p:grpSpPr>
        <p:sp>
          <p:nvSpPr>
            <p:cNvPr id="7" name="Vrije vorm 6">
              <a:extLst>
                <a:ext uri="{FF2B5EF4-FFF2-40B4-BE49-F238E27FC236}">
                  <a16:creationId xmlns:a16="http://schemas.microsoft.com/office/drawing/2014/main" id="{AB311445-21B2-F0E3-1A3F-D79EF917D34E}"/>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73414200-8A56-3625-729F-FD13E31324F8}"/>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0847821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persoon, kind, binnen, jongen&#10;&#10;Automatisch gegenereerde beschrijving">
            <a:extLst>
              <a:ext uri="{FF2B5EF4-FFF2-40B4-BE49-F238E27FC236}">
                <a16:creationId xmlns:a16="http://schemas.microsoft.com/office/drawing/2014/main" id="{5575876D-D943-CD94-1425-FD5FDA3B3CFD}"/>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4681" y="158854"/>
            <a:ext cx="12223951" cy="6722702"/>
          </a:xfrm>
          <a:prstGeom prst="rect">
            <a:avLst/>
          </a:prstGeom>
          <a:noFill/>
        </p:spPr>
      </p:pic>
      <p:grpSp>
        <p:nvGrpSpPr>
          <p:cNvPr id="6" name="Groep 5">
            <a:extLst>
              <a:ext uri="{FF2B5EF4-FFF2-40B4-BE49-F238E27FC236}">
                <a16:creationId xmlns:a16="http://schemas.microsoft.com/office/drawing/2014/main" id="{28085383-300B-8704-1DBF-332E27E3D55B}"/>
              </a:ext>
            </a:extLst>
          </p:cNvPr>
          <p:cNvGrpSpPr/>
          <p:nvPr/>
        </p:nvGrpSpPr>
        <p:grpSpPr>
          <a:xfrm>
            <a:off x="-9993" y="5698496"/>
            <a:ext cx="12201993" cy="1169233"/>
            <a:chOff x="-9993" y="5688767"/>
            <a:chExt cx="12219481" cy="1169233"/>
          </a:xfrm>
        </p:grpSpPr>
        <p:sp>
          <p:nvSpPr>
            <p:cNvPr id="7" name="Vrije vorm 6">
              <a:extLst>
                <a:ext uri="{FF2B5EF4-FFF2-40B4-BE49-F238E27FC236}">
                  <a16:creationId xmlns:a16="http://schemas.microsoft.com/office/drawing/2014/main" id="{9F8F4FAC-D55F-1E95-B1A9-7CE9AE9D3411}"/>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CB5C46A0-A959-04B1-DCD2-4ED7A9331CBB}"/>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9" name="Vrije vorm 8">
            <a:extLst>
              <a:ext uri="{FF2B5EF4-FFF2-40B4-BE49-F238E27FC236}">
                <a16:creationId xmlns:a16="http://schemas.microsoft.com/office/drawing/2014/main" id="{88342F88-880C-F438-D764-3337DC211283}"/>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9">
            <a:extLst>
              <a:ext uri="{FF2B5EF4-FFF2-40B4-BE49-F238E27FC236}">
                <a16:creationId xmlns:a16="http://schemas.microsoft.com/office/drawing/2014/main" id="{34663177-77AC-05B0-CCA7-771E4174D7D6}"/>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1" name="Titel 1">
            <a:extLst>
              <a:ext uri="{FF2B5EF4-FFF2-40B4-BE49-F238E27FC236}">
                <a16:creationId xmlns:a16="http://schemas.microsoft.com/office/drawing/2014/main" id="{52306F60-1FD8-1ED4-0F6F-948DC18D83EC}"/>
              </a:ext>
            </a:extLst>
          </p:cNvPr>
          <p:cNvSpPr txBox="1">
            <a:spLocks/>
          </p:cNvSpPr>
          <p:nvPr/>
        </p:nvSpPr>
        <p:spPr>
          <a:xfrm>
            <a:off x="191344" y="125837"/>
            <a:ext cx="6340333" cy="875837"/>
          </a:xfrm>
          <a:prstGeom prst="rect">
            <a:avLst/>
          </a:prstGeom>
        </p:spPr>
        <p:txBody>
          <a:bodyPr vert="horz" lIns="91440" tIns="45720" rIns="91440" bIns="45720" rtlCol="0" anchor="ctr">
            <a:normAutofit/>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b="1" dirty="0">
                <a:solidFill>
                  <a:schemeClr val="bg1"/>
                </a:solidFill>
              </a:rPr>
              <a:t>Werkactiviteit 2:</a:t>
            </a:r>
          </a:p>
        </p:txBody>
      </p:sp>
      <p:sp>
        <p:nvSpPr>
          <p:cNvPr id="12" name="Titel 1">
            <a:extLst>
              <a:ext uri="{FF2B5EF4-FFF2-40B4-BE49-F238E27FC236}">
                <a16:creationId xmlns:a16="http://schemas.microsoft.com/office/drawing/2014/main" id="{54209FDD-070D-4A11-FC84-4DA45C62FC5B}"/>
              </a:ext>
            </a:extLst>
          </p:cNvPr>
          <p:cNvSpPr txBox="1">
            <a:spLocks/>
          </p:cNvSpPr>
          <p:nvPr/>
        </p:nvSpPr>
        <p:spPr>
          <a:xfrm>
            <a:off x="335360" y="5343570"/>
            <a:ext cx="11305256" cy="821734"/>
          </a:xfrm>
          <a:prstGeom prst="rect">
            <a:avLst/>
          </a:prstGeom>
        </p:spPr>
        <p:txBody>
          <a:bodyPr vert="horz" lIns="91440" tIns="45720" rIns="91440" bIns="45720" rtlCol="0" anchor="ctr">
            <a:normAutofit fontScale="92500" lnSpcReduction="200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6000" b="1" dirty="0">
                <a:solidFill>
                  <a:schemeClr val="bg1"/>
                </a:solidFill>
              </a:rPr>
              <a:t>Spelontwikkeling in beeld</a:t>
            </a:r>
            <a:endParaRPr lang="nl-NL" sz="4800" b="1" dirty="0">
              <a:solidFill>
                <a:schemeClr val="bg1"/>
              </a:solidFill>
            </a:endParaRPr>
          </a:p>
        </p:txBody>
      </p:sp>
    </p:spTree>
    <p:extLst>
      <p:ext uri="{BB962C8B-B14F-4D97-AF65-F5344CB8AC3E}">
        <p14:creationId xmlns:p14="http://schemas.microsoft.com/office/powerpoint/2010/main" val="42820019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a:extLst>
              <a:ext uri="{FF2B5EF4-FFF2-40B4-BE49-F238E27FC236}">
                <a16:creationId xmlns:a16="http://schemas.microsoft.com/office/drawing/2014/main" id="{87C5D22A-F75C-EC56-8D21-9A19C9A72008}"/>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rot="16200000">
            <a:off x="2668712" y="-2651250"/>
            <a:ext cx="6854578" cy="12157075"/>
          </a:xfrm>
        </p:spPr>
      </p:pic>
      <p:sp>
        <p:nvSpPr>
          <p:cNvPr id="6" name="Vrije vorm 5">
            <a:extLst>
              <a:ext uri="{FF2B5EF4-FFF2-40B4-BE49-F238E27FC236}">
                <a16:creationId xmlns:a16="http://schemas.microsoft.com/office/drawing/2014/main" id="{E164B754-681E-50E7-5D0C-A20A770164D1}"/>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BFBCD6F0-09D7-02FE-FC0B-89A7AFB80326}"/>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8" name="Titel 1">
            <a:extLst>
              <a:ext uri="{FF2B5EF4-FFF2-40B4-BE49-F238E27FC236}">
                <a16:creationId xmlns:a16="http://schemas.microsoft.com/office/drawing/2014/main" id="{ED0F7156-4A3E-250F-8DD8-991AD77197A1}"/>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EEN KIND KAN DE WAS DOEN…</a:t>
            </a:r>
          </a:p>
        </p:txBody>
      </p:sp>
      <p:grpSp>
        <p:nvGrpSpPr>
          <p:cNvPr id="9" name="Groep 8">
            <a:extLst>
              <a:ext uri="{FF2B5EF4-FFF2-40B4-BE49-F238E27FC236}">
                <a16:creationId xmlns:a16="http://schemas.microsoft.com/office/drawing/2014/main" id="{3DBA3EA6-5402-4517-162B-E62C1DB593B0}"/>
              </a:ext>
            </a:extLst>
          </p:cNvPr>
          <p:cNvGrpSpPr/>
          <p:nvPr/>
        </p:nvGrpSpPr>
        <p:grpSpPr>
          <a:xfrm>
            <a:off x="-9993" y="5688767"/>
            <a:ext cx="12201993" cy="1169233"/>
            <a:chOff x="-9993" y="5688767"/>
            <a:chExt cx="12219481" cy="1169233"/>
          </a:xfrm>
        </p:grpSpPr>
        <p:sp>
          <p:nvSpPr>
            <p:cNvPr id="10" name="Vrije vorm 9">
              <a:extLst>
                <a:ext uri="{FF2B5EF4-FFF2-40B4-BE49-F238E27FC236}">
                  <a16:creationId xmlns:a16="http://schemas.microsoft.com/office/drawing/2014/main" id="{17802007-371E-3B27-750C-073337353B77}"/>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rije vorm 10">
              <a:extLst>
                <a:ext uri="{FF2B5EF4-FFF2-40B4-BE49-F238E27FC236}">
                  <a16:creationId xmlns:a16="http://schemas.microsoft.com/office/drawing/2014/main" id="{8FB1A639-5A19-53E9-72AB-408C34952401}"/>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14184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603766F6-40E0-AA6D-5CD8-E7F29E1C01B5}"/>
              </a:ext>
            </a:extLst>
          </p:cNvPr>
          <p:cNvSpPr>
            <a:spLocks noGrp="1"/>
          </p:cNvSpPr>
          <p:nvPr>
            <p:ph idx="1"/>
          </p:nvPr>
        </p:nvSpPr>
        <p:spPr>
          <a:xfrm>
            <a:off x="609600" y="1990935"/>
            <a:ext cx="10972800" cy="4135229"/>
          </a:xfrm>
        </p:spPr>
        <p:txBody>
          <a:bodyPr>
            <a:normAutofit/>
          </a:bodyPr>
          <a:lstStyle/>
          <a:p>
            <a:r>
              <a:rPr lang="nl-NL" sz="2800" dirty="0"/>
              <a:t>Wat herken je van Startblokken methodiek</a:t>
            </a:r>
          </a:p>
          <a:p>
            <a:endParaRPr lang="nl-NL" sz="2800" dirty="0"/>
          </a:p>
          <a:p>
            <a:r>
              <a:rPr lang="nl-NL" sz="2800" dirty="0"/>
              <a:t>Wat herken je van de aanpak</a:t>
            </a:r>
          </a:p>
          <a:p>
            <a:endParaRPr lang="nl-NL" sz="2800" dirty="0"/>
          </a:p>
          <a:p>
            <a:r>
              <a:rPr lang="nl-NL" sz="2800" dirty="0"/>
              <a:t>Wat vind je sterk….</a:t>
            </a:r>
          </a:p>
          <a:p>
            <a:endParaRPr lang="nl-NL" sz="2800" dirty="0"/>
          </a:p>
          <a:p>
            <a:r>
              <a:rPr lang="nl-NL" sz="2800" dirty="0"/>
              <a:t>Wat vraag je je af…</a:t>
            </a:r>
          </a:p>
        </p:txBody>
      </p:sp>
      <p:grpSp>
        <p:nvGrpSpPr>
          <p:cNvPr id="9" name="Groep 8">
            <a:extLst>
              <a:ext uri="{FF2B5EF4-FFF2-40B4-BE49-F238E27FC236}">
                <a16:creationId xmlns:a16="http://schemas.microsoft.com/office/drawing/2014/main" id="{4F76A7B6-B0F7-D769-0010-3DEFE5341035}"/>
              </a:ext>
            </a:extLst>
          </p:cNvPr>
          <p:cNvGrpSpPr/>
          <p:nvPr/>
        </p:nvGrpSpPr>
        <p:grpSpPr>
          <a:xfrm>
            <a:off x="-9993" y="5688767"/>
            <a:ext cx="12201993" cy="1169233"/>
            <a:chOff x="-9993" y="5688767"/>
            <a:chExt cx="12219481" cy="1169233"/>
          </a:xfrm>
        </p:grpSpPr>
        <p:sp>
          <p:nvSpPr>
            <p:cNvPr id="10" name="Vrije vorm 9">
              <a:extLst>
                <a:ext uri="{FF2B5EF4-FFF2-40B4-BE49-F238E27FC236}">
                  <a16:creationId xmlns:a16="http://schemas.microsoft.com/office/drawing/2014/main" id="{F2EAAC25-3DA6-0B99-1623-2F62D0722D41}"/>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rije vorm 10">
              <a:extLst>
                <a:ext uri="{FF2B5EF4-FFF2-40B4-BE49-F238E27FC236}">
                  <a16:creationId xmlns:a16="http://schemas.microsoft.com/office/drawing/2014/main" id="{D7498BE5-33C9-9A85-75ED-8AAAABC3FDCD}"/>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2" name="Vrije vorm 11">
            <a:extLst>
              <a:ext uri="{FF2B5EF4-FFF2-40B4-BE49-F238E27FC236}">
                <a16:creationId xmlns:a16="http://schemas.microsoft.com/office/drawing/2014/main" id="{B985CE60-CABD-55AD-70D3-05679B884E8A}"/>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Vrije vorm 12">
            <a:extLst>
              <a:ext uri="{FF2B5EF4-FFF2-40B4-BE49-F238E27FC236}">
                <a16:creationId xmlns:a16="http://schemas.microsoft.com/office/drawing/2014/main" id="{551AC306-C649-EDCB-5239-85E783A1A496}"/>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4" name="Titel 1">
            <a:extLst>
              <a:ext uri="{FF2B5EF4-FFF2-40B4-BE49-F238E27FC236}">
                <a16:creationId xmlns:a16="http://schemas.microsoft.com/office/drawing/2014/main" id="{EEDBF5C9-6B86-64F5-F512-B55AAA95B8F2}"/>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Verhalen uit de eigen praktijk</a:t>
            </a:r>
          </a:p>
        </p:txBody>
      </p:sp>
      <p:pic>
        <p:nvPicPr>
          <p:cNvPr id="15" name="Afbeelding 4">
            <a:extLst>
              <a:ext uri="{FF2B5EF4-FFF2-40B4-BE49-F238E27FC236}">
                <a16:creationId xmlns:a16="http://schemas.microsoft.com/office/drawing/2014/main" id="{EAD06C89-E8EB-9E16-D0E7-C5B6D0E20129}"/>
              </a:ext>
            </a:extLst>
          </p:cNvPr>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auto">
          <a:xfrm>
            <a:off x="9991689" y="1158096"/>
            <a:ext cx="1728192" cy="123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56605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4">
            <a:extLst>
              <a:ext uri="{FF2B5EF4-FFF2-40B4-BE49-F238E27FC236}">
                <a16:creationId xmlns:a16="http://schemas.microsoft.com/office/drawing/2014/main" id="{07EE5BF6-DBF7-4DB3-8DAE-E3A79301E6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81200" y="2433561"/>
            <a:ext cx="8229600" cy="2859240"/>
          </a:xfrm>
          <a:prstGeom prst="rect">
            <a:avLst/>
          </a:prstGeom>
          <a:noFill/>
        </p:spPr>
      </p:pic>
      <p:sp>
        <p:nvSpPr>
          <p:cNvPr id="5" name="Vrije vorm 4">
            <a:extLst>
              <a:ext uri="{FF2B5EF4-FFF2-40B4-BE49-F238E27FC236}">
                <a16:creationId xmlns:a16="http://schemas.microsoft.com/office/drawing/2014/main" id="{AB7D09F0-DAB3-1CB5-F2D2-D14202F50328}"/>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3586B234-84AE-6C38-85E5-E8E23BE74B02}"/>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8" name="Titel 1">
            <a:extLst>
              <a:ext uri="{FF2B5EF4-FFF2-40B4-BE49-F238E27FC236}">
                <a16:creationId xmlns:a16="http://schemas.microsoft.com/office/drawing/2014/main" id="{2E6CDB74-6734-DAF4-B87E-8EC48FA1ECCC}"/>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EEN KIND KAN DE WAS DOEN…</a:t>
            </a:r>
          </a:p>
        </p:txBody>
      </p:sp>
      <p:grpSp>
        <p:nvGrpSpPr>
          <p:cNvPr id="9" name="Groep 8">
            <a:extLst>
              <a:ext uri="{FF2B5EF4-FFF2-40B4-BE49-F238E27FC236}">
                <a16:creationId xmlns:a16="http://schemas.microsoft.com/office/drawing/2014/main" id="{88A6A702-6F7A-9C6C-7B41-33A64AC325D7}"/>
              </a:ext>
            </a:extLst>
          </p:cNvPr>
          <p:cNvGrpSpPr/>
          <p:nvPr/>
        </p:nvGrpSpPr>
        <p:grpSpPr>
          <a:xfrm>
            <a:off x="-9993" y="5688767"/>
            <a:ext cx="12201993" cy="1169233"/>
            <a:chOff x="-9993" y="5688767"/>
            <a:chExt cx="12219481" cy="1169233"/>
          </a:xfrm>
        </p:grpSpPr>
        <p:sp>
          <p:nvSpPr>
            <p:cNvPr id="10" name="Vrije vorm 9">
              <a:extLst>
                <a:ext uri="{FF2B5EF4-FFF2-40B4-BE49-F238E27FC236}">
                  <a16:creationId xmlns:a16="http://schemas.microsoft.com/office/drawing/2014/main" id="{3C7A4423-A44D-2201-DCD4-044861606B0A}"/>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Vrije vorm 10">
              <a:extLst>
                <a:ext uri="{FF2B5EF4-FFF2-40B4-BE49-F238E27FC236}">
                  <a16:creationId xmlns:a16="http://schemas.microsoft.com/office/drawing/2014/main" id="{CC87A5B9-87E3-2208-84FB-DDCC0AF90310}"/>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6789490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lnSpcReduction="10000"/>
          </a:bodyPr>
          <a:lstStyle/>
          <a:p>
            <a:pPr>
              <a:buNone/>
            </a:pPr>
            <a:r>
              <a:rPr lang="nl-NL" dirty="0"/>
              <a:t>Bakkers buiten en binnen</a:t>
            </a:r>
          </a:p>
          <a:p>
            <a:pPr>
              <a:buNone/>
            </a:pPr>
            <a:endParaRPr lang="nl-NL" dirty="0"/>
          </a:p>
          <a:p>
            <a:r>
              <a:rPr lang="nl-NL" dirty="0"/>
              <a:t>Wat zien we aan betekenissen….</a:t>
            </a:r>
          </a:p>
          <a:p>
            <a:r>
              <a:rPr lang="nl-NL" dirty="0"/>
              <a:t>Welke bedoelingen kun je hieraan koppelen…</a:t>
            </a:r>
          </a:p>
          <a:p>
            <a:r>
              <a:rPr lang="nl-NL" dirty="0"/>
              <a:t>Op welke ontwikkeling zijn we uit……</a:t>
            </a:r>
          </a:p>
          <a:p>
            <a:endParaRPr lang="nl-NL" dirty="0"/>
          </a:p>
          <a:p>
            <a:pPr marL="0" indent="0">
              <a:buNone/>
            </a:pPr>
            <a:r>
              <a:rPr lang="nl-NL" dirty="0"/>
              <a:t>Gebruik hierbij de cirkel, observatiemodel en ontwikkelingsperspectief spel</a:t>
            </a:r>
          </a:p>
        </p:txBody>
      </p:sp>
      <p:sp>
        <p:nvSpPr>
          <p:cNvPr id="7" name="Vrije vorm 6">
            <a:extLst>
              <a:ext uri="{FF2B5EF4-FFF2-40B4-BE49-F238E27FC236}">
                <a16:creationId xmlns:a16="http://schemas.microsoft.com/office/drawing/2014/main" id="{DA76E44A-3F24-74D7-A61A-E78244C12660}"/>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7C6E6A14-654C-3DDA-4A6B-C9CD953F2F32}"/>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9" name="Titel 1">
            <a:extLst>
              <a:ext uri="{FF2B5EF4-FFF2-40B4-BE49-F238E27FC236}">
                <a16:creationId xmlns:a16="http://schemas.microsoft.com/office/drawing/2014/main" id="{34F218CB-89DA-6076-C7FA-5B68B1D01E2A}"/>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IN BEELD</a:t>
            </a:r>
          </a:p>
        </p:txBody>
      </p:sp>
      <p:grpSp>
        <p:nvGrpSpPr>
          <p:cNvPr id="10" name="Groep 9">
            <a:extLst>
              <a:ext uri="{FF2B5EF4-FFF2-40B4-BE49-F238E27FC236}">
                <a16:creationId xmlns:a16="http://schemas.microsoft.com/office/drawing/2014/main" id="{4120DF2F-108E-3091-0682-02BF69F9890F}"/>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CDBF6855-2D4B-3DC5-687A-1B11CEF14830}"/>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56437DBA-1A11-E236-D1FF-5FA2A65C8B55}"/>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a 4" title="Basisontwikkeling in beeld deel 1">
            <a:hlinkClick r:id="" action="ppaction://media"/>
            <a:extLst>
              <a:ext uri="{FF2B5EF4-FFF2-40B4-BE49-F238E27FC236}">
                <a16:creationId xmlns:a16="http://schemas.microsoft.com/office/drawing/2014/main" id="{EDCAB65F-8E49-4CC4-BE98-0484EC595D44}"/>
              </a:ext>
            </a:extLst>
          </p:cNvPr>
          <p:cNvPicPr>
            <a:picLocks noGrp="1" noRot="1" noChangeAspect="1"/>
          </p:cNvPicPr>
          <p:nvPr>
            <p:ph idx="1"/>
            <a:videoFile r:link="rId1"/>
          </p:nvPr>
        </p:nvPicPr>
        <p:blipFill>
          <a:blip r:embed="rId3"/>
          <a:stretch>
            <a:fillRect/>
          </a:stretch>
        </p:blipFill>
        <p:spPr>
          <a:xfrm>
            <a:off x="17463" y="0"/>
            <a:ext cx="12157074" cy="6854577"/>
          </a:xfrm>
          <a:prstGeom prst="rect">
            <a:avLst/>
          </a:prstGeom>
        </p:spPr>
      </p:pic>
      <p:sp>
        <p:nvSpPr>
          <p:cNvPr id="3" name="Vrije vorm 2">
            <a:extLst>
              <a:ext uri="{FF2B5EF4-FFF2-40B4-BE49-F238E27FC236}">
                <a16:creationId xmlns:a16="http://schemas.microsoft.com/office/drawing/2014/main" id="{B0CFF274-0B1E-546A-7E3F-F5C213A498E9}"/>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D84658B1-BCC1-8DBF-1E67-0E89935B090F}"/>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7" name="Titel 1">
            <a:extLst>
              <a:ext uri="{FF2B5EF4-FFF2-40B4-BE49-F238E27FC236}">
                <a16:creationId xmlns:a16="http://schemas.microsoft.com/office/drawing/2014/main" id="{66C9FEA2-AB58-0C5F-7681-E17800EC6A9B}"/>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BAKKERS BINNEN EN BUITEN</a:t>
            </a:r>
          </a:p>
        </p:txBody>
      </p:sp>
      <p:grpSp>
        <p:nvGrpSpPr>
          <p:cNvPr id="8" name="Groep 7">
            <a:extLst>
              <a:ext uri="{FF2B5EF4-FFF2-40B4-BE49-F238E27FC236}">
                <a16:creationId xmlns:a16="http://schemas.microsoft.com/office/drawing/2014/main" id="{5B2AEBF3-693C-450B-E512-AF274A67E57D}"/>
              </a:ext>
            </a:extLst>
          </p:cNvPr>
          <p:cNvGrpSpPr/>
          <p:nvPr/>
        </p:nvGrpSpPr>
        <p:grpSpPr>
          <a:xfrm>
            <a:off x="-9993" y="5688767"/>
            <a:ext cx="12201993" cy="1169233"/>
            <a:chOff x="-9993" y="5688767"/>
            <a:chExt cx="12219481" cy="1169233"/>
          </a:xfrm>
        </p:grpSpPr>
        <p:sp>
          <p:nvSpPr>
            <p:cNvPr id="9" name="Vrije vorm 8">
              <a:extLst>
                <a:ext uri="{FF2B5EF4-FFF2-40B4-BE49-F238E27FC236}">
                  <a16:creationId xmlns:a16="http://schemas.microsoft.com/office/drawing/2014/main" id="{7D626F7D-E1D7-0CDB-0F67-F5AD949575D7}"/>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9">
              <a:extLst>
                <a:ext uri="{FF2B5EF4-FFF2-40B4-BE49-F238E27FC236}">
                  <a16:creationId xmlns:a16="http://schemas.microsoft.com/office/drawing/2014/main" id="{6B978B7B-0444-446B-8F25-00B60F5C29F1}"/>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4116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7" descr="Afbeelding met buiten, persoon, gras, grond&#10;&#10;Automatisch gegenereerde beschrijving">
            <a:extLst>
              <a:ext uri="{FF2B5EF4-FFF2-40B4-BE49-F238E27FC236}">
                <a16:creationId xmlns:a16="http://schemas.microsoft.com/office/drawing/2014/main" id="{21B3E2DD-C149-83C6-A421-4520585226D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1"/>
          <a:stretch/>
        </p:blipFill>
        <p:spPr>
          <a:xfrm>
            <a:off x="-5877" y="116632"/>
            <a:ext cx="12237099" cy="6729933"/>
          </a:xfrm>
          <a:noFill/>
        </p:spPr>
      </p:pic>
      <p:sp>
        <p:nvSpPr>
          <p:cNvPr id="6" name="Vrije vorm 5">
            <a:extLst>
              <a:ext uri="{FF2B5EF4-FFF2-40B4-BE49-F238E27FC236}">
                <a16:creationId xmlns:a16="http://schemas.microsoft.com/office/drawing/2014/main" id="{9F54BC8A-A491-2B43-C043-3E23331FC511}"/>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Vrije vorm 6">
            <a:extLst>
              <a:ext uri="{FF2B5EF4-FFF2-40B4-BE49-F238E27FC236}">
                <a16:creationId xmlns:a16="http://schemas.microsoft.com/office/drawing/2014/main" id="{C67066D0-9004-638B-F014-7330C40DA64E}"/>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8" name="Titel 1">
            <a:extLst>
              <a:ext uri="{FF2B5EF4-FFF2-40B4-BE49-F238E27FC236}">
                <a16:creationId xmlns:a16="http://schemas.microsoft.com/office/drawing/2014/main" id="{E7F61A56-B033-D210-DB84-61A047394115}"/>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LUNCHPAUZE</a:t>
            </a:r>
          </a:p>
        </p:txBody>
      </p:sp>
      <p:grpSp>
        <p:nvGrpSpPr>
          <p:cNvPr id="9" name="Groep 8">
            <a:extLst>
              <a:ext uri="{FF2B5EF4-FFF2-40B4-BE49-F238E27FC236}">
                <a16:creationId xmlns:a16="http://schemas.microsoft.com/office/drawing/2014/main" id="{A7322833-8D7A-4187-ECAC-8A649F4EA016}"/>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3E99E3C3-408F-C234-BF8F-7996213F144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EF264990-73DB-CC9D-D49C-5153798BE0CB}"/>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291FA771-71C4-EA06-2EF9-0A9990450B68}"/>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394115" y="1531257"/>
            <a:ext cx="8493085" cy="5333049"/>
          </a:xfrm>
        </p:spPr>
      </p:pic>
      <p:grpSp>
        <p:nvGrpSpPr>
          <p:cNvPr id="3" name="Groep 2">
            <a:extLst>
              <a:ext uri="{FF2B5EF4-FFF2-40B4-BE49-F238E27FC236}">
                <a16:creationId xmlns:a16="http://schemas.microsoft.com/office/drawing/2014/main" id="{DF20D3E9-2054-3644-ED90-E0BFDF694D32}"/>
              </a:ext>
            </a:extLst>
          </p:cNvPr>
          <p:cNvGrpSpPr/>
          <p:nvPr/>
        </p:nvGrpSpPr>
        <p:grpSpPr>
          <a:xfrm>
            <a:off x="-9993" y="5698496"/>
            <a:ext cx="12201993" cy="1169233"/>
            <a:chOff x="-9993" y="5688767"/>
            <a:chExt cx="12219481" cy="1169233"/>
          </a:xfrm>
        </p:grpSpPr>
        <p:sp>
          <p:nvSpPr>
            <p:cNvPr id="5" name="Vrije vorm 4">
              <a:extLst>
                <a:ext uri="{FF2B5EF4-FFF2-40B4-BE49-F238E27FC236}">
                  <a16:creationId xmlns:a16="http://schemas.microsoft.com/office/drawing/2014/main" id="{6D766443-D2D6-3C53-4167-0E7CDF94B13B}"/>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7682408A-A7D2-42E1-90E2-3B109E804049}"/>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7" name="Vrije vorm 6">
            <a:extLst>
              <a:ext uri="{FF2B5EF4-FFF2-40B4-BE49-F238E27FC236}">
                <a16:creationId xmlns:a16="http://schemas.microsoft.com/office/drawing/2014/main" id="{A8481F0F-622C-01BC-2F8A-09C87DFD28D6}"/>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777256F7-D3D8-F22F-DD35-BBA04B500C9E}"/>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0" name="Titel 1">
            <a:extLst>
              <a:ext uri="{FF2B5EF4-FFF2-40B4-BE49-F238E27FC236}">
                <a16:creationId xmlns:a16="http://schemas.microsoft.com/office/drawing/2014/main" id="{784ABDAC-EC54-7C11-4319-E8AFDD080ED7}"/>
              </a:ext>
            </a:extLst>
          </p:cNvPr>
          <p:cNvSpPr txBox="1">
            <a:spLocks/>
          </p:cNvSpPr>
          <p:nvPr/>
        </p:nvSpPr>
        <p:spPr>
          <a:xfrm>
            <a:off x="191344" y="125837"/>
            <a:ext cx="6340333" cy="875837"/>
          </a:xfrm>
          <a:prstGeom prst="rect">
            <a:avLst/>
          </a:prstGeom>
        </p:spPr>
        <p:txBody>
          <a:bodyPr vert="horz" lIns="91440" tIns="45720" rIns="91440" bIns="45720" rtlCol="0" anchor="ctr">
            <a:normAutofit/>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b="1" dirty="0">
                <a:solidFill>
                  <a:schemeClr val="bg1"/>
                </a:solidFill>
              </a:rPr>
              <a:t>Werkactiviteit 3:</a:t>
            </a:r>
          </a:p>
        </p:txBody>
      </p:sp>
      <p:sp>
        <p:nvSpPr>
          <p:cNvPr id="2" name="Titel 1">
            <a:extLst>
              <a:ext uri="{FF2B5EF4-FFF2-40B4-BE49-F238E27FC236}">
                <a16:creationId xmlns:a16="http://schemas.microsoft.com/office/drawing/2014/main" id="{2F65ABAD-97C4-4CEB-BD65-EE771ECDEDF8}"/>
              </a:ext>
            </a:extLst>
          </p:cNvPr>
          <p:cNvSpPr>
            <a:spLocks noGrp="1"/>
          </p:cNvSpPr>
          <p:nvPr>
            <p:ph type="title"/>
          </p:nvPr>
        </p:nvSpPr>
        <p:spPr>
          <a:xfrm>
            <a:off x="299542" y="1387256"/>
            <a:ext cx="3411960" cy="2664296"/>
          </a:xfrm>
        </p:spPr>
        <p:txBody>
          <a:bodyPr>
            <a:normAutofit/>
          </a:bodyPr>
          <a:lstStyle/>
          <a:p>
            <a:pPr algn="l"/>
            <a:r>
              <a:rPr lang="nl-NL" sz="3600" b="1" dirty="0"/>
              <a:t>Begeleiden van spel</a:t>
            </a:r>
          </a:p>
        </p:txBody>
      </p:sp>
    </p:spTree>
    <p:extLst>
      <p:ext uri="{BB962C8B-B14F-4D97-AF65-F5344CB8AC3E}">
        <p14:creationId xmlns:p14="http://schemas.microsoft.com/office/powerpoint/2010/main" val="23329882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rije vorm 6">
            <a:extLst>
              <a:ext uri="{FF2B5EF4-FFF2-40B4-BE49-F238E27FC236}">
                <a16:creationId xmlns:a16="http://schemas.microsoft.com/office/drawing/2014/main" id="{4822DCAD-EF47-5382-A35D-9915EC1F61C5}"/>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Vrije vorm 7">
            <a:extLst>
              <a:ext uri="{FF2B5EF4-FFF2-40B4-BE49-F238E27FC236}">
                <a16:creationId xmlns:a16="http://schemas.microsoft.com/office/drawing/2014/main" id="{3594FAF0-C1F8-089F-7E7F-CCB643F9644F}"/>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9" name="Titel 1">
            <a:extLst>
              <a:ext uri="{FF2B5EF4-FFF2-40B4-BE49-F238E27FC236}">
                <a16:creationId xmlns:a16="http://schemas.microsoft.com/office/drawing/2014/main" id="{49D0BFDA-C39E-C436-630B-9594CA50A01F}"/>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IN BEELD</a:t>
            </a:r>
          </a:p>
        </p:txBody>
      </p:sp>
      <p:grpSp>
        <p:nvGrpSpPr>
          <p:cNvPr id="10" name="Groep 9">
            <a:extLst>
              <a:ext uri="{FF2B5EF4-FFF2-40B4-BE49-F238E27FC236}">
                <a16:creationId xmlns:a16="http://schemas.microsoft.com/office/drawing/2014/main" id="{0131EBEF-B4DF-FDD6-58F7-CF65B5399A61}"/>
              </a:ext>
            </a:extLst>
          </p:cNvPr>
          <p:cNvGrpSpPr/>
          <p:nvPr/>
        </p:nvGrpSpPr>
        <p:grpSpPr>
          <a:xfrm>
            <a:off x="-9993" y="5688767"/>
            <a:ext cx="12201993" cy="1169233"/>
            <a:chOff x="-9993" y="5688767"/>
            <a:chExt cx="12219481" cy="1169233"/>
          </a:xfrm>
        </p:grpSpPr>
        <p:sp>
          <p:nvSpPr>
            <p:cNvPr id="11" name="Vrije vorm 10">
              <a:extLst>
                <a:ext uri="{FF2B5EF4-FFF2-40B4-BE49-F238E27FC236}">
                  <a16:creationId xmlns:a16="http://schemas.microsoft.com/office/drawing/2014/main" id="{29B1E8E8-3B54-FAF2-BC57-DFF2A028064C}"/>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744197DC-4BAA-9E01-D7CE-01E447FEC92C}"/>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5442430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F882BE-215E-E64C-0511-E4240ED30BD1}"/>
              </a:ext>
            </a:extLst>
          </p:cNvPr>
          <p:cNvSpPr>
            <a:spLocks noGrp="1"/>
          </p:cNvSpPr>
          <p:nvPr>
            <p:ph type="title"/>
          </p:nvPr>
        </p:nvSpPr>
        <p:spPr>
          <a:xfrm>
            <a:off x="479376" y="1553538"/>
            <a:ext cx="10972800" cy="508918"/>
          </a:xfrm>
        </p:spPr>
        <p:txBody>
          <a:bodyPr>
            <a:normAutofit fontScale="90000"/>
          </a:bodyPr>
          <a:lstStyle/>
          <a:p>
            <a:pPr algn="l"/>
            <a:r>
              <a:rPr lang="nl-NL" sz="3200" b="1" dirty="0"/>
              <a:t>Oriënterende activiteit ontwerpen </a:t>
            </a:r>
          </a:p>
        </p:txBody>
      </p:sp>
      <p:sp>
        <p:nvSpPr>
          <p:cNvPr id="3" name="Tijdelijke aanduiding voor inhoud 2">
            <a:extLst>
              <a:ext uri="{FF2B5EF4-FFF2-40B4-BE49-F238E27FC236}">
                <a16:creationId xmlns:a16="http://schemas.microsoft.com/office/drawing/2014/main" id="{2196D498-0B59-EDE4-06F8-7F4A3B8F6D22}"/>
              </a:ext>
            </a:extLst>
          </p:cNvPr>
          <p:cNvSpPr>
            <a:spLocks noGrp="1"/>
          </p:cNvSpPr>
          <p:nvPr>
            <p:ph idx="1"/>
          </p:nvPr>
        </p:nvSpPr>
        <p:spPr>
          <a:xfrm>
            <a:off x="479376" y="2348880"/>
            <a:ext cx="11103024" cy="3777284"/>
          </a:xfrm>
        </p:spPr>
        <p:txBody>
          <a:bodyPr>
            <a:normAutofit fontScale="92500" lnSpcReduction="10000"/>
          </a:bodyPr>
          <a:lstStyle/>
          <a:p>
            <a:pPr marL="0" indent="0">
              <a:buNone/>
            </a:pPr>
            <a:r>
              <a:rPr lang="nl-NL" sz="2000" dirty="0"/>
              <a:t>Gebruik de </a:t>
            </a:r>
            <a:r>
              <a:rPr lang="nl-NL" sz="2000" dirty="0" err="1"/>
              <a:t>powerpoint</a:t>
            </a:r>
            <a:r>
              <a:rPr lang="nl-NL" sz="2000" dirty="0"/>
              <a:t> en ontwerp een oriënterende activiteit bij de actualiteit</a:t>
            </a:r>
          </a:p>
          <a:p>
            <a:pPr marL="114300" indent="0">
              <a:buNone/>
            </a:pPr>
            <a:r>
              <a:rPr lang="nl-NL" sz="2000" dirty="0"/>
              <a:t> </a:t>
            </a:r>
          </a:p>
          <a:p>
            <a:pPr marL="0" indent="0">
              <a:buNone/>
              <a:tabLst>
                <a:tab pos="457200" algn="l"/>
              </a:tabLst>
            </a:pPr>
            <a:r>
              <a:rPr lang="nl-NL" sz="2000" dirty="0"/>
              <a:t>In 2-tallen ontwerpen:</a:t>
            </a:r>
          </a:p>
          <a:p>
            <a:pPr marL="0" indent="0">
              <a:buNone/>
            </a:pPr>
            <a:r>
              <a:rPr lang="nl-NL" sz="2000" dirty="0"/>
              <a:t> </a:t>
            </a:r>
          </a:p>
          <a:p>
            <a:pPr lvl="1">
              <a:buFont typeface="Courier New" panose="02070309020205020404" pitchFamily="49" charset="0"/>
              <a:buChar char="o"/>
              <a:tabLst>
                <a:tab pos="914400" algn="l"/>
              </a:tabLst>
            </a:pPr>
            <a:r>
              <a:rPr lang="nl-NL" sz="2000" dirty="0"/>
              <a:t>Waar wil je op oriënteren?</a:t>
            </a:r>
          </a:p>
          <a:p>
            <a:endParaRPr lang="nl-NL" sz="2000" dirty="0"/>
          </a:p>
          <a:p>
            <a:pPr lvl="1">
              <a:buFont typeface="Courier New" panose="02070309020205020404" pitchFamily="49" charset="0"/>
              <a:buChar char="o"/>
              <a:tabLst>
                <a:tab pos="914400" algn="l"/>
              </a:tabLst>
            </a:pPr>
            <a:r>
              <a:rPr lang="nl-NL" sz="2000" dirty="0"/>
              <a:t>Welke activiteiten/wat is de opzet?</a:t>
            </a:r>
          </a:p>
          <a:p>
            <a:pPr marL="0" indent="0">
              <a:buNone/>
            </a:pPr>
            <a:endParaRPr lang="nl-NL" sz="2000" dirty="0"/>
          </a:p>
          <a:p>
            <a:pPr lvl="1">
              <a:buFont typeface="Courier New" panose="02070309020205020404" pitchFamily="49" charset="0"/>
              <a:buChar char="o"/>
              <a:tabLst>
                <a:tab pos="914400" algn="l"/>
              </a:tabLst>
            </a:pPr>
            <a:r>
              <a:rPr lang="nl-NL" sz="2000" dirty="0"/>
              <a:t>Hoe gebruik je bij het ontwerpen de 5 impulsen?</a:t>
            </a:r>
          </a:p>
          <a:p>
            <a:pPr marL="0" indent="0">
              <a:buNone/>
            </a:pPr>
            <a:endParaRPr lang="nl-NL" sz="2000" dirty="0"/>
          </a:p>
          <a:p>
            <a:pPr lvl="1">
              <a:buFont typeface="Courier New" panose="02070309020205020404" pitchFamily="49" charset="0"/>
              <a:buChar char="o"/>
              <a:tabLst>
                <a:tab pos="914400" algn="l"/>
              </a:tabLst>
            </a:pPr>
            <a:r>
              <a:rPr lang="nl-NL" sz="2000" dirty="0"/>
              <a:t>Welke vaardigheden uit het Startblokkenportfolio verbind je eraan?</a:t>
            </a:r>
          </a:p>
          <a:p>
            <a:pPr marL="0" indent="0">
              <a:buNone/>
            </a:pPr>
            <a:endParaRPr lang="nl-NL" sz="1200" dirty="0"/>
          </a:p>
        </p:txBody>
      </p:sp>
      <p:sp>
        <p:nvSpPr>
          <p:cNvPr id="5" name="Vrije vorm 4">
            <a:extLst>
              <a:ext uri="{FF2B5EF4-FFF2-40B4-BE49-F238E27FC236}">
                <a16:creationId xmlns:a16="http://schemas.microsoft.com/office/drawing/2014/main" id="{57A303A9-501B-9602-C36A-FF03D02A5A4C}"/>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1019FA69-D75F-567C-3094-E3CE4214CA0A}"/>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7" name="Titel 1">
            <a:extLst>
              <a:ext uri="{FF2B5EF4-FFF2-40B4-BE49-F238E27FC236}">
                <a16:creationId xmlns:a16="http://schemas.microsoft.com/office/drawing/2014/main" id="{4FF23965-A3AF-63ED-4E70-8BD85D37C8E5}"/>
              </a:ext>
            </a:extLst>
          </p:cNvPr>
          <p:cNvSpPr txBox="1">
            <a:spLocks/>
          </p:cNvSpPr>
          <p:nvPr/>
        </p:nvSpPr>
        <p:spPr>
          <a:xfrm>
            <a:off x="191344" y="125837"/>
            <a:ext cx="6340333" cy="875837"/>
          </a:xfrm>
          <a:prstGeom prst="rect">
            <a:avLst/>
          </a:prstGeom>
        </p:spPr>
        <p:txBody>
          <a:bodyPr vert="horz" lIns="91440" tIns="45720" rIns="91440" bIns="45720" rtlCol="0" anchor="ctr">
            <a:normAutofit/>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b="1" dirty="0">
                <a:solidFill>
                  <a:schemeClr val="bg1"/>
                </a:solidFill>
              </a:rPr>
              <a:t>Werkactiviteit 4:</a:t>
            </a:r>
          </a:p>
        </p:txBody>
      </p:sp>
      <p:grpSp>
        <p:nvGrpSpPr>
          <p:cNvPr id="8" name="Groep 7">
            <a:extLst>
              <a:ext uri="{FF2B5EF4-FFF2-40B4-BE49-F238E27FC236}">
                <a16:creationId xmlns:a16="http://schemas.microsoft.com/office/drawing/2014/main" id="{50246423-EA8C-5748-8EDD-47E98679C8F0}"/>
              </a:ext>
            </a:extLst>
          </p:cNvPr>
          <p:cNvGrpSpPr/>
          <p:nvPr/>
        </p:nvGrpSpPr>
        <p:grpSpPr>
          <a:xfrm>
            <a:off x="-9993" y="5688767"/>
            <a:ext cx="12201993" cy="1169233"/>
            <a:chOff x="-9993" y="5688767"/>
            <a:chExt cx="12219481" cy="1169233"/>
          </a:xfrm>
        </p:grpSpPr>
        <p:sp>
          <p:nvSpPr>
            <p:cNvPr id="9" name="Vrije vorm 8">
              <a:extLst>
                <a:ext uri="{FF2B5EF4-FFF2-40B4-BE49-F238E27FC236}">
                  <a16:creationId xmlns:a16="http://schemas.microsoft.com/office/drawing/2014/main" id="{E8284709-892F-1040-9460-FE31457194D7}"/>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9">
              <a:extLst>
                <a:ext uri="{FF2B5EF4-FFF2-40B4-BE49-F238E27FC236}">
                  <a16:creationId xmlns:a16="http://schemas.microsoft.com/office/drawing/2014/main" id="{C736F296-CF70-36A0-2739-74338C9B743C}"/>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0532185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5189" y="1531257"/>
            <a:ext cx="9649072" cy="731836"/>
          </a:xfrm>
        </p:spPr>
        <p:txBody>
          <a:bodyPr>
            <a:normAutofit/>
          </a:bodyPr>
          <a:lstStyle/>
          <a:p>
            <a:pPr algn="l"/>
            <a:r>
              <a:rPr lang="nl-NL" sz="3200" b="1" dirty="0"/>
              <a:t>Plannen maken en vervolgacties</a:t>
            </a:r>
          </a:p>
        </p:txBody>
      </p:sp>
      <p:sp>
        <p:nvSpPr>
          <p:cNvPr id="3" name="Tijdelijke aanduiding voor inhoud 2"/>
          <p:cNvSpPr>
            <a:spLocks noGrp="1"/>
          </p:cNvSpPr>
          <p:nvPr>
            <p:ph idx="1"/>
          </p:nvPr>
        </p:nvSpPr>
        <p:spPr>
          <a:xfrm>
            <a:off x="609600" y="2564904"/>
            <a:ext cx="10972800" cy="3561260"/>
          </a:xfrm>
        </p:spPr>
        <p:txBody>
          <a:bodyPr>
            <a:normAutofit/>
          </a:bodyPr>
          <a:lstStyle/>
          <a:p>
            <a:r>
              <a:rPr lang="nl-NL" sz="2000" dirty="0"/>
              <a:t>Logboek en vervolgacties</a:t>
            </a:r>
          </a:p>
          <a:p>
            <a:endParaRPr lang="nl-NL" sz="2000" dirty="0"/>
          </a:p>
          <a:p>
            <a:r>
              <a:rPr lang="nl-NL" sz="2000" dirty="0"/>
              <a:t>Inschrijven HOREB, verdieping, coach 2 daagse</a:t>
            </a:r>
          </a:p>
          <a:p>
            <a:endParaRPr lang="nl-NL" sz="2000" dirty="0"/>
          </a:p>
          <a:p>
            <a:r>
              <a:rPr lang="nl-NL" sz="2000" dirty="0"/>
              <a:t>Hoe ga je dit documenteren/reflecteren</a:t>
            </a:r>
          </a:p>
          <a:p>
            <a:endParaRPr lang="nl-NL" sz="2000" dirty="0"/>
          </a:p>
          <a:p>
            <a:r>
              <a:rPr lang="nl-NL" sz="2000" dirty="0"/>
              <a:t>Wat kun je hier de volgende keer van presenteren</a:t>
            </a:r>
          </a:p>
        </p:txBody>
      </p:sp>
      <p:sp>
        <p:nvSpPr>
          <p:cNvPr id="5" name="Vrije vorm 4">
            <a:extLst>
              <a:ext uri="{FF2B5EF4-FFF2-40B4-BE49-F238E27FC236}">
                <a16:creationId xmlns:a16="http://schemas.microsoft.com/office/drawing/2014/main" id="{99F5DD46-B661-0FBD-8EC8-F693EA67B97B}"/>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Vrije vorm 5">
            <a:extLst>
              <a:ext uri="{FF2B5EF4-FFF2-40B4-BE49-F238E27FC236}">
                <a16:creationId xmlns:a16="http://schemas.microsoft.com/office/drawing/2014/main" id="{31521208-4BA8-DDBD-46B4-17066C9D2176}"/>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7" name="Titel 1">
            <a:extLst>
              <a:ext uri="{FF2B5EF4-FFF2-40B4-BE49-F238E27FC236}">
                <a16:creationId xmlns:a16="http://schemas.microsoft.com/office/drawing/2014/main" id="{D831F695-F684-CBA5-264E-EFC1DDFA12B0}"/>
              </a:ext>
            </a:extLst>
          </p:cNvPr>
          <p:cNvSpPr txBox="1">
            <a:spLocks/>
          </p:cNvSpPr>
          <p:nvPr/>
        </p:nvSpPr>
        <p:spPr>
          <a:xfrm>
            <a:off x="191344" y="125837"/>
            <a:ext cx="6340333" cy="875837"/>
          </a:xfrm>
          <a:prstGeom prst="rect">
            <a:avLst/>
          </a:prstGeom>
        </p:spPr>
        <p:txBody>
          <a:bodyPr vert="horz" lIns="91440" tIns="45720" rIns="91440" bIns="45720" rtlCol="0" anchor="ctr">
            <a:normAutofit/>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b="1" dirty="0">
                <a:solidFill>
                  <a:schemeClr val="bg1"/>
                </a:solidFill>
              </a:rPr>
              <a:t>Werkactiviteit 5:</a:t>
            </a:r>
          </a:p>
        </p:txBody>
      </p:sp>
      <p:grpSp>
        <p:nvGrpSpPr>
          <p:cNvPr id="8" name="Groep 7">
            <a:extLst>
              <a:ext uri="{FF2B5EF4-FFF2-40B4-BE49-F238E27FC236}">
                <a16:creationId xmlns:a16="http://schemas.microsoft.com/office/drawing/2014/main" id="{6FC675C3-1448-1A1F-49F2-055684F9BFE1}"/>
              </a:ext>
            </a:extLst>
          </p:cNvPr>
          <p:cNvGrpSpPr/>
          <p:nvPr/>
        </p:nvGrpSpPr>
        <p:grpSpPr>
          <a:xfrm>
            <a:off x="-9993" y="5688767"/>
            <a:ext cx="12201993" cy="1169233"/>
            <a:chOff x="-9993" y="5688767"/>
            <a:chExt cx="12219481" cy="1169233"/>
          </a:xfrm>
        </p:grpSpPr>
        <p:sp>
          <p:nvSpPr>
            <p:cNvPr id="9" name="Vrije vorm 8">
              <a:extLst>
                <a:ext uri="{FF2B5EF4-FFF2-40B4-BE49-F238E27FC236}">
                  <a16:creationId xmlns:a16="http://schemas.microsoft.com/office/drawing/2014/main" id="{199000DE-A62D-5696-0504-2D83E77585CF}"/>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Vrije vorm 9">
              <a:extLst>
                <a:ext uri="{FF2B5EF4-FFF2-40B4-BE49-F238E27FC236}">
                  <a16:creationId xmlns:a16="http://schemas.microsoft.com/office/drawing/2014/main" id="{0D5A42B8-C0B2-A53F-FCCA-27AA64AA7792}"/>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796979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79376" y="404664"/>
            <a:ext cx="11017224" cy="720080"/>
          </a:xfrm>
        </p:spPr>
        <p:txBody>
          <a:bodyPr lIns="0" tIns="0" rIns="0" bIns="0" anchor="t" anchorCtr="0">
            <a:normAutofit/>
          </a:bodyPr>
          <a:lstStyle/>
          <a:p>
            <a:pPr algn="l"/>
            <a:r>
              <a:rPr lang="nl-NL" sz="2200" dirty="0"/>
              <a:t>Om voor volledige certificering in aanmerking te komen omvat een Startblokkentraject 48 contacturen</a:t>
            </a:r>
            <a:endParaRPr lang="nl-NL" dirty="0"/>
          </a:p>
        </p:txBody>
      </p:sp>
      <p:sp>
        <p:nvSpPr>
          <p:cNvPr id="6" name="Tijdelijke aanduiding voor inhoud 5"/>
          <p:cNvSpPr>
            <a:spLocks noGrp="1"/>
          </p:cNvSpPr>
          <p:nvPr>
            <p:ph idx="1"/>
          </p:nvPr>
        </p:nvSpPr>
        <p:spPr>
          <a:xfrm>
            <a:off x="479376" y="1340768"/>
            <a:ext cx="11161240" cy="5214190"/>
          </a:xfrm>
        </p:spPr>
        <p:txBody>
          <a:bodyPr lIns="0" tIns="0" rIns="0" bIns="0">
            <a:noAutofit/>
          </a:bodyPr>
          <a:lstStyle/>
          <a:p>
            <a:pPr marL="55563" indent="-42863">
              <a:buNone/>
            </a:pPr>
            <a:r>
              <a:rPr lang="nl-NL" sz="1300" dirty="0"/>
              <a:t>Dit kan op verschillende manieren tot stand komen. Nadat de Basiscursus (36 contacturen) is doorlopen, volgt de cursist de verdiepingsdag ‘Werken met digitale HOREB’. (deze dag is verplicht!)</a:t>
            </a:r>
          </a:p>
          <a:p>
            <a:pPr>
              <a:buNone/>
            </a:pPr>
            <a:endParaRPr lang="nl-NL" sz="1300" dirty="0"/>
          </a:p>
          <a:p>
            <a:pPr>
              <a:buNone/>
            </a:pPr>
            <a:r>
              <a:rPr lang="nl-NL" sz="1300" dirty="0"/>
              <a:t>De resterende 6 contacturen worden opgebouwd uit:</a:t>
            </a:r>
          </a:p>
          <a:p>
            <a:pPr>
              <a:buNone/>
            </a:pPr>
            <a:r>
              <a:rPr lang="nl-NL" sz="1300" dirty="0"/>
              <a:t>1. studiedagen uit het overige aanbod van De Activiteit (m.b.t. de onderbouw)</a:t>
            </a:r>
          </a:p>
          <a:p>
            <a:pPr>
              <a:buNone/>
            </a:pPr>
            <a:r>
              <a:rPr lang="nl-NL" sz="1300" dirty="0"/>
              <a:t>2. deelname aan studiedagen of colleges van de OGO- Academie (m.b.t. de onderbouw)</a:t>
            </a:r>
          </a:p>
          <a:p>
            <a:pPr>
              <a:buNone/>
            </a:pPr>
            <a:r>
              <a:rPr lang="nl-NL" sz="1300" dirty="0"/>
              <a:t>3. supervisie op de werkvloer, uitgevoerd door medewerkers van De Activiteit</a:t>
            </a:r>
          </a:p>
          <a:p>
            <a:pPr>
              <a:buNone/>
            </a:pPr>
            <a:r>
              <a:rPr lang="nl-NL" sz="1300" dirty="0"/>
              <a:t>4. studiedagen op de eigen werkplek (1 x 6 uren of 2 x 3 uren)</a:t>
            </a:r>
          </a:p>
          <a:p>
            <a:pPr>
              <a:buNone/>
            </a:pPr>
            <a:r>
              <a:rPr lang="nl-NL" sz="1300" dirty="0"/>
              <a:t>5. verdiepingsdagen Startblokken van Basisontwikkeling</a:t>
            </a:r>
          </a:p>
          <a:p>
            <a:pPr>
              <a:buNone/>
            </a:pPr>
            <a:endParaRPr lang="nl-NL" sz="1300" dirty="0"/>
          </a:p>
          <a:p>
            <a:pPr marL="12700" indent="-12700">
              <a:buNone/>
            </a:pPr>
            <a:r>
              <a:rPr lang="nl-NL" sz="1300" dirty="0"/>
              <a:t>Om gecertificeerd te worden werkt de cursist aan een eigen werkboek en portfolio. In het werkboek wordt bijgehouden welke activiteiten in het kader van Startblokken worden uitgevoerd. Het gaat daarbij om:</a:t>
            </a:r>
          </a:p>
          <a:p>
            <a:pPr>
              <a:buNone/>
            </a:pPr>
            <a:r>
              <a:rPr lang="nl-NL" sz="1300" dirty="0"/>
              <a:t>• een oriëntatietraject</a:t>
            </a:r>
          </a:p>
          <a:p>
            <a:pPr>
              <a:buNone/>
            </a:pPr>
            <a:r>
              <a:rPr lang="nl-NL" sz="1300" dirty="0"/>
              <a:t>• een invoeringstraject</a:t>
            </a:r>
          </a:p>
          <a:p>
            <a:pPr>
              <a:buNone/>
            </a:pPr>
            <a:r>
              <a:rPr lang="nl-NL" sz="1300" dirty="0"/>
              <a:t>• groepsbezoeken en nagesprekken</a:t>
            </a:r>
          </a:p>
          <a:p>
            <a:pPr>
              <a:buNone/>
            </a:pPr>
            <a:r>
              <a:rPr lang="nl-NL" sz="1300" dirty="0"/>
              <a:t>• bouwbijeenkomsten</a:t>
            </a:r>
          </a:p>
          <a:p>
            <a:pPr>
              <a:buNone/>
            </a:pPr>
            <a:endParaRPr lang="nl-NL" sz="1300" dirty="0"/>
          </a:p>
          <a:p>
            <a:pPr marL="12700" indent="-12700">
              <a:buNone/>
            </a:pPr>
            <a:r>
              <a:rPr lang="nl-NL" sz="1300" dirty="0"/>
              <a:t>In het portfolio gaat het om het reflecteren op de eigen kennis en vaardigheden. Het bijhouden van het werkboek en portfolio neemt ± 40 uren in beslag. Bea </a:t>
            </a:r>
            <a:r>
              <a:rPr lang="nl-NL" sz="1300" dirty="0" err="1"/>
              <a:t>Pompert</a:t>
            </a:r>
            <a:r>
              <a:rPr lang="nl-NL" sz="1300" dirty="0"/>
              <a:t>  en Levineke van der Meer waarderen de portfolio’s.</a:t>
            </a:r>
          </a:p>
          <a:p>
            <a:pPr>
              <a:buNone/>
            </a:pPr>
            <a:r>
              <a:rPr lang="nl-NL" sz="1300" dirty="0"/>
              <a:t>	</a:t>
            </a:r>
          </a:p>
        </p:txBody>
      </p:sp>
      <p:grpSp>
        <p:nvGrpSpPr>
          <p:cNvPr id="7" name="Groep 6">
            <a:extLst>
              <a:ext uri="{FF2B5EF4-FFF2-40B4-BE49-F238E27FC236}">
                <a16:creationId xmlns:a16="http://schemas.microsoft.com/office/drawing/2014/main" id="{5CE630ED-A8A3-50A9-60FD-E7D2CFC51895}"/>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8BE3A3CC-CA2F-9180-3DF2-FBEAAE687C0B}"/>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A0BA808B-39BA-3272-AA8E-5F158E97CAD6}"/>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4">
            <a:extLst>
              <a:ext uri="{FF2B5EF4-FFF2-40B4-BE49-F238E27FC236}">
                <a16:creationId xmlns:a16="http://schemas.microsoft.com/office/drawing/2014/main" id="{D1CA75FD-C916-BE06-91E5-0476EE5337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893" b="12779"/>
          <a:stretch/>
        </p:blipFill>
        <p:spPr>
          <a:xfrm>
            <a:off x="-9993" y="-5496"/>
            <a:ext cx="12201993" cy="6904562"/>
          </a:xfrm>
          <a:prstGeom prst="rect">
            <a:avLst/>
          </a:prstGeom>
          <a:noFill/>
        </p:spPr>
      </p:pic>
      <p:sp>
        <p:nvSpPr>
          <p:cNvPr id="12" name="Rechthoek 11">
            <a:extLst>
              <a:ext uri="{FF2B5EF4-FFF2-40B4-BE49-F238E27FC236}">
                <a16:creationId xmlns:a16="http://schemas.microsoft.com/office/drawing/2014/main" id="{8C250122-4786-8EDA-B75A-3ADEE4AF35E0}"/>
              </a:ext>
            </a:extLst>
          </p:cNvPr>
          <p:cNvSpPr/>
          <p:nvPr/>
        </p:nvSpPr>
        <p:spPr>
          <a:xfrm>
            <a:off x="670378" y="0"/>
            <a:ext cx="2890239" cy="6902970"/>
          </a:xfrm>
          <a:prstGeom prst="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nl-NL" dirty="0">
              <a:ln w="0"/>
              <a:solidFill>
                <a:schemeClr val="tx1"/>
              </a:solidFill>
              <a:effectLst>
                <a:outerShdw blurRad="38100" dist="19050" dir="2700000" algn="tl" rotWithShape="0">
                  <a:schemeClr val="dk1">
                    <a:alpha val="40000"/>
                  </a:schemeClr>
                </a:outerShdw>
              </a:effectLst>
            </a:endParaRPr>
          </a:p>
        </p:txBody>
      </p:sp>
      <p:pic>
        <p:nvPicPr>
          <p:cNvPr id="13" name="Afbeelding 4">
            <a:extLst>
              <a:ext uri="{FF2B5EF4-FFF2-40B4-BE49-F238E27FC236}">
                <a16:creationId xmlns:a16="http://schemas.microsoft.com/office/drawing/2014/main" id="{DACAE7B2-1073-C072-F469-D76EBDF8DA66}"/>
              </a:ext>
            </a:extLst>
          </p:cNvPr>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auto">
          <a:xfrm>
            <a:off x="804838" y="411282"/>
            <a:ext cx="2678502" cy="19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ep 13">
            <a:extLst>
              <a:ext uri="{FF2B5EF4-FFF2-40B4-BE49-F238E27FC236}">
                <a16:creationId xmlns:a16="http://schemas.microsoft.com/office/drawing/2014/main" id="{1B60ACD6-1798-4189-3F72-1B0F09EA9AFE}"/>
              </a:ext>
            </a:extLst>
          </p:cNvPr>
          <p:cNvGrpSpPr/>
          <p:nvPr/>
        </p:nvGrpSpPr>
        <p:grpSpPr>
          <a:xfrm>
            <a:off x="-9993" y="5733256"/>
            <a:ext cx="12201993" cy="1169233"/>
            <a:chOff x="-9993" y="5688767"/>
            <a:chExt cx="12219481" cy="1169233"/>
          </a:xfrm>
        </p:grpSpPr>
        <p:sp>
          <p:nvSpPr>
            <p:cNvPr id="15" name="Vrije vorm 14">
              <a:extLst>
                <a:ext uri="{FF2B5EF4-FFF2-40B4-BE49-F238E27FC236}">
                  <a16:creationId xmlns:a16="http://schemas.microsoft.com/office/drawing/2014/main" id="{6B0CE1FE-880E-3019-F58F-CAFF07ED1F62}"/>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Vrije vorm 15">
              <a:extLst>
                <a:ext uri="{FF2B5EF4-FFF2-40B4-BE49-F238E27FC236}">
                  <a16:creationId xmlns:a16="http://schemas.microsoft.com/office/drawing/2014/main" id="{71D855FA-ABD6-73F0-4228-1587ED4B0885}"/>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7" name="Picture 4">
            <a:extLst>
              <a:ext uri="{FF2B5EF4-FFF2-40B4-BE49-F238E27FC236}">
                <a16:creationId xmlns:a16="http://schemas.microsoft.com/office/drawing/2014/main" id="{A4F15271-F2C7-2BA0-A678-6303DA176A6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04838" y="5706548"/>
            <a:ext cx="2613056" cy="723508"/>
          </a:xfrm>
          <a:prstGeom prst="rect">
            <a:avLst/>
          </a:prstGeom>
        </p:spPr>
      </p:pic>
      <p:sp>
        <p:nvSpPr>
          <p:cNvPr id="18" name="Tekstvak 17">
            <a:extLst>
              <a:ext uri="{FF2B5EF4-FFF2-40B4-BE49-F238E27FC236}">
                <a16:creationId xmlns:a16="http://schemas.microsoft.com/office/drawing/2014/main" id="{3794E4A9-FBA0-BA4D-4AE1-AAC2ECABBF2A}"/>
              </a:ext>
            </a:extLst>
          </p:cNvPr>
          <p:cNvSpPr txBox="1"/>
          <p:nvPr/>
        </p:nvSpPr>
        <p:spPr>
          <a:xfrm rot="10800000" flipV="1">
            <a:off x="7538438" y="4689140"/>
            <a:ext cx="4174186" cy="707886"/>
          </a:xfrm>
          <a:prstGeom prst="rect">
            <a:avLst/>
          </a:prstGeom>
          <a:noFill/>
        </p:spPr>
        <p:txBody>
          <a:bodyPr wrap="square">
            <a:spAutoFit/>
          </a:bodyPr>
          <a:lstStyle/>
          <a:p>
            <a:pPr algn="ctr"/>
            <a:r>
              <a:rPr lang="nl-NL" sz="4000" b="1" dirty="0">
                <a:solidFill>
                  <a:schemeClr val="bg1"/>
                </a:solidFill>
                <a:latin typeface="Verdana" panose="020B0604030504040204" pitchFamily="34" charset="0"/>
                <a:ea typeface="Verdana" panose="020B0604030504040204" pitchFamily="34" charset="0"/>
                <a:cs typeface="Verdana" panose="020B0604030504040204" pitchFamily="34" charset="0"/>
              </a:rPr>
              <a:t>Tot ziens!</a:t>
            </a:r>
          </a:p>
        </p:txBody>
      </p:sp>
      <p:sp>
        <p:nvSpPr>
          <p:cNvPr id="19" name="Tekstvak 18">
            <a:extLst>
              <a:ext uri="{FF2B5EF4-FFF2-40B4-BE49-F238E27FC236}">
                <a16:creationId xmlns:a16="http://schemas.microsoft.com/office/drawing/2014/main" id="{DFE37A83-59D4-4EDA-D87B-876C06324619}"/>
              </a:ext>
            </a:extLst>
          </p:cNvPr>
          <p:cNvSpPr txBox="1"/>
          <p:nvPr/>
        </p:nvSpPr>
        <p:spPr>
          <a:xfrm rot="10800000" flipV="1">
            <a:off x="804837" y="4207065"/>
            <a:ext cx="2890238" cy="1323439"/>
          </a:xfrm>
          <a:prstGeom prst="rect">
            <a:avLst/>
          </a:prstGeom>
          <a:noFill/>
        </p:spPr>
        <p:txBody>
          <a:bodyPr wrap="square">
            <a:spAutoFit/>
          </a:bodyPr>
          <a:lstStyle/>
          <a:p>
            <a:r>
              <a:rPr lang="nl-NL" sz="1400" b="1" dirty="0" err="1">
                <a:latin typeface="Verdana" panose="020B0604030504040204" pitchFamily="34" charset="0"/>
                <a:ea typeface="Verdana" panose="020B0604030504040204" pitchFamily="34" charset="0"/>
                <a:cs typeface="Verdana" panose="020B0604030504040204" pitchFamily="34" charset="0"/>
              </a:rPr>
              <a:t>Levineke</a:t>
            </a:r>
            <a:r>
              <a:rPr lang="nl-NL" sz="1400" b="1" dirty="0">
                <a:latin typeface="Verdana" panose="020B0604030504040204" pitchFamily="34" charset="0"/>
                <a:ea typeface="Verdana" panose="020B0604030504040204" pitchFamily="34" charset="0"/>
                <a:cs typeface="Verdana" panose="020B0604030504040204" pitchFamily="34" charset="0"/>
              </a:rPr>
              <a:t> van der Meer</a:t>
            </a:r>
          </a:p>
          <a:p>
            <a:endParaRPr lang="nl-NL" sz="1200" b="1" dirty="0">
              <a:latin typeface="Verdana" panose="020B0604030504040204" pitchFamily="34" charset="0"/>
              <a:ea typeface="Verdana" panose="020B0604030504040204" pitchFamily="34" charset="0"/>
              <a:cs typeface="Verdana" panose="020B0604030504040204" pitchFamily="34" charset="0"/>
            </a:endParaRPr>
          </a:p>
          <a:p>
            <a:r>
              <a:rPr lang="nl-NL" sz="1200" dirty="0">
                <a:latin typeface="Verdana" panose="020B0604030504040204" pitchFamily="34" charset="0"/>
                <a:ea typeface="Verdana" panose="020B0604030504040204" pitchFamily="34" charset="0"/>
                <a:cs typeface="Verdana" panose="020B0604030504040204" pitchFamily="34" charset="0"/>
                <a:hlinkClick r:id="rId7"/>
              </a:rPr>
              <a:t>l.vandermeer@de-activiteit.nl</a:t>
            </a:r>
            <a:endParaRPr lang="nl-NL" sz="1200" dirty="0">
              <a:latin typeface="Verdana" panose="020B0604030504040204" pitchFamily="34" charset="0"/>
              <a:ea typeface="Verdana" panose="020B0604030504040204" pitchFamily="34" charset="0"/>
              <a:cs typeface="Verdana" panose="020B0604030504040204" pitchFamily="34" charset="0"/>
            </a:endParaRPr>
          </a:p>
          <a:p>
            <a:endParaRPr lang="nl-NL" sz="1200" dirty="0">
              <a:latin typeface="Verdana" panose="020B0604030504040204" pitchFamily="34" charset="0"/>
              <a:ea typeface="Verdana" panose="020B0604030504040204" pitchFamily="34" charset="0"/>
              <a:cs typeface="Verdana" panose="020B0604030504040204" pitchFamily="34" charset="0"/>
            </a:endParaRPr>
          </a:p>
          <a:p>
            <a:r>
              <a:rPr lang="nl-NL" sz="1600" dirty="0">
                <a:latin typeface="Verdana" panose="020B0604030504040204" pitchFamily="34" charset="0"/>
                <a:ea typeface="Verdana" panose="020B0604030504040204" pitchFamily="34" charset="0"/>
                <a:cs typeface="Verdana" panose="020B0604030504040204" pitchFamily="34" charset="0"/>
              </a:rPr>
              <a:t>06-13299381</a:t>
            </a:r>
          </a:p>
          <a:p>
            <a:endParaRPr lang="nl-NL" sz="1400" b="1"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ijdelijke aanduiding voor inhoud 4" descr="Afbeelding met persoon, kind, binnen, jongen&#10;&#10;Automatisch gegenereerde beschrijving">
            <a:extLst>
              <a:ext uri="{FF2B5EF4-FFF2-40B4-BE49-F238E27FC236}">
                <a16:creationId xmlns:a16="http://schemas.microsoft.com/office/drawing/2014/main" id="{839119B9-E064-449D-DFEF-E76F30D576F5}"/>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7463" y="670298"/>
            <a:ext cx="12157074" cy="6184933"/>
          </a:xfrm>
          <a:prstGeom prst="rect">
            <a:avLst/>
          </a:prstGeom>
          <a:noFill/>
        </p:spPr>
      </p:pic>
      <p:grpSp>
        <p:nvGrpSpPr>
          <p:cNvPr id="10" name="Groep 9">
            <a:extLst>
              <a:ext uri="{FF2B5EF4-FFF2-40B4-BE49-F238E27FC236}">
                <a16:creationId xmlns:a16="http://schemas.microsoft.com/office/drawing/2014/main" id="{6ACF9F73-470A-DB67-FA23-647F113A37F1}"/>
              </a:ext>
            </a:extLst>
          </p:cNvPr>
          <p:cNvGrpSpPr/>
          <p:nvPr/>
        </p:nvGrpSpPr>
        <p:grpSpPr>
          <a:xfrm>
            <a:off x="-9993" y="5698496"/>
            <a:ext cx="12201993" cy="1169233"/>
            <a:chOff x="-9993" y="5688767"/>
            <a:chExt cx="12219481" cy="1169233"/>
          </a:xfrm>
        </p:grpSpPr>
        <p:sp>
          <p:nvSpPr>
            <p:cNvPr id="11" name="Vrije vorm 10">
              <a:extLst>
                <a:ext uri="{FF2B5EF4-FFF2-40B4-BE49-F238E27FC236}">
                  <a16:creationId xmlns:a16="http://schemas.microsoft.com/office/drawing/2014/main" id="{AB213527-C2F3-1260-AAD8-43173E2D90F2}"/>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rije vorm 11">
              <a:extLst>
                <a:ext uri="{FF2B5EF4-FFF2-40B4-BE49-F238E27FC236}">
                  <a16:creationId xmlns:a16="http://schemas.microsoft.com/office/drawing/2014/main" id="{052E7AC7-C03C-C959-4FE3-97B377464E47}"/>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3" name="Vrije vorm 12">
            <a:extLst>
              <a:ext uri="{FF2B5EF4-FFF2-40B4-BE49-F238E27FC236}">
                <a16:creationId xmlns:a16="http://schemas.microsoft.com/office/drawing/2014/main" id="{90108B6A-AEE7-94F2-7C4B-D8AD7C2B7FC3}"/>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Vrije vorm 13">
            <a:extLst>
              <a:ext uri="{FF2B5EF4-FFF2-40B4-BE49-F238E27FC236}">
                <a16:creationId xmlns:a16="http://schemas.microsoft.com/office/drawing/2014/main" id="{C7198AF1-2D0B-9EA5-FA44-079F5D09388E}"/>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15" name="Titel 1">
            <a:extLst>
              <a:ext uri="{FF2B5EF4-FFF2-40B4-BE49-F238E27FC236}">
                <a16:creationId xmlns:a16="http://schemas.microsoft.com/office/drawing/2014/main" id="{06C70186-DDD4-40D5-43B4-4F5749A40A55}"/>
              </a:ext>
            </a:extLst>
          </p:cNvPr>
          <p:cNvSpPr txBox="1">
            <a:spLocks/>
          </p:cNvSpPr>
          <p:nvPr/>
        </p:nvSpPr>
        <p:spPr>
          <a:xfrm>
            <a:off x="191344" y="125837"/>
            <a:ext cx="6340333" cy="875837"/>
          </a:xfrm>
          <a:prstGeom prst="rect">
            <a:avLst/>
          </a:prstGeom>
        </p:spPr>
        <p:txBody>
          <a:bodyPr vert="horz" lIns="91440" tIns="45720" rIns="91440" bIns="45720" rtlCol="0" anchor="ctr">
            <a:normAutofit/>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b="1" dirty="0">
                <a:solidFill>
                  <a:schemeClr val="bg1"/>
                </a:solidFill>
              </a:rPr>
              <a:t>Werkactiviteit 1:</a:t>
            </a:r>
          </a:p>
        </p:txBody>
      </p:sp>
      <p:sp>
        <p:nvSpPr>
          <p:cNvPr id="16" name="Titel 1">
            <a:extLst>
              <a:ext uri="{FF2B5EF4-FFF2-40B4-BE49-F238E27FC236}">
                <a16:creationId xmlns:a16="http://schemas.microsoft.com/office/drawing/2014/main" id="{5C04E1B4-EA58-27AF-E0C9-AEAA21E23AE8}"/>
              </a:ext>
            </a:extLst>
          </p:cNvPr>
          <p:cNvSpPr txBox="1">
            <a:spLocks/>
          </p:cNvSpPr>
          <p:nvPr/>
        </p:nvSpPr>
        <p:spPr>
          <a:xfrm>
            <a:off x="335360" y="5343570"/>
            <a:ext cx="11305256" cy="821734"/>
          </a:xfrm>
          <a:prstGeom prst="rect">
            <a:avLst/>
          </a:prstGeom>
        </p:spPr>
        <p:txBody>
          <a:bodyPr vert="horz" lIns="91440" tIns="45720" rIns="91440" bIns="45720" rtlCol="0" anchor="ctr">
            <a:normAutofit fontScale="70000" lnSpcReduction="200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6000" b="1" dirty="0">
                <a:solidFill>
                  <a:schemeClr val="bg1"/>
                </a:solidFill>
              </a:rPr>
              <a:t>Spel in het hart van het werkplan</a:t>
            </a:r>
            <a:endParaRPr lang="nl-NL" sz="4800" b="1" dirty="0">
              <a:solidFill>
                <a:schemeClr val="bg1"/>
              </a:solidFill>
            </a:endParaRPr>
          </a:p>
        </p:txBody>
      </p:sp>
    </p:spTree>
    <p:extLst>
      <p:ext uri="{BB962C8B-B14F-4D97-AF65-F5344CB8AC3E}">
        <p14:creationId xmlns:p14="http://schemas.microsoft.com/office/powerpoint/2010/main" val="138912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983432" y="1511032"/>
            <a:ext cx="10598968" cy="4440248"/>
          </a:xfrm>
        </p:spPr>
        <p:txBody>
          <a:bodyPr>
            <a:normAutofit/>
          </a:bodyPr>
          <a:lstStyle/>
          <a:p>
            <a:pPr marL="0" indent="0">
              <a:lnSpc>
                <a:spcPct val="170000"/>
              </a:lnSpc>
              <a:buNone/>
            </a:pPr>
            <a:r>
              <a:rPr lang="nl-NL" sz="1800" dirty="0"/>
              <a:t>Als kind wilde ik graag een hond. In de tuin van de buren speelden de honden altijd met elkaar buiten.  Ik las over Hondje Eigenwijs en elke dag zag ik mensen voorbij ons huis lopen met een hond aan de lijn. Ik kreeg een speelgoedhond met een echte riem. Overal waar we naar toe gingen om te wandelen, nam ik mijn hond mee. Soms mocht hij los als ik in de speeltuin aan het spelen was. In de tuin maakte ik met mijn broers een hok, net zoals de honden van de buren hadden. Het eten maakten we van takjes, gras en modder uit de tuin. Samen met een vriendinnetje verzon ik spelletjes voor mijn hond. Binnen maakten we een soort hindernisbaan met van alles waar je over en onderdoor kon gaan. Eindeloos speelde ik met mijn hond en het was voor mij net echt..</a:t>
            </a:r>
            <a:endParaRPr lang="nl-NL" sz="1800" b="1" dirty="0"/>
          </a:p>
          <a:p>
            <a:pPr>
              <a:lnSpc>
                <a:spcPct val="170000"/>
              </a:lnSpc>
            </a:pPr>
            <a:endParaRPr lang="nl-NL" sz="1800" dirty="0"/>
          </a:p>
        </p:txBody>
      </p:sp>
      <p:sp>
        <p:nvSpPr>
          <p:cNvPr id="4" name="Vrije vorm 3">
            <a:extLst>
              <a:ext uri="{FF2B5EF4-FFF2-40B4-BE49-F238E27FC236}">
                <a16:creationId xmlns:a16="http://schemas.microsoft.com/office/drawing/2014/main" id="{99AD6FAE-A52B-922C-F25A-9528A8B88DC2}"/>
              </a:ext>
            </a:extLst>
          </p:cNvPr>
          <p:cNvSpPr/>
          <p:nvPr/>
        </p:nvSpPr>
        <p:spPr>
          <a:xfrm flipH="1" flipV="1">
            <a:off x="0" y="655420"/>
            <a:ext cx="12192014" cy="731836"/>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rgbClr val="009EE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Vrije vorm 4">
            <a:extLst>
              <a:ext uri="{FF2B5EF4-FFF2-40B4-BE49-F238E27FC236}">
                <a16:creationId xmlns:a16="http://schemas.microsoft.com/office/drawing/2014/main" id="{BB89B3D3-FDE6-3C15-C72C-F5BB6C063EAF}"/>
              </a:ext>
            </a:extLst>
          </p:cNvPr>
          <p:cNvSpPr/>
          <p:nvPr/>
        </p:nvSpPr>
        <p:spPr>
          <a:xfrm>
            <a:off x="-7257" y="2769"/>
            <a:ext cx="12199257" cy="1121975"/>
          </a:xfrm>
          <a:custGeom>
            <a:avLst/>
            <a:gdLst>
              <a:gd name="connsiteX0" fmla="*/ 0 w 12181399"/>
              <a:gd name="connsiteY0" fmla="*/ 0 h 1176793"/>
              <a:gd name="connsiteX1" fmla="*/ 0 w 12181399"/>
              <a:gd name="connsiteY1" fmla="*/ 1176793 h 1176793"/>
              <a:gd name="connsiteX2" fmla="*/ 12181399 w 12181399"/>
              <a:gd name="connsiteY2" fmla="*/ 715617 h 1176793"/>
              <a:gd name="connsiteX3" fmla="*/ 12181399 w 12181399"/>
              <a:gd name="connsiteY3" fmla="*/ 7951 h 1176793"/>
              <a:gd name="connsiteX4" fmla="*/ 0 w 12181399"/>
              <a:gd name="connsiteY4" fmla="*/ 0 h 11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1399" h="1176793">
                <a:moveTo>
                  <a:pt x="0" y="0"/>
                </a:moveTo>
                <a:lnTo>
                  <a:pt x="0" y="1176793"/>
                </a:lnTo>
                <a:lnTo>
                  <a:pt x="12181399" y="715617"/>
                </a:lnTo>
                <a:lnTo>
                  <a:pt x="12181399" y="7951"/>
                </a:lnTo>
                <a:lnTo>
                  <a:pt x="0" y="0"/>
                </a:lnTo>
                <a:close/>
              </a:path>
            </a:pathLst>
          </a:cu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6" name="Titel 1">
            <a:extLst>
              <a:ext uri="{FF2B5EF4-FFF2-40B4-BE49-F238E27FC236}">
                <a16:creationId xmlns:a16="http://schemas.microsoft.com/office/drawing/2014/main" id="{332CDA1A-179C-22A4-E432-840075635298}"/>
              </a:ext>
            </a:extLst>
          </p:cNvPr>
          <p:cNvSpPr txBox="1">
            <a:spLocks/>
          </p:cNvSpPr>
          <p:nvPr/>
        </p:nvSpPr>
        <p:spPr>
          <a:xfrm>
            <a:off x="335360" y="260648"/>
            <a:ext cx="7848872" cy="597732"/>
          </a:xfrm>
          <a:prstGeom prst="rect">
            <a:avLst/>
          </a:prstGeom>
        </p:spPr>
        <p:txBody>
          <a:bodyPr>
            <a:normAutofit fontScale="97500"/>
          </a:bodyPr>
          <a:lstStyle>
            <a:lvl1pPr marL="4763" indent="0" algn="l" defTabSz="914400" rtl="0" eaLnBrk="1" latinLnBrk="0" hangingPunct="1">
              <a:spcBef>
                <a:spcPct val="0"/>
              </a:spcBef>
              <a:buNone/>
              <a:tabLst/>
              <a:defRPr sz="3600" kern="1200" baseline="0">
                <a:solidFill>
                  <a:schemeClr val="tx1"/>
                </a:solidFill>
                <a:latin typeface="Verdana" panose="020B0604030504040204" pitchFamily="34" charset="0"/>
                <a:ea typeface="+mj-ea"/>
                <a:cs typeface="+mj-cs"/>
              </a:defRPr>
            </a:lvl1pPr>
          </a:lstStyle>
          <a:p>
            <a:pPr fontAlgn="auto">
              <a:spcAft>
                <a:spcPts val="0"/>
              </a:spcAft>
            </a:pPr>
            <a:r>
              <a:rPr lang="nl-NL" sz="3000" b="1" dirty="0">
                <a:solidFill>
                  <a:schemeClr val="bg1"/>
                </a:solidFill>
                <a:ea typeface="Verdana" panose="020B0604030504040204" pitchFamily="34" charset="0"/>
                <a:cs typeface="Verdana" panose="020B0604030504040204" pitchFamily="34" charset="0"/>
              </a:rPr>
              <a:t>Een herinnering uit het boek</a:t>
            </a:r>
          </a:p>
        </p:txBody>
      </p:sp>
      <p:grpSp>
        <p:nvGrpSpPr>
          <p:cNvPr id="7" name="Groep 6">
            <a:extLst>
              <a:ext uri="{FF2B5EF4-FFF2-40B4-BE49-F238E27FC236}">
                <a16:creationId xmlns:a16="http://schemas.microsoft.com/office/drawing/2014/main" id="{46FA39EC-C671-3997-052A-DBE933F645C1}"/>
              </a:ext>
            </a:extLst>
          </p:cNvPr>
          <p:cNvGrpSpPr/>
          <p:nvPr/>
        </p:nvGrpSpPr>
        <p:grpSpPr>
          <a:xfrm>
            <a:off x="-9993" y="5688767"/>
            <a:ext cx="12201993" cy="1169233"/>
            <a:chOff x="-9993" y="5688767"/>
            <a:chExt cx="12219481" cy="1169233"/>
          </a:xfrm>
        </p:grpSpPr>
        <p:sp>
          <p:nvSpPr>
            <p:cNvPr id="8" name="Vrije vorm 7">
              <a:extLst>
                <a:ext uri="{FF2B5EF4-FFF2-40B4-BE49-F238E27FC236}">
                  <a16:creationId xmlns:a16="http://schemas.microsoft.com/office/drawing/2014/main" id="{C968FF93-95D0-10B0-EB62-B4B0CEDD10B4}"/>
                </a:ext>
              </a:extLst>
            </p:cNvPr>
            <p:cNvSpPr/>
            <p:nvPr/>
          </p:nvSpPr>
          <p:spPr>
            <a:xfrm>
              <a:off x="0" y="5688767"/>
              <a:ext cx="12209488" cy="1169233"/>
            </a:xfrm>
            <a:custGeom>
              <a:avLst/>
              <a:gdLst>
                <a:gd name="connsiteX0" fmla="*/ 0 w 12209488"/>
                <a:gd name="connsiteY0" fmla="*/ 1034322 h 1169233"/>
                <a:gd name="connsiteX1" fmla="*/ 0 w 12209488"/>
                <a:gd name="connsiteY1" fmla="*/ 1169233 h 1169233"/>
                <a:gd name="connsiteX2" fmla="*/ 12209488 w 12209488"/>
                <a:gd name="connsiteY2" fmla="*/ 1169233 h 1169233"/>
                <a:gd name="connsiteX3" fmla="*/ 12209488 w 12209488"/>
                <a:gd name="connsiteY3" fmla="*/ 0 h 1169233"/>
                <a:gd name="connsiteX4" fmla="*/ 0 w 12209488"/>
                <a:gd name="connsiteY4" fmla="*/ 1034322 h 11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488" h="1169233">
                  <a:moveTo>
                    <a:pt x="0" y="1034322"/>
                  </a:moveTo>
                  <a:lnTo>
                    <a:pt x="0" y="1169233"/>
                  </a:lnTo>
                  <a:lnTo>
                    <a:pt x="12209488" y="1169233"/>
                  </a:lnTo>
                  <a:lnTo>
                    <a:pt x="12209488" y="0"/>
                  </a:lnTo>
                  <a:lnTo>
                    <a:pt x="0" y="1034322"/>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8">
              <a:extLst>
                <a:ext uri="{FF2B5EF4-FFF2-40B4-BE49-F238E27FC236}">
                  <a16:creationId xmlns:a16="http://schemas.microsoft.com/office/drawing/2014/main" id="{E7A1FDFE-03F6-A639-CE1A-205D948133AA}"/>
                </a:ext>
              </a:extLst>
            </p:cNvPr>
            <p:cNvSpPr/>
            <p:nvPr/>
          </p:nvSpPr>
          <p:spPr>
            <a:xfrm>
              <a:off x="-9993" y="6292446"/>
              <a:ext cx="12201993" cy="562131"/>
            </a:xfrm>
            <a:custGeom>
              <a:avLst/>
              <a:gdLst>
                <a:gd name="connsiteX0" fmla="*/ 0 w 12201993"/>
                <a:gd name="connsiteY0" fmla="*/ 494676 h 562131"/>
                <a:gd name="connsiteX1" fmla="*/ 0 w 12201993"/>
                <a:gd name="connsiteY1" fmla="*/ 562131 h 562131"/>
                <a:gd name="connsiteX2" fmla="*/ 12201993 w 12201993"/>
                <a:gd name="connsiteY2" fmla="*/ 562131 h 562131"/>
                <a:gd name="connsiteX3" fmla="*/ 12201993 w 12201993"/>
                <a:gd name="connsiteY3" fmla="*/ 0 h 562131"/>
                <a:gd name="connsiteX4" fmla="*/ 0 w 12201993"/>
                <a:gd name="connsiteY4" fmla="*/ 494676 h 56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93" h="562131">
                  <a:moveTo>
                    <a:pt x="0" y="494676"/>
                  </a:moveTo>
                  <a:lnTo>
                    <a:pt x="0" y="562131"/>
                  </a:lnTo>
                  <a:lnTo>
                    <a:pt x="12201993" y="562131"/>
                  </a:lnTo>
                  <a:lnTo>
                    <a:pt x="12201993" y="0"/>
                  </a:lnTo>
                  <a:lnTo>
                    <a:pt x="0" y="494676"/>
                  </a:ln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33716362"/>
      </p:ext>
    </p:extLst>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E00916E8045F4294153E006E7B9205" ma:contentTypeVersion="7" ma:contentTypeDescription="Een nieuw document maken." ma:contentTypeScope="" ma:versionID="4d691c233f415b8183238fade82363ab">
  <xsd:schema xmlns:xsd="http://www.w3.org/2001/XMLSchema" xmlns:xs="http://www.w3.org/2001/XMLSchema" xmlns:p="http://schemas.microsoft.com/office/2006/metadata/properties" xmlns:ns2="32d22eef-ee9b-45d9-a3ad-2a758f4d31dc" targetNamespace="http://schemas.microsoft.com/office/2006/metadata/properties" ma:root="true" ma:fieldsID="7f39771ea7175224ffce4892be908519" ns2:_="">
    <xsd:import namespace="32d22eef-ee9b-45d9-a3ad-2a758f4d31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d22eef-ee9b-45d9-a3ad-2a758f4d31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FDA379-D4B6-4484-A668-8F683D5C310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6500741-4D62-4A7E-9B62-6CD4C074F8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d22eef-ee9b-45d9-a3ad-2a758f4d31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DCCC04-D03D-4793-BBDD-8A087C4ADD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7482</TotalTime>
  <Words>3652</Words>
  <Application>Microsoft Macintosh PowerPoint</Application>
  <PresentationFormat>Breedbeeld</PresentationFormat>
  <Paragraphs>297</Paragraphs>
  <Slides>79</Slides>
  <Notes>12</Notes>
  <HiddenSlides>0</HiddenSlides>
  <MMClips>2</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79</vt:i4>
      </vt:variant>
    </vt:vector>
  </HeadingPairs>
  <TitlesOfParts>
    <vt:vector size="85" baseType="lpstr">
      <vt:lpstr>Arial</vt:lpstr>
      <vt:lpstr>Calibri</vt:lpstr>
      <vt:lpstr>Courier New</vt:lpstr>
      <vt:lpstr>Helvetica</vt:lpstr>
      <vt:lpstr>Verdana</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ZNO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Begeleiden van spel</vt:lpstr>
      <vt:lpstr>PowerPoint-presentatie</vt:lpstr>
      <vt:lpstr>Oriënterende activiteit ontwerpen </vt:lpstr>
      <vt:lpstr>Plannen maken en vervolgacties</vt:lpstr>
      <vt:lpstr>Om voor volledige certificering in aanmerking te komen omvat een Startblokkentraject 48 contacturen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Startblokken  ontwikkelingsgericht werken van 0-4 jaar</dc:title>
  <dc:creator>Hagenaar</dc:creator>
  <cp:lastModifiedBy>Michel Welgraven</cp:lastModifiedBy>
  <cp:revision>176</cp:revision>
  <cp:lastPrinted>2017-10-06T04:59:07Z</cp:lastPrinted>
  <dcterms:created xsi:type="dcterms:W3CDTF">2009-11-07T22:28:36Z</dcterms:created>
  <dcterms:modified xsi:type="dcterms:W3CDTF">2023-01-12T09:07:14Z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0x010100E4E00916E8045F4294153E006E7B9205</vt:lpwstr>
  </property>
</Properties>
</file>