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1"/>
  </p:notesMasterIdLst>
  <p:handoutMasterIdLst>
    <p:handoutMasterId r:id="rId62"/>
  </p:handoutMasterIdLst>
  <p:sldIdLst>
    <p:sldId id="449" r:id="rId2"/>
    <p:sldId id="882" r:id="rId3"/>
    <p:sldId id="879" r:id="rId4"/>
    <p:sldId id="607" r:id="rId5"/>
    <p:sldId id="877" r:id="rId6"/>
    <p:sldId id="603" r:id="rId7"/>
    <p:sldId id="888" r:id="rId8"/>
    <p:sldId id="886" r:id="rId9"/>
    <p:sldId id="895" r:id="rId10"/>
    <p:sldId id="616" r:id="rId11"/>
    <p:sldId id="910" r:id="rId12"/>
    <p:sldId id="884" r:id="rId13"/>
    <p:sldId id="885" r:id="rId14"/>
    <p:sldId id="887" r:id="rId15"/>
    <p:sldId id="880" r:id="rId16"/>
    <p:sldId id="852" r:id="rId17"/>
    <p:sldId id="854" r:id="rId18"/>
    <p:sldId id="876" r:id="rId19"/>
    <p:sldId id="810" r:id="rId20"/>
    <p:sldId id="862" r:id="rId21"/>
    <p:sldId id="909" r:id="rId22"/>
    <p:sldId id="894" r:id="rId23"/>
    <p:sldId id="897" r:id="rId24"/>
    <p:sldId id="860" r:id="rId25"/>
    <p:sldId id="325" r:id="rId26"/>
    <p:sldId id="896" r:id="rId27"/>
    <p:sldId id="898" r:id="rId28"/>
    <p:sldId id="899" r:id="rId29"/>
    <p:sldId id="900" r:id="rId30"/>
    <p:sldId id="901" r:id="rId31"/>
    <p:sldId id="812" r:id="rId32"/>
    <p:sldId id="875" r:id="rId33"/>
    <p:sldId id="837" r:id="rId34"/>
    <p:sldId id="542" r:id="rId35"/>
    <p:sldId id="543" r:id="rId36"/>
    <p:sldId id="544" r:id="rId37"/>
    <p:sldId id="856" r:id="rId38"/>
    <p:sldId id="834" r:id="rId39"/>
    <p:sldId id="857" r:id="rId40"/>
    <p:sldId id="858" r:id="rId41"/>
    <p:sldId id="836" r:id="rId42"/>
    <p:sldId id="605" r:id="rId43"/>
    <p:sldId id="617" r:id="rId44"/>
    <p:sldId id="893" r:id="rId45"/>
    <p:sldId id="902" r:id="rId46"/>
    <p:sldId id="889" r:id="rId47"/>
    <p:sldId id="815" r:id="rId48"/>
    <p:sldId id="890" r:id="rId49"/>
    <p:sldId id="903" r:id="rId50"/>
    <p:sldId id="739" r:id="rId51"/>
    <p:sldId id="740" r:id="rId52"/>
    <p:sldId id="741" r:id="rId53"/>
    <p:sldId id="908" r:id="rId54"/>
    <p:sldId id="905" r:id="rId55"/>
    <p:sldId id="906" r:id="rId56"/>
    <p:sldId id="907" r:id="rId57"/>
    <p:sldId id="596" r:id="rId58"/>
    <p:sldId id="904" r:id="rId59"/>
    <p:sldId id="881" r:id="rId60"/>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6" autoAdjust="0"/>
    <p:restoredTop sz="94719"/>
  </p:normalViewPr>
  <p:slideViewPr>
    <p:cSldViewPr>
      <p:cViewPr varScale="1">
        <p:scale>
          <a:sx n="198" d="100"/>
          <a:sy n="198" d="100"/>
        </p:scale>
        <p:origin x="2192"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161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De Activiteit | Levineke" userId="954d3f55-ad6e-4623-9542-d453ced80478" providerId="ADAL" clId="{9E2A457B-CAF5-4845-9362-A27FAA25B512}"/>
    <pc:docChg chg="undo custSel addSld delSld modSld sldOrd">
      <pc:chgData name="# De Activiteit | Levineke" userId="954d3f55-ad6e-4623-9542-d453ced80478" providerId="ADAL" clId="{9E2A457B-CAF5-4845-9362-A27FAA25B512}" dt="2023-01-25T11:40:33.862" v="17" actId="47"/>
      <pc:docMkLst>
        <pc:docMk/>
      </pc:docMkLst>
      <pc:sldChg chg="modSp mod">
        <pc:chgData name="# De Activiteit | Levineke" userId="954d3f55-ad6e-4623-9542-d453ced80478" providerId="ADAL" clId="{9E2A457B-CAF5-4845-9362-A27FAA25B512}" dt="2022-12-19T12:48:41.276" v="1" actId="20577"/>
        <pc:sldMkLst>
          <pc:docMk/>
          <pc:sldMk cId="3243965116" sldId="879"/>
        </pc:sldMkLst>
        <pc:spChg chg="mod">
          <ac:chgData name="# De Activiteit | Levineke" userId="954d3f55-ad6e-4623-9542-d453ced80478" providerId="ADAL" clId="{9E2A457B-CAF5-4845-9362-A27FAA25B512}" dt="2022-12-19T12:48:41.276" v="1" actId="20577"/>
          <ac:spMkLst>
            <pc:docMk/>
            <pc:sldMk cId="3243965116" sldId="879"/>
            <ac:spMk id="3" creationId="{00000000-0000-0000-0000-000000000000}"/>
          </ac:spMkLst>
        </pc:spChg>
      </pc:sldChg>
      <pc:sldChg chg="del">
        <pc:chgData name="# De Activiteit | Levineke" userId="954d3f55-ad6e-4623-9542-d453ced80478" providerId="ADAL" clId="{9E2A457B-CAF5-4845-9362-A27FAA25B512}" dt="2023-01-25T11:40:31.093" v="16" actId="47"/>
        <pc:sldMkLst>
          <pc:docMk/>
          <pc:sldMk cId="3363083875" sldId="891"/>
        </pc:sldMkLst>
      </pc:sldChg>
      <pc:sldChg chg="del">
        <pc:chgData name="# De Activiteit | Levineke" userId="954d3f55-ad6e-4623-9542-d453ced80478" providerId="ADAL" clId="{9E2A457B-CAF5-4845-9362-A27FAA25B512}" dt="2023-01-25T11:40:33.862" v="17" actId="47"/>
        <pc:sldMkLst>
          <pc:docMk/>
          <pc:sldMk cId="3730663938" sldId="892"/>
        </pc:sldMkLst>
      </pc:sldChg>
      <pc:sldChg chg="new del">
        <pc:chgData name="# De Activiteit | Levineke" userId="954d3f55-ad6e-4623-9542-d453ced80478" providerId="ADAL" clId="{9E2A457B-CAF5-4845-9362-A27FAA25B512}" dt="2023-01-23T19:30:31.010" v="5" actId="680"/>
        <pc:sldMkLst>
          <pc:docMk/>
          <pc:sldMk cId="2488251091" sldId="910"/>
        </pc:sldMkLst>
      </pc:sldChg>
      <pc:sldChg chg="addSp delSp modSp new mod ord modAnim">
        <pc:chgData name="# De Activiteit | Levineke" userId="954d3f55-ad6e-4623-9542-d453ced80478" providerId="ADAL" clId="{9E2A457B-CAF5-4845-9362-A27FAA25B512}" dt="2023-01-23T19:31:50.662" v="15"/>
        <pc:sldMkLst>
          <pc:docMk/>
          <pc:sldMk cId="2743375554" sldId="910"/>
        </pc:sldMkLst>
        <pc:spChg chg="add del">
          <ac:chgData name="# De Activiteit | Levineke" userId="954d3f55-ad6e-4623-9542-d453ced80478" providerId="ADAL" clId="{9E2A457B-CAF5-4845-9362-A27FAA25B512}" dt="2023-01-23T19:31:16.586" v="10" actId="26606"/>
          <ac:spMkLst>
            <pc:docMk/>
            <pc:sldMk cId="2743375554" sldId="910"/>
            <ac:spMk id="2" creationId="{058AF0FB-64DA-266E-F6A1-A4B5005B590E}"/>
          </ac:spMkLst>
        </pc:spChg>
        <pc:spChg chg="del">
          <ac:chgData name="# De Activiteit | Levineke" userId="954d3f55-ad6e-4623-9542-d453ced80478" providerId="ADAL" clId="{9E2A457B-CAF5-4845-9362-A27FAA25B512}" dt="2023-01-23T19:31:00.618" v="7"/>
          <ac:spMkLst>
            <pc:docMk/>
            <pc:sldMk cId="2743375554" sldId="910"/>
            <ac:spMk id="3" creationId="{FF4378FB-C9C2-F540-79BA-93A490168A0B}"/>
          </ac:spMkLst>
        </pc:spChg>
        <pc:spChg chg="mod">
          <ac:chgData name="# De Activiteit | Levineke" userId="954d3f55-ad6e-4623-9542-d453ced80478" providerId="ADAL" clId="{9E2A457B-CAF5-4845-9362-A27FAA25B512}" dt="2023-01-23T19:31:16.586" v="10" actId="26606"/>
          <ac:spMkLst>
            <pc:docMk/>
            <pc:sldMk cId="2743375554" sldId="910"/>
            <ac:spMk id="4" creationId="{427C3031-1DD9-E56E-38A8-44AC5975F855}"/>
          </ac:spMkLst>
        </pc:spChg>
        <pc:picChg chg="add mod">
          <ac:chgData name="# De Activiteit | Levineke" userId="954d3f55-ad6e-4623-9542-d453ced80478" providerId="ADAL" clId="{9E2A457B-CAF5-4845-9362-A27FAA25B512}" dt="2023-01-23T19:31:32.966" v="13" actId="27614"/>
          <ac:picMkLst>
            <pc:docMk/>
            <pc:sldMk cId="2743375554" sldId="910"/>
            <ac:picMk id="5" creationId="{80590D79-6663-F70E-49DF-2A52D8216415}"/>
          </ac:picMkLst>
        </pc:picChg>
      </pc:sldChg>
      <pc:sldChg chg="new del">
        <pc:chgData name="# De Activiteit | Levineke" userId="954d3f55-ad6e-4623-9542-d453ced80478" providerId="ADAL" clId="{9E2A457B-CAF5-4845-9362-A27FAA25B512}" dt="2023-01-23T19:30:28.759" v="4" actId="680"/>
        <pc:sldMkLst>
          <pc:docMk/>
          <pc:sldMk cId="4133199826" sldId="9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nl-NL"/>
              <a:t>16-9-2011</a:t>
            </a:r>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D61594-A8B7-4687-90E1-F2C1B6F71D93}" type="slidenum">
              <a:rPr lang="nl-NL" smtClean="0"/>
              <a:pPr/>
              <a:t>‹nr.›</a:t>
            </a:fld>
            <a:endParaRPr lang="nl-NL"/>
          </a:p>
        </p:txBody>
      </p:sp>
    </p:spTree>
    <p:extLst>
      <p:ext uri="{BB962C8B-B14F-4D97-AF65-F5344CB8AC3E}">
        <p14:creationId xmlns:p14="http://schemas.microsoft.com/office/powerpoint/2010/main" val="9039259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r>
              <a:rPr lang="nl-NL"/>
              <a:t>16-9-2011</a:t>
            </a:r>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DCA6B75-1B04-4CE6-9B4A-52A1CDCA5D3D}" type="slidenum">
              <a:rPr lang="nl-NL"/>
              <a:pPr>
                <a:defRPr/>
              </a:pPr>
              <a:t>‹nr.›</a:t>
            </a:fld>
            <a:endParaRPr lang="nl-NL"/>
          </a:p>
        </p:txBody>
      </p:sp>
    </p:spTree>
    <p:extLst>
      <p:ext uri="{BB962C8B-B14F-4D97-AF65-F5344CB8AC3E}">
        <p14:creationId xmlns:p14="http://schemas.microsoft.com/office/powerpoint/2010/main" val="138356175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
        <p:nvSpPr>
          <p:cNvPr id="3" name="Tijdelijke aanduiding voor dianummer 2"/>
          <p:cNvSpPr>
            <a:spLocks noGrp="1"/>
          </p:cNvSpPr>
          <p:nvPr>
            <p:ph type="sldNum" sz="quarter" idx="10"/>
          </p:nvPr>
        </p:nvSpPr>
        <p:spPr/>
        <p:txBody>
          <a:bodyPr/>
          <a:lstStyle/>
          <a:p>
            <a:pPr>
              <a:defRPr/>
            </a:pPr>
            <a:fld id="{CDCA6B75-1B04-4CE6-9B4A-52A1CDCA5D3D}" type="slidenum">
              <a:rPr lang="nl-NL" smtClean="0"/>
              <a:pPr>
                <a:defRPr/>
              </a:pPr>
              <a:t>1</a:t>
            </a:fld>
            <a:endParaRPr lang="nl-NL"/>
          </a:p>
        </p:txBody>
      </p:sp>
    </p:spTree>
    <p:extLst>
      <p:ext uri="{BB962C8B-B14F-4D97-AF65-F5344CB8AC3E}">
        <p14:creationId xmlns:p14="http://schemas.microsoft.com/office/powerpoint/2010/main" val="172465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DCA6B75-1B04-4CE6-9B4A-52A1CDCA5D3D}" type="slidenum">
              <a:rPr lang="nl-NL" smtClean="0"/>
              <a:pPr>
                <a:defRPr/>
              </a:pPr>
              <a:t>4</a:t>
            </a:fld>
            <a:endParaRPr lang="nl-NL"/>
          </a:p>
        </p:txBody>
      </p:sp>
    </p:spTree>
    <p:extLst>
      <p:ext uri="{BB962C8B-B14F-4D97-AF65-F5344CB8AC3E}">
        <p14:creationId xmlns:p14="http://schemas.microsoft.com/office/powerpoint/2010/main" val="345520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22</a:t>
            </a:fld>
            <a:endParaRPr lang="nl-NL"/>
          </a:p>
        </p:txBody>
      </p:sp>
    </p:spTree>
    <p:extLst>
      <p:ext uri="{BB962C8B-B14F-4D97-AF65-F5344CB8AC3E}">
        <p14:creationId xmlns:p14="http://schemas.microsoft.com/office/powerpoint/2010/main" val="417154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F508F4-1CDB-4B76-B55B-BF242DB199F6}" type="slidenum">
              <a:rPr lang="nl-NL" smtClean="0"/>
              <a:t>38</a:t>
            </a:fld>
            <a:endParaRPr lang="nl-NL"/>
          </a:p>
        </p:txBody>
      </p:sp>
    </p:spTree>
    <p:extLst>
      <p:ext uri="{BB962C8B-B14F-4D97-AF65-F5344CB8AC3E}">
        <p14:creationId xmlns:p14="http://schemas.microsoft.com/office/powerpoint/2010/main" val="117467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47</a:t>
            </a:fld>
            <a:endParaRPr lang="nl-NL"/>
          </a:p>
        </p:txBody>
      </p:sp>
    </p:spTree>
    <p:extLst>
      <p:ext uri="{BB962C8B-B14F-4D97-AF65-F5344CB8AC3E}">
        <p14:creationId xmlns:p14="http://schemas.microsoft.com/office/powerpoint/2010/main" val="374315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pPr>
              <a:defRPr/>
            </a:pPr>
            <a:fld id="{174D99A6-B803-4118-A91A-A46509E0E889}" type="datetime1">
              <a:rPr lang="nl-NL" smtClean="0"/>
              <a:pPr>
                <a:defRPr/>
              </a:pPr>
              <a:t>01-02-2023</a:t>
            </a:fld>
            <a:endParaRPr lang="nl-NL"/>
          </a:p>
        </p:txBody>
      </p:sp>
      <p:sp>
        <p:nvSpPr>
          <p:cNvPr id="5" name="Tijdelijke aanduiding voor voettekst 4"/>
          <p:cNvSpPr>
            <a:spLocks noGrp="1"/>
          </p:cNvSpPr>
          <p:nvPr>
            <p:ph type="ftr" sz="quarter" idx="11"/>
          </p:nvPr>
        </p:nvSpPr>
        <p:spPr/>
        <p:txBody>
          <a:bodyPr/>
          <a:lstStyle/>
          <a:p>
            <a:pPr>
              <a:defRPr/>
            </a:pPr>
            <a:r>
              <a:rPr lang="nl-NL"/>
              <a:t>©- De Activiteit </a:t>
            </a:r>
          </a:p>
        </p:txBody>
      </p:sp>
      <p:sp>
        <p:nvSpPr>
          <p:cNvPr id="6" name="Tijdelijke aanduiding voor dianummer 5"/>
          <p:cNvSpPr>
            <a:spLocks noGrp="1"/>
          </p:cNvSpPr>
          <p:nvPr>
            <p:ph type="sldNum" sz="quarter" idx="12"/>
          </p:nvPr>
        </p:nvSpPr>
        <p:spPr/>
        <p:txBody>
          <a:bodyPr/>
          <a:lstStyle/>
          <a:p>
            <a:pPr>
              <a:defRPr/>
            </a:pPr>
            <a:fld id="{F403D424-61DC-4F82-9956-D7FDDD31FB44}" type="slidenum">
              <a:rPr lang="nl-NL" smtClean="0"/>
              <a:pPr>
                <a:def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a:defRPr/>
            </a:pPr>
            <a:fld id="{C3BA7B53-990C-4F9B-B9A7-F2A3422555F0}" type="datetime1">
              <a:rPr lang="nl-NL" smtClean="0"/>
              <a:pPr>
                <a:defRPr/>
              </a:pPr>
              <a:t>01-02-2023</a:t>
            </a:fld>
            <a:endParaRPr lang="nl-NL"/>
          </a:p>
        </p:txBody>
      </p:sp>
      <p:sp>
        <p:nvSpPr>
          <p:cNvPr id="5" name="Tijdelijke aanduiding voor voettekst 4"/>
          <p:cNvSpPr>
            <a:spLocks noGrp="1"/>
          </p:cNvSpPr>
          <p:nvPr>
            <p:ph type="ftr" sz="quarter" idx="11"/>
          </p:nvPr>
        </p:nvSpPr>
        <p:spPr/>
        <p:txBody>
          <a:bodyPr/>
          <a:lstStyle/>
          <a:p>
            <a:pPr>
              <a:defRPr/>
            </a:pPr>
            <a:r>
              <a:rPr lang="nl-NL"/>
              <a:t>©- De Activiteit </a:t>
            </a:r>
          </a:p>
        </p:txBody>
      </p:sp>
      <p:sp>
        <p:nvSpPr>
          <p:cNvPr id="6" name="Tijdelijke aanduiding voor dianummer 5"/>
          <p:cNvSpPr>
            <a:spLocks noGrp="1"/>
          </p:cNvSpPr>
          <p:nvPr>
            <p:ph type="sldNum" sz="quarter" idx="12"/>
          </p:nvPr>
        </p:nvSpPr>
        <p:spPr/>
        <p:txBody>
          <a:bodyPr/>
          <a:lstStyle/>
          <a:p>
            <a:pPr>
              <a:defRPr/>
            </a:pPr>
            <a:fld id="{8BF92332-2171-47FC-83A9-69EC8240A971}" type="slidenum">
              <a:rPr lang="nl-NL" smtClean="0"/>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a:defRPr/>
            </a:pPr>
            <a:fld id="{C3670C53-47AA-419A-9C8A-2BB721B2579F}" type="datetime1">
              <a:rPr lang="nl-NL" smtClean="0"/>
              <a:pPr>
                <a:defRPr/>
              </a:pPr>
              <a:t>01-02-2023</a:t>
            </a:fld>
            <a:endParaRPr lang="nl-NL"/>
          </a:p>
        </p:txBody>
      </p:sp>
      <p:sp>
        <p:nvSpPr>
          <p:cNvPr id="5" name="Tijdelijke aanduiding voor voettekst 4"/>
          <p:cNvSpPr>
            <a:spLocks noGrp="1"/>
          </p:cNvSpPr>
          <p:nvPr>
            <p:ph type="ftr" sz="quarter" idx="11"/>
          </p:nvPr>
        </p:nvSpPr>
        <p:spPr/>
        <p:txBody>
          <a:bodyPr/>
          <a:lstStyle/>
          <a:p>
            <a:pPr>
              <a:defRPr/>
            </a:pPr>
            <a:r>
              <a:rPr lang="nl-NL"/>
              <a:t>©- De Activiteit </a:t>
            </a:r>
          </a:p>
        </p:txBody>
      </p:sp>
      <p:sp>
        <p:nvSpPr>
          <p:cNvPr id="6" name="Tijdelijke aanduiding voor dianummer 5"/>
          <p:cNvSpPr>
            <a:spLocks noGrp="1"/>
          </p:cNvSpPr>
          <p:nvPr>
            <p:ph type="sldNum" sz="quarter" idx="12"/>
          </p:nvPr>
        </p:nvSpPr>
        <p:spPr/>
        <p:txBody>
          <a:bodyPr/>
          <a:lstStyle/>
          <a:p>
            <a:pPr>
              <a:defRPr/>
            </a:pPr>
            <a:fld id="{C7B0DE9D-7DB5-4CE0-8875-FB3589927151}" type="slidenum">
              <a:rPr lang="nl-NL" smtClean="0"/>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a:defRPr/>
            </a:pPr>
            <a:fld id="{A2FDBA72-6205-48EE-8BA5-FAE8E05C33BC}" type="datetime1">
              <a:rPr lang="nl-NL" smtClean="0"/>
              <a:pPr>
                <a:defRPr/>
              </a:pPr>
              <a:t>01-02-2023</a:t>
            </a:fld>
            <a:endParaRPr lang="nl-NL"/>
          </a:p>
        </p:txBody>
      </p:sp>
      <p:sp>
        <p:nvSpPr>
          <p:cNvPr id="5" name="Tijdelijke aanduiding voor voettekst 4"/>
          <p:cNvSpPr>
            <a:spLocks noGrp="1"/>
          </p:cNvSpPr>
          <p:nvPr>
            <p:ph type="ftr" sz="quarter" idx="11"/>
          </p:nvPr>
        </p:nvSpPr>
        <p:spPr/>
        <p:txBody>
          <a:bodyPr/>
          <a:lstStyle/>
          <a:p>
            <a:pPr>
              <a:defRPr/>
            </a:pPr>
            <a:r>
              <a:rPr lang="nl-NL"/>
              <a:t>©- De Activiteit </a:t>
            </a:r>
          </a:p>
        </p:txBody>
      </p:sp>
      <p:sp>
        <p:nvSpPr>
          <p:cNvPr id="6" name="Tijdelijke aanduiding voor dianummer 5"/>
          <p:cNvSpPr>
            <a:spLocks noGrp="1"/>
          </p:cNvSpPr>
          <p:nvPr>
            <p:ph type="sldNum" sz="quarter" idx="12"/>
          </p:nvPr>
        </p:nvSpPr>
        <p:spPr/>
        <p:txBody>
          <a:bodyPr/>
          <a:lstStyle/>
          <a:p>
            <a:pPr>
              <a:defRPr/>
            </a:pPr>
            <a:fld id="{C83617EE-51F0-4159-9398-2298E66722CE}" type="slidenum">
              <a:rPr lang="nl-NL" smtClean="0"/>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a:defRPr/>
            </a:pPr>
            <a:fld id="{FD25E3BF-4703-4FE6-8608-4CF452634A8E}" type="datetime1">
              <a:rPr lang="nl-NL" smtClean="0"/>
              <a:pPr>
                <a:defRPr/>
              </a:pPr>
              <a:t>01-02-2023</a:t>
            </a:fld>
            <a:endParaRPr lang="nl-NL"/>
          </a:p>
        </p:txBody>
      </p:sp>
      <p:sp>
        <p:nvSpPr>
          <p:cNvPr id="5" name="Tijdelijke aanduiding voor voettekst 4"/>
          <p:cNvSpPr>
            <a:spLocks noGrp="1"/>
          </p:cNvSpPr>
          <p:nvPr>
            <p:ph type="ftr" sz="quarter" idx="11"/>
          </p:nvPr>
        </p:nvSpPr>
        <p:spPr/>
        <p:txBody>
          <a:bodyPr/>
          <a:lstStyle/>
          <a:p>
            <a:pPr>
              <a:defRPr/>
            </a:pPr>
            <a:r>
              <a:rPr lang="nl-NL"/>
              <a:t>©- De Activiteit </a:t>
            </a:r>
          </a:p>
        </p:txBody>
      </p:sp>
      <p:sp>
        <p:nvSpPr>
          <p:cNvPr id="6" name="Tijdelijke aanduiding voor dianummer 5"/>
          <p:cNvSpPr>
            <a:spLocks noGrp="1"/>
          </p:cNvSpPr>
          <p:nvPr>
            <p:ph type="sldNum" sz="quarter" idx="12"/>
          </p:nvPr>
        </p:nvSpPr>
        <p:spPr/>
        <p:txBody>
          <a:bodyPr/>
          <a:lstStyle/>
          <a:p>
            <a:pPr>
              <a:defRPr/>
            </a:pPr>
            <a:fld id="{E2315D57-71A7-45B0-9512-B0EBED679E10}" type="slidenum">
              <a:rPr lang="nl-NL" smtClean="0"/>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pPr>
              <a:defRPr/>
            </a:pPr>
            <a:fld id="{DC5284B4-7123-466C-9C6F-16724686CEF2}" type="datetime1">
              <a:rPr lang="nl-NL" smtClean="0"/>
              <a:pPr>
                <a:defRPr/>
              </a:pPr>
              <a:t>01-02-2023</a:t>
            </a:fld>
            <a:endParaRPr lang="nl-NL"/>
          </a:p>
        </p:txBody>
      </p:sp>
      <p:sp>
        <p:nvSpPr>
          <p:cNvPr id="6" name="Tijdelijke aanduiding voor voettekst 5"/>
          <p:cNvSpPr>
            <a:spLocks noGrp="1"/>
          </p:cNvSpPr>
          <p:nvPr>
            <p:ph type="ftr" sz="quarter" idx="11"/>
          </p:nvPr>
        </p:nvSpPr>
        <p:spPr/>
        <p:txBody>
          <a:bodyPr/>
          <a:lstStyle/>
          <a:p>
            <a:pPr>
              <a:defRPr/>
            </a:pPr>
            <a:r>
              <a:rPr lang="nl-NL"/>
              <a:t>©- De Activiteit </a:t>
            </a:r>
          </a:p>
        </p:txBody>
      </p:sp>
      <p:sp>
        <p:nvSpPr>
          <p:cNvPr id="7" name="Tijdelijke aanduiding voor dianummer 6"/>
          <p:cNvSpPr>
            <a:spLocks noGrp="1"/>
          </p:cNvSpPr>
          <p:nvPr>
            <p:ph type="sldNum" sz="quarter" idx="12"/>
          </p:nvPr>
        </p:nvSpPr>
        <p:spPr/>
        <p:txBody>
          <a:bodyPr/>
          <a:lstStyle/>
          <a:p>
            <a:pPr>
              <a:defRPr/>
            </a:pPr>
            <a:fld id="{389F2EAB-49A7-40BE-946D-E2B3CFFC0C3D}" type="slidenum">
              <a:rPr lang="nl-NL" smtClean="0"/>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pPr>
              <a:defRPr/>
            </a:pPr>
            <a:fld id="{1795BA39-D359-41BF-9E4D-4A5BD6FB690A}" type="datetime1">
              <a:rPr lang="nl-NL" smtClean="0"/>
              <a:pPr>
                <a:defRPr/>
              </a:pPr>
              <a:t>01-02-2023</a:t>
            </a:fld>
            <a:endParaRPr lang="nl-NL"/>
          </a:p>
        </p:txBody>
      </p:sp>
      <p:sp>
        <p:nvSpPr>
          <p:cNvPr id="8" name="Tijdelijke aanduiding voor voettekst 7"/>
          <p:cNvSpPr>
            <a:spLocks noGrp="1"/>
          </p:cNvSpPr>
          <p:nvPr>
            <p:ph type="ftr" sz="quarter" idx="11"/>
          </p:nvPr>
        </p:nvSpPr>
        <p:spPr/>
        <p:txBody>
          <a:bodyPr/>
          <a:lstStyle/>
          <a:p>
            <a:pPr>
              <a:defRPr/>
            </a:pPr>
            <a:r>
              <a:rPr lang="nl-NL"/>
              <a:t>©- De Activiteit </a:t>
            </a:r>
          </a:p>
        </p:txBody>
      </p:sp>
      <p:sp>
        <p:nvSpPr>
          <p:cNvPr id="9" name="Tijdelijke aanduiding voor dianummer 8"/>
          <p:cNvSpPr>
            <a:spLocks noGrp="1"/>
          </p:cNvSpPr>
          <p:nvPr>
            <p:ph type="sldNum" sz="quarter" idx="12"/>
          </p:nvPr>
        </p:nvSpPr>
        <p:spPr/>
        <p:txBody>
          <a:bodyPr/>
          <a:lstStyle/>
          <a:p>
            <a:pPr>
              <a:defRPr/>
            </a:pPr>
            <a:fld id="{2309E63F-2994-482C-9DBC-4DF3AF3AEFCD}" type="slidenum">
              <a:rPr lang="nl-NL" smtClean="0"/>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pPr>
              <a:defRPr/>
            </a:pPr>
            <a:fld id="{645922F5-2F49-4973-8760-A4A82F6C8E11}" type="datetime1">
              <a:rPr lang="nl-NL" smtClean="0"/>
              <a:pPr>
                <a:defRPr/>
              </a:pPr>
              <a:t>01-02-2023</a:t>
            </a:fld>
            <a:endParaRPr lang="nl-NL"/>
          </a:p>
        </p:txBody>
      </p:sp>
      <p:sp>
        <p:nvSpPr>
          <p:cNvPr id="4" name="Tijdelijke aanduiding voor voettekst 3"/>
          <p:cNvSpPr>
            <a:spLocks noGrp="1"/>
          </p:cNvSpPr>
          <p:nvPr>
            <p:ph type="ftr" sz="quarter" idx="11"/>
          </p:nvPr>
        </p:nvSpPr>
        <p:spPr/>
        <p:txBody>
          <a:bodyPr/>
          <a:lstStyle/>
          <a:p>
            <a:pPr>
              <a:defRPr/>
            </a:pPr>
            <a:r>
              <a:rPr lang="nl-NL"/>
              <a:t>©- De Activiteit </a:t>
            </a:r>
          </a:p>
        </p:txBody>
      </p:sp>
      <p:sp>
        <p:nvSpPr>
          <p:cNvPr id="5" name="Tijdelijke aanduiding voor dianummer 4"/>
          <p:cNvSpPr>
            <a:spLocks noGrp="1"/>
          </p:cNvSpPr>
          <p:nvPr>
            <p:ph type="sldNum" sz="quarter" idx="12"/>
          </p:nvPr>
        </p:nvSpPr>
        <p:spPr/>
        <p:txBody>
          <a:bodyPr/>
          <a:lstStyle/>
          <a:p>
            <a:pPr>
              <a:defRPr/>
            </a:pPr>
            <a:fld id="{24B87496-7572-4D90-BC57-BE0078AFBF23}" type="slidenum">
              <a:rPr lang="nl-NL" smtClean="0"/>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fld id="{B4564217-D906-439A-9158-C114E6DE65F9}" type="datetime1">
              <a:rPr lang="nl-NL" smtClean="0"/>
              <a:pPr>
                <a:defRPr/>
              </a:pPr>
              <a:t>01-02-2023</a:t>
            </a:fld>
            <a:endParaRPr lang="nl-NL"/>
          </a:p>
        </p:txBody>
      </p:sp>
      <p:sp>
        <p:nvSpPr>
          <p:cNvPr id="3" name="Tijdelijke aanduiding voor voettekst 2"/>
          <p:cNvSpPr>
            <a:spLocks noGrp="1"/>
          </p:cNvSpPr>
          <p:nvPr>
            <p:ph type="ftr" sz="quarter" idx="11"/>
          </p:nvPr>
        </p:nvSpPr>
        <p:spPr/>
        <p:txBody>
          <a:bodyPr/>
          <a:lstStyle/>
          <a:p>
            <a:pPr>
              <a:defRPr/>
            </a:pPr>
            <a:r>
              <a:rPr lang="nl-NL"/>
              <a:t>©- De Activiteit </a:t>
            </a:r>
          </a:p>
        </p:txBody>
      </p:sp>
      <p:sp>
        <p:nvSpPr>
          <p:cNvPr id="4" name="Tijdelijke aanduiding voor dianummer 3"/>
          <p:cNvSpPr>
            <a:spLocks noGrp="1"/>
          </p:cNvSpPr>
          <p:nvPr>
            <p:ph type="sldNum" sz="quarter" idx="12"/>
          </p:nvPr>
        </p:nvSpPr>
        <p:spPr/>
        <p:txBody>
          <a:bodyPr/>
          <a:lstStyle/>
          <a:p>
            <a:pPr>
              <a:defRPr/>
            </a:pPr>
            <a:fld id="{7370F3DE-99BA-4936-83C7-B77CA2350895}" type="slidenum">
              <a:rPr lang="nl-NL" smtClean="0"/>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fld id="{6425153C-74BE-46DC-8620-550F5C49AD73}" type="datetime1">
              <a:rPr lang="nl-NL" smtClean="0"/>
              <a:pPr>
                <a:defRPr/>
              </a:pPr>
              <a:t>01-02-2023</a:t>
            </a:fld>
            <a:endParaRPr lang="nl-NL"/>
          </a:p>
        </p:txBody>
      </p:sp>
      <p:sp>
        <p:nvSpPr>
          <p:cNvPr id="6" name="Tijdelijke aanduiding voor voettekst 5"/>
          <p:cNvSpPr>
            <a:spLocks noGrp="1"/>
          </p:cNvSpPr>
          <p:nvPr>
            <p:ph type="ftr" sz="quarter" idx="11"/>
          </p:nvPr>
        </p:nvSpPr>
        <p:spPr/>
        <p:txBody>
          <a:bodyPr/>
          <a:lstStyle/>
          <a:p>
            <a:pPr>
              <a:defRPr/>
            </a:pPr>
            <a:r>
              <a:rPr lang="nl-NL"/>
              <a:t>©- De Activiteit </a:t>
            </a:r>
          </a:p>
        </p:txBody>
      </p:sp>
      <p:sp>
        <p:nvSpPr>
          <p:cNvPr id="7" name="Tijdelijke aanduiding voor dianummer 6"/>
          <p:cNvSpPr>
            <a:spLocks noGrp="1"/>
          </p:cNvSpPr>
          <p:nvPr>
            <p:ph type="sldNum" sz="quarter" idx="12"/>
          </p:nvPr>
        </p:nvSpPr>
        <p:spPr/>
        <p:txBody>
          <a:bodyPr/>
          <a:lstStyle/>
          <a:p>
            <a:pPr>
              <a:defRPr/>
            </a:pPr>
            <a:fld id="{80ED64E2-DFE5-4994-949A-B0552C20030B}" type="slidenum">
              <a:rPr lang="nl-NL" smtClean="0"/>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fld id="{D89F05B3-740F-4EC1-96C9-990BBB53B78A}" type="datetime1">
              <a:rPr lang="nl-NL" smtClean="0"/>
              <a:pPr>
                <a:defRPr/>
              </a:pPr>
              <a:t>01-02-2023</a:t>
            </a:fld>
            <a:endParaRPr lang="nl-NL"/>
          </a:p>
        </p:txBody>
      </p:sp>
      <p:sp>
        <p:nvSpPr>
          <p:cNvPr id="6" name="Tijdelijke aanduiding voor voettekst 5"/>
          <p:cNvSpPr>
            <a:spLocks noGrp="1"/>
          </p:cNvSpPr>
          <p:nvPr>
            <p:ph type="ftr" sz="quarter" idx="11"/>
          </p:nvPr>
        </p:nvSpPr>
        <p:spPr/>
        <p:txBody>
          <a:bodyPr/>
          <a:lstStyle/>
          <a:p>
            <a:pPr>
              <a:defRPr/>
            </a:pPr>
            <a:r>
              <a:rPr lang="nl-NL"/>
              <a:t>©- De Activiteit </a:t>
            </a:r>
          </a:p>
        </p:txBody>
      </p:sp>
      <p:sp>
        <p:nvSpPr>
          <p:cNvPr id="7" name="Tijdelijke aanduiding voor dianummer 6"/>
          <p:cNvSpPr>
            <a:spLocks noGrp="1"/>
          </p:cNvSpPr>
          <p:nvPr>
            <p:ph type="sldNum" sz="quarter" idx="12"/>
          </p:nvPr>
        </p:nvSpPr>
        <p:spPr/>
        <p:txBody>
          <a:bodyPr/>
          <a:lstStyle/>
          <a:p>
            <a:pPr>
              <a:defRPr/>
            </a:pPr>
            <a:fld id="{199C1A08-38AD-48D8-91A5-D20543A34FDC}" type="slidenum">
              <a:rPr lang="nl-NL" smtClean="0"/>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4091D18-CD9E-4547-8A6E-804B0A2273EE}" type="datetime1">
              <a:rPr lang="nl-NL" smtClean="0"/>
              <a:pPr>
                <a:defRPr/>
              </a:pPr>
              <a:t>01-02-2023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nl-NL"/>
              <a:t>©- De Activiteit </a:t>
            </a: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02B9D0-CA2C-44BE-A7BE-BD3B76659CDC}" type="slidenum">
              <a:rPr lang="nl-NL" smtClean="0"/>
              <a:pPr>
                <a:defRPr/>
              </a:pPr>
              <a:t>‹nr.›</a:t>
            </a:fld>
            <a:endParaRPr lang="nl-NL"/>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CRY7ODQKR1c?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BqRp9Iz_MHw?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TbrgBDZixK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Gm8RNGYW41s?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taal-in-spel.n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DOfEu2zqrkQ?start=4&amp;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lKu9Bkas74o?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lideshare.net/Kwertie_/kleine-ezel-en-het-boebeest-powerpoint-boek" TargetMode="Externa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bsKz2jXYXak?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z9mYwAUz_LU?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Wx6L8n_1Rtc?feature=oembed"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mailto:l.vandermeer@de-activiteit.nl"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ideo" Target="https://www.youtube.com/embed/AAGEEEGmJbI?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style>
          <a:lnRef idx="3">
            <a:schemeClr val="lt1"/>
          </a:lnRef>
          <a:fillRef idx="1">
            <a:schemeClr val="accent5"/>
          </a:fillRef>
          <a:effectRef idx="1">
            <a:schemeClr val="accent5"/>
          </a:effectRef>
          <a:fontRef idx="minor">
            <a:schemeClr val="lt1"/>
          </a:fontRef>
        </p:style>
        <p:txBody>
          <a:bodyPr>
            <a:normAutofit fontScale="90000"/>
          </a:bodyPr>
          <a:lstStyle/>
          <a:p>
            <a:r>
              <a:rPr lang="nl-NL" dirty="0">
                <a:latin typeface="Calibri" pitchFamily="34" charset="0"/>
              </a:rPr>
              <a:t>Startblokken van Basisontwikkeling </a:t>
            </a:r>
            <a:br>
              <a:rPr lang="nl-NL" dirty="0">
                <a:latin typeface="Calibri" pitchFamily="34" charset="0"/>
              </a:rPr>
            </a:br>
            <a:r>
              <a:rPr lang="nl-NL" dirty="0">
                <a:latin typeface="Calibri" pitchFamily="34" charset="0"/>
              </a:rPr>
              <a:t>de trainers opleiding</a:t>
            </a:r>
          </a:p>
        </p:txBody>
      </p:sp>
      <p:sp>
        <p:nvSpPr>
          <p:cNvPr id="3" name="Ondertitel 2"/>
          <p:cNvSpPr>
            <a:spLocks noGrp="1"/>
          </p:cNvSpPr>
          <p:nvPr>
            <p:ph type="subTitle" idx="1"/>
          </p:nvPr>
        </p:nvSpPr>
        <p:spPr>
          <a:xfrm>
            <a:off x="1259632" y="3140968"/>
            <a:ext cx="6400800" cy="1600200"/>
          </a:xfrm>
        </p:spPr>
        <p:txBody>
          <a:bodyPr>
            <a:normAutofit/>
          </a:bodyPr>
          <a:lstStyle/>
          <a:p>
            <a:pPr fontAlgn="auto">
              <a:spcBef>
                <a:spcPts val="580"/>
              </a:spcBef>
              <a:spcAft>
                <a:spcPts val="0"/>
              </a:spcAft>
              <a:buFont typeface="Wingdings 2"/>
              <a:buNone/>
              <a:defRPr/>
            </a:pPr>
            <a:endParaRPr lang="nl-NL" sz="2200" dirty="0">
              <a:latin typeface="Calibri" pitchFamily="34" charset="0"/>
            </a:endParaRPr>
          </a:p>
          <a:p>
            <a:pPr fontAlgn="auto">
              <a:spcBef>
                <a:spcPts val="580"/>
              </a:spcBef>
              <a:spcAft>
                <a:spcPts val="0"/>
              </a:spcAft>
              <a:buFont typeface="Wingdings 2"/>
              <a:buNone/>
              <a:defRPr/>
            </a:pPr>
            <a:r>
              <a:rPr lang="nl-NL" sz="2000" b="1" dirty="0">
                <a:latin typeface="Calibri" pitchFamily="34" charset="0"/>
              </a:rPr>
              <a:t>Landelijk Centrum </a:t>
            </a:r>
          </a:p>
          <a:p>
            <a:pPr fontAlgn="auto">
              <a:spcBef>
                <a:spcPts val="580"/>
              </a:spcBef>
              <a:spcAft>
                <a:spcPts val="0"/>
              </a:spcAft>
              <a:buFont typeface="Wingdings 2"/>
              <a:buNone/>
              <a:defRPr/>
            </a:pPr>
            <a:r>
              <a:rPr lang="nl-NL" sz="2000" b="1" dirty="0">
                <a:latin typeface="Calibri" pitchFamily="34" charset="0"/>
              </a:rPr>
              <a:t>voor Ontwikkelingsgericht Onderwijs</a:t>
            </a:r>
            <a:endParaRPr lang="nl-NL" sz="2000" dirty="0">
              <a:latin typeface="Calibri" pitchFamily="34" charset="0"/>
            </a:endParaRPr>
          </a:p>
          <a:p>
            <a:pPr fontAlgn="auto">
              <a:spcBef>
                <a:spcPts val="580"/>
              </a:spcBef>
              <a:spcAft>
                <a:spcPts val="0"/>
              </a:spcAft>
              <a:buFont typeface="Wingdings 2"/>
              <a:buNone/>
              <a:defRPr/>
            </a:pPr>
            <a:r>
              <a:rPr lang="nl-NL" sz="2000" b="1" dirty="0" err="1">
                <a:latin typeface="Calibri" pitchFamily="34" charset="0"/>
              </a:rPr>
              <a:t>www.de-activiteit.nl</a:t>
            </a:r>
            <a:endParaRPr lang="nl-NL" sz="2000" dirty="0">
              <a:latin typeface="Calibri" pitchFamily="34" charset="0"/>
            </a:endParaRPr>
          </a:p>
          <a:p>
            <a:pPr fontAlgn="auto">
              <a:spcBef>
                <a:spcPts val="580"/>
              </a:spcBef>
              <a:spcAft>
                <a:spcPts val="0"/>
              </a:spcAft>
              <a:buFont typeface="Wingdings 2"/>
              <a:buNone/>
              <a:defRPr/>
            </a:pPr>
            <a:endParaRPr lang="nl-NL" dirty="0"/>
          </a:p>
        </p:txBody>
      </p:sp>
      <p:pic>
        <p:nvPicPr>
          <p:cNvPr id="5" name="Afbeelding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07904" y="4869160"/>
            <a:ext cx="1609725" cy="13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voettekst 5"/>
          <p:cNvSpPr>
            <a:spLocks noGrp="1"/>
          </p:cNvSpPr>
          <p:nvPr>
            <p:ph type="ftr" sz="quarter" idx="11"/>
          </p:nvPr>
        </p:nvSpPr>
        <p:spPr/>
        <p:txBody>
          <a:bodyPr/>
          <a:lstStyle/>
          <a:p>
            <a:pPr>
              <a:defRPr/>
            </a:pPr>
            <a:r>
              <a:rPr lang="nl-NL"/>
              <a:t>©- De Activiteit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rotWithShape="1">
          <a:blip r:embed="rId2"/>
          <a:srcRect l="21998" t="27679" r="47454" b="7090"/>
          <a:stretch/>
        </p:blipFill>
        <p:spPr>
          <a:xfrm>
            <a:off x="1763688" y="565183"/>
            <a:ext cx="5112568" cy="5781642"/>
          </a:xfrm>
          <a:prstGeom prst="rect">
            <a:avLst/>
          </a:prstGeom>
        </p:spPr>
      </p:pic>
      <p:sp>
        <p:nvSpPr>
          <p:cNvPr id="4" name="Tijdelijke aanduiding voor voettekst 3"/>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4135481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27C3031-1DD9-E56E-38A8-44AC5975F855}"/>
              </a:ext>
            </a:extLst>
          </p:cNvPr>
          <p:cNvSpPr>
            <a:spLocks noGrp="1"/>
          </p:cNvSpPr>
          <p:nvPr>
            <p:ph type="ftr" sz="quarter" idx="11"/>
          </p:nvPr>
        </p:nvSpPr>
        <p:spPr/>
        <p:txBody>
          <a:bodyPr/>
          <a:lstStyle/>
          <a:p>
            <a:pPr>
              <a:spcAft>
                <a:spcPts val="600"/>
              </a:spcAft>
              <a:defRPr/>
            </a:pPr>
            <a:r>
              <a:rPr lang="nl-NL"/>
              <a:t>©- De Activiteit </a:t>
            </a:r>
          </a:p>
        </p:txBody>
      </p:sp>
      <p:pic>
        <p:nvPicPr>
          <p:cNvPr id="2" name="Onlinemedia 1" descr="Bijeenkomst 3 - pag. 11">
            <a:hlinkClick r:id="" action="ppaction://media"/>
            <a:extLst>
              <a:ext uri="{FF2B5EF4-FFF2-40B4-BE49-F238E27FC236}">
                <a16:creationId xmlns:a16="http://schemas.microsoft.com/office/drawing/2014/main" id="{A1CF00C1-61C8-2512-7D6B-71352A95D986}"/>
              </a:ext>
            </a:extLst>
          </p:cNvPr>
          <p:cNvPicPr>
            <a:picLocks noRot="1" noChangeAspect="1"/>
          </p:cNvPicPr>
          <p:nvPr>
            <a:videoFile r:link="rId1"/>
          </p:nvPr>
        </p:nvPicPr>
        <p:blipFill>
          <a:blip r:embed="rId3"/>
          <a:stretch>
            <a:fillRect/>
          </a:stretch>
        </p:blipFill>
        <p:spPr>
          <a:xfrm>
            <a:off x="-32240" y="0"/>
            <a:ext cx="9176240" cy="6356350"/>
          </a:xfrm>
          <a:prstGeom prst="rect">
            <a:avLst/>
          </a:prstGeom>
        </p:spPr>
      </p:pic>
    </p:spTree>
    <p:extLst>
      <p:ext uri="{BB962C8B-B14F-4D97-AF65-F5344CB8AC3E}">
        <p14:creationId xmlns:p14="http://schemas.microsoft.com/office/powerpoint/2010/main" val="274337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40DB3-3CB1-1DAC-6150-F29C2BEC3241}"/>
              </a:ext>
            </a:extLst>
          </p:cNvPr>
          <p:cNvSpPr>
            <a:spLocks noGrp="1"/>
          </p:cNvSpPr>
          <p:nvPr>
            <p:ph type="title"/>
          </p:nvPr>
        </p:nvSpPr>
        <p:spPr>
          <a:xfrm>
            <a:off x="457200" y="136525"/>
            <a:ext cx="8229600" cy="725165"/>
          </a:xfrm>
        </p:spPr>
        <p:txBody>
          <a:bodyPr>
            <a:normAutofit fontScale="90000"/>
          </a:bodyPr>
          <a:lstStyle/>
          <a:p>
            <a:r>
              <a:rPr lang="nl-NL" dirty="0"/>
              <a:t>We spelen dat we lezen en schrijven</a:t>
            </a:r>
          </a:p>
        </p:txBody>
      </p:sp>
      <p:sp>
        <p:nvSpPr>
          <p:cNvPr id="4" name="Tijdelijke aanduiding voor voettekst 3">
            <a:extLst>
              <a:ext uri="{FF2B5EF4-FFF2-40B4-BE49-F238E27FC236}">
                <a16:creationId xmlns:a16="http://schemas.microsoft.com/office/drawing/2014/main" id="{279FBDFC-DB17-4D2A-A871-79B927ACD283}"/>
              </a:ext>
            </a:extLst>
          </p:cNvPr>
          <p:cNvSpPr>
            <a:spLocks noGrp="1"/>
          </p:cNvSpPr>
          <p:nvPr>
            <p:ph type="ftr" sz="quarter" idx="11"/>
          </p:nvPr>
        </p:nvSpPr>
        <p:spPr/>
        <p:txBody>
          <a:bodyPr/>
          <a:lstStyle/>
          <a:p>
            <a:pPr>
              <a:defRPr/>
            </a:pPr>
            <a:r>
              <a:rPr lang="nl-NL"/>
              <a:t>©- De Activiteit </a:t>
            </a:r>
          </a:p>
        </p:txBody>
      </p:sp>
      <p:pic>
        <p:nvPicPr>
          <p:cNvPr id="3" name="Onlinemedia 2" descr="Bijeenkomst 3 - pag. 12">
            <a:hlinkClick r:id="" action="ppaction://media"/>
            <a:extLst>
              <a:ext uri="{FF2B5EF4-FFF2-40B4-BE49-F238E27FC236}">
                <a16:creationId xmlns:a16="http://schemas.microsoft.com/office/drawing/2014/main" id="{248F4DD0-0165-AFDC-A536-4C4A97C4CD46}"/>
              </a:ext>
            </a:extLst>
          </p:cNvPr>
          <p:cNvPicPr>
            <a:picLocks noRot="1" noChangeAspect="1"/>
          </p:cNvPicPr>
          <p:nvPr>
            <a:videoFile r:link="rId1"/>
          </p:nvPr>
        </p:nvPicPr>
        <p:blipFill>
          <a:blip r:embed="rId3"/>
          <a:stretch>
            <a:fillRect/>
          </a:stretch>
        </p:blipFill>
        <p:spPr>
          <a:xfrm>
            <a:off x="-7426" y="980728"/>
            <a:ext cx="9151426" cy="5256584"/>
          </a:xfrm>
          <a:prstGeom prst="rect">
            <a:avLst/>
          </a:prstGeom>
        </p:spPr>
      </p:pic>
    </p:spTree>
    <p:extLst>
      <p:ext uri="{BB962C8B-B14F-4D97-AF65-F5344CB8AC3E}">
        <p14:creationId xmlns:p14="http://schemas.microsoft.com/office/powerpoint/2010/main" val="3972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A9078-14DF-67DF-55FF-76E3D33293B0}"/>
              </a:ext>
            </a:extLst>
          </p:cNvPr>
          <p:cNvSpPr>
            <a:spLocks noGrp="1"/>
          </p:cNvSpPr>
          <p:nvPr>
            <p:ph type="title"/>
          </p:nvPr>
        </p:nvSpPr>
        <p:spPr>
          <a:xfrm>
            <a:off x="457200" y="0"/>
            <a:ext cx="8229600" cy="1052736"/>
          </a:xfrm>
        </p:spPr>
        <p:txBody>
          <a:bodyPr/>
          <a:lstStyle/>
          <a:p>
            <a:r>
              <a:rPr lang="nl-NL" dirty="0"/>
              <a:t>Eén groep, veel verhalen – blz. 15</a:t>
            </a:r>
          </a:p>
        </p:txBody>
      </p:sp>
      <p:sp>
        <p:nvSpPr>
          <p:cNvPr id="4" name="Tijdelijke aanduiding voor voettekst 3">
            <a:extLst>
              <a:ext uri="{FF2B5EF4-FFF2-40B4-BE49-F238E27FC236}">
                <a16:creationId xmlns:a16="http://schemas.microsoft.com/office/drawing/2014/main" id="{7CBCEB4D-1129-FC37-5F72-12600EE737D8}"/>
              </a:ext>
            </a:extLst>
          </p:cNvPr>
          <p:cNvSpPr>
            <a:spLocks noGrp="1"/>
          </p:cNvSpPr>
          <p:nvPr>
            <p:ph type="ftr" sz="quarter" idx="11"/>
          </p:nvPr>
        </p:nvSpPr>
        <p:spPr/>
        <p:txBody>
          <a:bodyPr/>
          <a:lstStyle/>
          <a:p>
            <a:pPr>
              <a:defRPr/>
            </a:pPr>
            <a:r>
              <a:rPr lang="nl-NL"/>
              <a:t>©- De Activiteit </a:t>
            </a:r>
          </a:p>
        </p:txBody>
      </p:sp>
      <p:pic>
        <p:nvPicPr>
          <p:cNvPr id="7" name="Onlinemedia 6" descr="Bijeenkomst 3  - pag. 13">
            <a:hlinkClick r:id="" action="ppaction://media"/>
            <a:extLst>
              <a:ext uri="{FF2B5EF4-FFF2-40B4-BE49-F238E27FC236}">
                <a16:creationId xmlns:a16="http://schemas.microsoft.com/office/drawing/2014/main" id="{20D66747-2966-EE0D-8297-AC779AD49B50}"/>
              </a:ext>
            </a:extLst>
          </p:cNvPr>
          <p:cNvPicPr>
            <a:picLocks noRot="1" noChangeAspect="1"/>
          </p:cNvPicPr>
          <p:nvPr>
            <a:videoFile r:link="rId1"/>
          </p:nvPr>
        </p:nvPicPr>
        <p:blipFill>
          <a:blip r:embed="rId3"/>
          <a:stretch>
            <a:fillRect/>
          </a:stretch>
        </p:blipFill>
        <p:spPr>
          <a:xfrm>
            <a:off x="0" y="1189990"/>
            <a:ext cx="9144000" cy="5166360"/>
          </a:xfrm>
          <a:prstGeom prst="rect">
            <a:avLst/>
          </a:prstGeom>
        </p:spPr>
      </p:pic>
    </p:spTree>
    <p:extLst>
      <p:ext uri="{BB962C8B-B14F-4D97-AF65-F5344CB8AC3E}">
        <p14:creationId xmlns:p14="http://schemas.microsoft.com/office/powerpoint/2010/main" val="385993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FBAC0AF-0059-F221-4FCF-D1206F36A4DC}"/>
              </a:ext>
            </a:extLst>
          </p:cNvPr>
          <p:cNvSpPr>
            <a:spLocks noGrp="1"/>
          </p:cNvSpPr>
          <p:nvPr>
            <p:ph type="ftr" sz="quarter" idx="11"/>
          </p:nvPr>
        </p:nvSpPr>
        <p:spPr/>
        <p:txBody>
          <a:bodyPr/>
          <a:lstStyle/>
          <a:p>
            <a:pPr>
              <a:defRPr/>
            </a:pPr>
            <a:r>
              <a:rPr lang="nl-NL"/>
              <a:t>©- De Activiteit </a:t>
            </a:r>
          </a:p>
        </p:txBody>
      </p:sp>
      <p:pic>
        <p:nvPicPr>
          <p:cNvPr id="7" name="Onlinemedia 6" descr="Bijeenkomst 3 - pag. 14">
            <a:hlinkClick r:id="" action="ppaction://media"/>
            <a:extLst>
              <a:ext uri="{FF2B5EF4-FFF2-40B4-BE49-F238E27FC236}">
                <a16:creationId xmlns:a16="http://schemas.microsoft.com/office/drawing/2014/main" id="{F8FC60C5-75EA-9C04-C3DA-FA837C8639C8}"/>
              </a:ext>
            </a:extLst>
          </p:cNvPr>
          <p:cNvPicPr>
            <a:picLocks noRot="1" noChangeAspect="1"/>
          </p:cNvPicPr>
          <p:nvPr>
            <a:videoFile r:link="rId1"/>
          </p:nvPr>
        </p:nvPicPr>
        <p:blipFill>
          <a:blip r:embed="rId3"/>
          <a:stretch>
            <a:fillRect/>
          </a:stretch>
        </p:blipFill>
        <p:spPr>
          <a:xfrm>
            <a:off x="-16120" y="0"/>
            <a:ext cx="9176240" cy="6237312"/>
          </a:xfrm>
          <a:prstGeom prst="rect">
            <a:avLst/>
          </a:prstGeom>
        </p:spPr>
      </p:pic>
    </p:spTree>
    <p:extLst>
      <p:ext uri="{BB962C8B-B14F-4D97-AF65-F5344CB8AC3E}">
        <p14:creationId xmlns:p14="http://schemas.microsoft.com/office/powerpoint/2010/main" val="150933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AD5308F-D36D-9705-A736-783ADD9F1F93}"/>
              </a:ext>
            </a:extLst>
          </p:cNvPr>
          <p:cNvPicPr>
            <a:picLocks noChangeAspect="1"/>
          </p:cNvPicPr>
          <p:nvPr/>
        </p:nvPicPr>
        <p:blipFill>
          <a:blip r:embed="rId2">
            <a:extLst>
              <a:ext uri="{28A0092B-C50C-407E-A947-70E740481C1C}">
                <a14:useLocalDpi xmlns:a14="http://schemas.microsoft.com/office/drawing/2010/main" val="0"/>
              </a:ext>
            </a:extLst>
          </a:blip>
          <a:srcRect l="7268" t="21532" r="30795" b="12009"/>
          <a:stretch>
            <a:fillRect/>
          </a:stretch>
        </p:blipFill>
        <p:spPr bwMode="auto">
          <a:xfrm>
            <a:off x="656918" y="68263"/>
            <a:ext cx="7830165" cy="6721475"/>
          </a:xfrm>
          <a:prstGeom prst="rect">
            <a:avLst/>
          </a:prstGeom>
          <a:noFill/>
          <a:ln>
            <a:noFill/>
          </a:ln>
        </p:spPr>
      </p:pic>
      <p:sp>
        <p:nvSpPr>
          <p:cNvPr id="3" name="Tijdelijke aanduiding voor voettekst 2">
            <a:extLst>
              <a:ext uri="{FF2B5EF4-FFF2-40B4-BE49-F238E27FC236}">
                <a16:creationId xmlns:a16="http://schemas.microsoft.com/office/drawing/2014/main" id="{9544B640-4550-1338-E764-0603191755A0}"/>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3400224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DB3B1-3F2F-4A2F-BECE-D96DAFC11FD8}"/>
              </a:ext>
            </a:extLst>
          </p:cNvPr>
          <p:cNvSpPr>
            <a:spLocks noGrp="1"/>
          </p:cNvSpPr>
          <p:nvPr>
            <p:ph type="title"/>
          </p:nvPr>
        </p:nvSpPr>
        <p:spPr/>
        <p:txBody>
          <a:bodyPr/>
          <a:lstStyle/>
          <a:p>
            <a:r>
              <a:rPr lang="nl-NL" dirty="0"/>
              <a:t>In onderzoek: Taal in spel</a:t>
            </a:r>
          </a:p>
        </p:txBody>
      </p:sp>
      <p:sp>
        <p:nvSpPr>
          <p:cNvPr id="3" name="Tijdelijke aanduiding voor inhoud 2">
            <a:extLst>
              <a:ext uri="{FF2B5EF4-FFF2-40B4-BE49-F238E27FC236}">
                <a16:creationId xmlns:a16="http://schemas.microsoft.com/office/drawing/2014/main" id="{5C28FA86-3CF5-4D7F-A08A-E183F8916401}"/>
              </a:ext>
            </a:extLst>
          </p:cNvPr>
          <p:cNvSpPr>
            <a:spLocks noGrp="1"/>
          </p:cNvSpPr>
          <p:nvPr>
            <p:ph idx="1"/>
          </p:nvPr>
        </p:nvSpPr>
        <p:spPr/>
        <p:txBody>
          <a:bodyPr/>
          <a:lstStyle/>
          <a:p>
            <a:r>
              <a:rPr lang="nl-NL" dirty="0">
                <a:hlinkClick r:id="rId2"/>
              </a:rPr>
              <a:t>http://www.taal-in-spel.nl/</a:t>
            </a:r>
            <a:endParaRPr lang="nl-NL" dirty="0"/>
          </a:p>
        </p:txBody>
      </p:sp>
      <p:sp>
        <p:nvSpPr>
          <p:cNvPr id="4" name="Tijdelijke aanduiding voor voettekst 3">
            <a:extLst>
              <a:ext uri="{FF2B5EF4-FFF2-40B4-BE49-F238E27FC236}">
                <a16:creationId xmlns:a16="http://schemas.microsoft.com/office/drawing/2014/main" id="{6023C565-4485-4AA3-A83F-5FAF887104BB}"/>
              </a:ext>
            </a:extLst>
          </p:cNvPr>
          <p:cNvSpPr>
            <a:spLocks noGrp="1"/>
          </p:cNvSpPr>
          <p:nvPr>
            <p:ph type="ftr" sz="quarter" idx="11"/>
          </p:nvPr>
        </p:nvSpPr>
        <p:spPr/>
        <p:txBody>
          <a:bodyPr/>
          <a:lstStyle/>
          <a:p>
            <a:pPr>
              <a:defRPr/>
            </a:pPr>
            <a:r>
              <a:rPr lang="nl-NL"/>
              <a:t>©- De Activiteit </a:t>
            </a:r>
          </a:p>
        </p:txBody>
      </p:sp>
      <p:pic>
        <p:nvPicPr>
          <p:cNvPr id="8" name="Afbeelding 7">
            <a:extLst>
              <a:ext uri="{FF2B5EF4-FFF2-40B4-BE49-F238E27FC236}">
                <a16:creationId xmlns:a16="http://schemas.microsoft.com/office/drawing/2014/main" id="{6369AE3B-8581-488A-B8C8-5B488FD7C4D3}"/>
              </a:ext>
            </a:extLst>
          </p:cNvPr>
          <p:cNvPicPr>
            <a:picLocks noChangeAspect="1"/>
          </p:cNvPicPr>
          <p:nvPr/>
        </p:nvPicPr>
        <p:blipFill>
          <a:blip r:embed="rId3"/>
          <a:stretch>
            <a:fillRect/>
          </a:stretch>
        </p:blipFill>
        <p:spPr>
          <a:xfrm>
            <a:off x="827584" y="2289247"/>
            <a:ext cx="7092280" cy="3989408"/>
          </a:xfrm>
          <a:prstGeom prst="rect">
            <a:avLst/>
          </a:prstGeom>
        </p:spPr>
      </p:pic>
    </p:spTree>
    <p:extLst>
      <p:ext uri="{BB962C8B-B14F-4D97-AF65-F5344CB8AC3E}">
        <p14:creationId xmlns:p14="http://schemas.microsoft.com/office/powerpoint/2010/main" val="213323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879AE-05B3-49D0-ABC5-E2D4BC858DF5}"/>
              </a:ext>
            </a:extLst>
          </p:cNvPr>
          <p:cNvSpPr>
            <a:spLocks noGrp="1"/>
          </p:cNvSpPr>
          <p:nvPr>
            <p:ph type="title"/>
          </p:nvPr>
        </p:nvSpPr>
        <p:spPr/>
        <p:txBody>
          <a:bodyPr>
            <a:normAutofit fontScale="90000"/>
          </a:bodyPr>
          <a:lstStyle/>
          <a:p>
            <a:br>
              <a:rPr lang="nl-NL" dirty="0"/>
            </a:br>
            <a:r>
              <a:rPr lang="nl-NL" dirty="0" err="1"/>
              <a:t>Vygotsky</a:t>
            </a:r>
            <a:br>
              <a:rPr lang="nl-NL" dirty="0"/>
            </a:br>
            <a:r>
              <a:rPr lang="nl-NL" sz="1600" b="1" i="0" dirty="0">
                <a:solidFill>
                  <a:srgbClr val="141D51"/>
                </a:solidFill>
                <a:effectLst/>
                <a:latin typeface="Source Sans Pro" panose="020B0503030403020204" pitchFamily="34" charset="0"/>
              </a:rPr>
              <a:t>'Door samen te werken en in gesprek te zijn, zijn mensen in staat tot dingen te komen die nieuw zijn'</a:t>
            </a:r>
            <a:br>
              <a:rPr lang="nl-NL" b="1" i="0" dirty="0">
                <a:solidFill>
                  <a:srgbClr val="141D51"/>
                </a:solidFill>
                <a:effectLst/>
                <a:latin typeface="Source Sans Pro" panose="020B0503030403020204" pitchFamily="34" charset="0"/>
              </a:rPr>
            </a:br>
            <a:endParaRPr lang="nl-NL" dirty="0"/>
          </a:p>
        </p:txBody>
      </p:sp>
      <p:sp>
        <p:nvSpPr>
          <p:cNvPr id="3" name="Tijdelijke aanduiding voor inhoud 2">
            <a:extLst>
              <a:ext uri="{FF2B5EF4-FFF2-40B4-BE49-F238E27FC236}">
                <a16:creationId xmlns:a16="http://schemas.microsoft.com/office/drawing/2014/main" id="{4673990F-F23D-4339-9897-251ED9D063B2}"/>
              </a:ext>
            </a:extLst>
          </p:cNvPr>
          <p:cNvSpPr>
            <a:spLocks noGrp="1"/>
          </p:cNvSpPr>
          <p:nvPr>
            <p:ph idx="1"/>
          </p:nvPr>
        </p:nvSpPr>
        <p:spPr/>
        <p:txBody>
          <a:bodyPr>
            <a:normAutofit fontScale="85000" lnSpcReduction="10000"/>
          </a:bodyPr>
          <a:lstStyle/>
          <a:p>
            <a:r>
              <a:rPr lang="nl-NL" b="1" i="0" dirty="0">
                <a:solidFill>
                  <a:srgbClr val="444444"/>
                </a:solidFill>
                <a:effectLst/>
                <a:latin typeface="Nunito"/>
              </a:rPr>
              <a:t>Denken, taal en schrift</a:t>
            </a:r>
            <a:br>
              <a:rPr lang="nl-NL" dirty="0"/>
            </a:br>
            <a:r>
              <a:rPr lang="nl-NL" b="0" i="0" dirty="0">
                <a:solidFill>
                  <a:srgbClr val="444444"/>
                </a:solidFill>
                <a:effectLst/>
                <a:latin typeface="Nunito"/>
              </a:rPr>
              <a:t>In tegenstelling tot hoe veel mensen over taal dachten, was </a:t>
            </a:r>
            <a:r>
              <a:rPr lang="nl-NL" b="0" i="0" dirty="0" err="1">
                <a:solidFill>
                  <a:srgbClr val="444444"/>
                </a:solidFill>
                <a:effectLst/>
                <a:latin typeface="Nunito"/>
              </a:rPr>
              <a:t>Vyotsky</a:t>
            </a:r>
            <a:r>
              <a:rPr lang="nl-NL" b="0" i="0" dirty="0">
                <a:solidFill>
                  <a:srgbClr val="444444"/>
                </a:solidFill>
                <a:effectLst/>
                <a:latin typeface="Nunito"/>
              </a:rPr>
              <a:t> destijds van mening dat denken wordt gevormd door taal en dat taal dus niet een uiting is van denken. Mensen leren dan ook van buitenaf: door sociaal bezig te zijn.</a:t>
            </a:r>
            <a:br>
              <a:rPr lang="nl-NL" dirty="0"/>
            </a:br>
            <a:endParaRPr lang="nl-NL" dirty="0"/>
          </a:p>
          <a:p>
            <a:r>
              <a:rPr lang="nl-NL" b="0" i="0" dirty="0">
                <a:solidFill>
                  <a:srgbClr val="444444"/>
                </a:solidFill>
                <a:effectLst/>
                <a:latin typeface="Nunito"/>
              </a:rPr>
              <a:t>Een ander belangrijk gegeven is het schrift: door het schrift kunnen woorden buiten het moment (de context) worden plaatst, waardoor abstract en wetenschappelijk denken mogelijk is. </a:t>
            </a:r>
            <a:endParaRPr lang="nl-NL" dirty="0"/>
          </a:p>
        </p:txBody>
      </p:sp>
      <p:sp>
        <p:nvSpPr>
          <p:cNvPr id="4" name="Tijdelijke aanduiding voor voettekst 3">
            <a:extLst>
              <a:ext uri="{FF2B5EF4-FFF2-40B4-BE49-F238E27FC236}">
                <a16:creationId xmlns:a16="http://schemas.microsoft.com/office/drawing/2014/main" id="{CB11CF75-D9F1-4698-B3AF-108854131FB5}"/>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1428854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A81D49-3B26-14B8-F0F8-14AA8DFFA557}"/>
              </a:ext>
            </a:extLst>
          </p:cNvPr>
          <p:cNvSpPr>
            <a:spLocks noGrp="1"/>
          </p:cNvSpPr>
          <p:nvPr>
            <p:ph type="title"/>
          </p:nvPr>
        </p:nvSpPr>
        <p:spPr/>
        <p:txBody>
          <a:bodyPr>
            <a:normAutofit fontScale="90000"/>
          </a:bodyPr>
          <a:lstStyle/>
          <a:p>
            <a:r>
              <a:rPr lang="nl-NL" dirty="0"/>
              <a:t>Onze visie op taal in Startblokken  is:</a:t>
            </a:r>
          </a:p>
        </p:txBody>
      </p:sp>
      <p:sp>
        <p:nvSpPr>
          <p:cNvPr id="4" name="Tijdelijke aanduiding voor voettekst 3">
            <a:extLst>
              <a:ext uri="{FF2B5EF4-FFF2-40B4-BE49-F238E27FC236}">
                <a16:creationId xmlns:a16="http://schemas.microsoft.com/office/drawing/2014/main" id="{CE21AE37-9E59-72A0-5F19-BA70444067AE}"/>
              </a:ext>
            </a:extLst>
          </p:cNvPr>
          <p:cNvSpPr>
            <a:spLocks noGrp="1"/>
          </p:cNvSpPr>
          <p:nvPr>
            <p:ph type="ftr" sz="quarter" idx="11"/>
          </p:nvPr>
        </p:nvSpPr>
        <p:spPr/>
        <p:txBody>
          <a:bodyPr/>
          <a:lstStyle/>
          <a:p>
            <a:pPr>
              <a:defRPr/>
            </a:pPr>
            <a:r>
              <a:rPr lang="nl-NL"/>
              <a:t>©- De Activiteit </a:t>
            </a:r>
          </a:p>
        </p:txBody>
      </p:sp>
      <p:pic>
        <p:nvPicPr>
          <p:cNvPr id="5" name="Tijdelijke aanduiding voor inhoud 4">
            <a:extLst>
              <a:ext uri="{FF2B5EF4-FFF2-40B4-BE49-F238E27FC236}">
                <a16:creationId xmlns:a16="http://schemas.microsoft.com/office/drawing/2014/main" id="{C7511250-A79F-357B-2C06-4AD735EA412B}"/>
              </a:ext>
            </a:extLst>
          </p:cNvPr>
          <p:cNvPicPr>
            <a:picLocks noGrp="1" noChangeAspect="1"/>
          </p:cNvPicPr>
          <p:nvPr>
            <p:ph idx="1"/>
          </p:nvPr>
        </p:nvPicPr>
        <p:blipFill rotWithShape="1">
          <a:blip r:embed="rId2"/>
          <a:srcRect l="19881" t="41033" r="24422" b="35460"/>
          <a:stretch/>
        </p:blipFill>
        <p:spPr>
          <a:xfrm>
            <a:off x="173943" y="2204864"/>
            <a:ext cx="8796113" cy="2015987"/>
          </a:xfrm>
        </p:spPr>
      </p:pic>
    </p:spTree>
    <p:extLst>
      <p:ext uri="{BB962C8B-B14F-4D97-AF65-F5344CB8AC3E}">
        <p14:creationId xmlns:p14="http://schemas.microsoft.com/office/powerpoint/2010/main" val="251529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6C5EF-A3C9-4994-B12F-0792D666E519}"/>
              </a:ext>
            </a:extLst>
          </p:cNvPr>
          <p:cNvSpPr>
            <a:spLocks noGrp="1"/>
          </p:cNvSpPr>
          <p:nvPr>
            <p:ph type="title"/>
          </p:nvPr>
        </p:nvSpPr>
        <p:spPr/>
        <p:txBody>
          <a:bodyPr/>
          <a:lstStyle/>
          <a:p>
            <a:r>
              <a:rPr lang="nl-NL" dirty="0"/>
              <a:t>Pauze</a:t>
            </a:r>
          </a:p>
        </p:txBody>
      </p:sp>
      <p:sp>
        <p:nvSpPr>
          <p:cNvPr id="4" name="Tijdelijke aanduiding voor voettekst 3">
            <a:extLst>
              <a:ext uri="{FF2B5EF4-FFF2-40B4-BE49-F238E27FC236}">
                <a16:creationId xmlns:a16="http://schemas.microsoft.com/office/drawing/2014/main" id="{CB723746-8952-4CD5-B861-712910DEEE39}"/>
              </a:ext>
            </a:extLst>
          </p:cNvPr>
          <p:cNvSpPr>
            <a:spLocks noGrp="1"/>
          </p:cNvSpPr>
          <p:nvPr>
            <p:ph type="ftr" sz="quarter" idx="11"/>
          </p:nvPr>
        </p:nvSpPr>
        <p:spPr/>
        <p:txBody>
          <a:bodyPr/>
          <a:lstStyle/>
          <a:p>
            <a:pPr>
              <a:defRPr/>
            </a:pPr>
            <a:r>
              <a:rPr lang="nl-NL"/>
              <a:t>©- De Activiteit </a:t>
            </a:r>
          </a:p>
        </p:txBody>
      </p:sp>
      <p:pic>
        <p:nvPicPr>
          <p:cNvPr id="5" name="Tijdelijke aanduiding voor inhoud 4">
            <a:extLst>
              <a:ext uri="{FF2B5EF4-FFF2-40B4-BE49-F238E27FC236}">
                <a16:creationId xmlns:a16="http://schemas.microsoft.com/office/drawing/2014/main" id="{2F2D7BEB-5C5F-4585-9EEF-A050FBCD2FC9}"/>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3718" y="1706029"/>
            <a:ext cx="5756564" cy="4314305"/>
          </a:xfrm>
          <a:prstGeom prst="rect">
            <a:avLst/>
          </a:prstGeom>
        </p:spPr>
      </p:pic>
    </p:spTree>
    <p:extLst>
      <p:ext uri="{BB962C8B-B14F-4D97-AF65-F5344CB8AC3E}">
        <p14:creationId xmlns:p14="http://schemas.microsoft.com/office/powerpoint/2010/main" val="121835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E0C3B-90FC-5ADF-1905-99CEF5EEC08F}"/>
              </a:ext>
            </a:extLst>
          </p:cNvPr>
          <p:cNvSpPr>
            <a:spLocks noGrp="1"/>
          </p:cNvSpPr>
          <p:nvPr>
            <p:ph type="title"/>
          </p:nvPr>
        </p:nvSpPr>
        <p:spPr/>
        <p:txBody>
          <a:bodyPr/>
          <a:lstStyle/>
          <a:p>
            <a:endParaRPr lang="nl-NL"/>
          </a:p>
        </p:txBody>
      </p:sp>
      <p:pic>
        <p:nvPicPr>
          <p:cNvPr id="5" name="Onlinemedia 4" title="Dad and son have adorable conversation">
            <a:hlinkClick r:id="" action="ppaction://media"/>
            <a:extLst>
              <a:ext uri="{FF2B5EF4-FFF2-40B4-BE49-F238E27FC236}">
                <a16:creationId xmlns:a16="http://schemas.microsoft.com/office/drawing/2014/main" id="{5B7431E3-B886-8455-3FC4-A89EF6C2A19E}"/>
              </a:ext>
            </a:extLst>
          </p:cNvPr>
          <p:cNvPicPr>
            <a:picLocks noGrp="1" noRot="1" noChangeAspect="1"/>
          </p:cNvPicPr>
          <p:nvPr>
            <p:ph idx="1"/>
            <a:videoFile r:link="rId1"/>
          </p:nvPr>
        </p:nvPicPr>
        <p:blipFill>
          <a:blip r:embed="rId3"/>
          <a:stretch>
            <a:fillRect/>
          </a:stretch>
        </p:blipFill>
        <p:spPr>
          <a:xfrm>
            <a:off x="566738" y="1600200"/>
            <a:ext cx="8010525" cy="4525963"/>
          </a:xfrm>
          <a:prstGeom prst="rect">
            <a:avLst/>
          </a:prstGeom>
        </p:spPr>
      </p:pic>
      <p:sp>
        <p:nvSpPr>
          <p:cNvPr id="4" name="Tijdelijke aanduiding voor voettekst 3">
            <a:extLst>
              <a:ext uri="{FF2B5EF4-FFF2-40B4-BE49-F238E27FC236}">
                <a16:creationId xmlns:a16="http://schemas.microsoft.com/office/drawing/2014/main" id="{941F8D7D-507B-3D60-A807-711C24F50D3E}"/>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20274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pPr>
              <a:lnSpc>
                <a:spcPct val="90000"/>
              </a:lnSpc>
            </a:pPr>
            <a:r>
              <a:rPr lang="nl-NL" sz="3700" dirty="0"/>
              <a:t>Werkactiviteit 2: Lees/schrijfactiviteiten ontwerpen </a:t>
            </a:r>
          </a:p>
        </p:txBody>
      </p:sp>
      <p:pic>
        <p:nvPicPr>
          <p:cNvPr id="7" name="Tijdelijke aanduiding voor inhoud 4">
            <a:extLst>
              <a:ext uri="{FF2B5EF4-FFF2-40B4-BE49-F238E27FC236}">
                <a16:creationId xmlns:a16="http://schemas.microsoft.com/office/drawing/2014/main" id="{9F9640D0-D74F-C0B0-D0BB-DD1BD9A7A234}"/>
              </a:ext>
            </a:extLst>
          </p:cNvPr>
          <p:cNvPicPr>
            <a:picLocks noGrp="1" noChangeAspect="1"/>
          </p:cNvPicPr>
          <p:nvPr>
            <p:ph idx="1"/>
          </p:nvPr>
        </p:nvPicPr>
        <p:blipFill>
          <a:blip r:embed="rId2"/>
          <a:stretch>
            <a:fillRect/>
          </a:stretch>
        </p:blipFill>
        <p:spPr>
          <a:xfrm>
            <a:off x="1554691" y="1600200"/>
            <a:ext cx="6034617" cy="4525963"/>
          </a:xfrm>
          <a:prstGeom prst="rect">
            <a:avLst/>
          </a:prstGeom>
          <a:noFill/>
        </p:spPr>
      </p:pic>
      <p:sp>
        <p:nvSpPr>
          <p:cNvPr id="4" name="Tijdelijke aanduiding voor voettekst 3"/>
          <p:cNvSpPr>
            <a:spLocks noGrp="1"/>
          </p:cNvSpPr>
          <p:nvPr>
            <p:ph type="ftr" sz="quarter" idx="11"/>
          </p:nvPr>
        </p:nvSpPr>
        <p:spPr>
          <a:xfrm>
            <a:off x="3124200" y="6356350"/>
            <a:ext cx="2895600" cy="365125"/>
          </a:xfrm>
        </p:spPr>
        <p:txBody>
          <a:bodyPr anchor="ctr">
            <a:normAutofit/>
          </a:bodyPr>
          <a:lstStyle/>
          <a:p>
            <a:pPr>
              <a:spcAft>
                <a:spcPts val="600"/>
              </a:spcAft>
              <a:defRPr/>
            </a:pPr>
            <a:r>
              <a:rPr lang="nl-NL"/>
              <a:t>©- De Activiteit </a:t>
            </a:r>
          </a:p>
        </p:txBody>
      </p:sp>
    </p:spTree>
    <p:extLst>
      <p:ext uri="{BB962C8B-B14F-4D97-AF65-F5344CB8AC3E}">
        <p14:creationId xmlns:p14="http://schemas.microsoft.com/office/powerpoint/2010/main" val="1894023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3592C-1EF6-1767-0739-192B21CE4CCB}"/>
              </a:ext>
            </a:extLst>
          </p:cNvPr>
          <p:cNvSpPr>
            <a:spLocks noGrp="1"/>
          </p:cNvSpPr>
          <p:nvPr>
            <p:ph type="title"/>
          </p:nvPr>
        </p:nvSpPr>
        <p:spPr/>
        <p:txBody>
          <a:bodyPr/>
          <a:lstStyle/>
          <a:p>
            <a:r>
              <a:rPr lang="nl-NL"/>
              <a:t>De boekenkring</a:t>
            </a:r>
          </a:p>
        </p:txBody>
      </p:sp>
      <p:sp>
        <p:nvSpPr>
          <p:cNvPr id="3" name="Tijdelijke aanduiding voor inhoud 2">
            <a:extLst>
              <a:ext uri="{FF2B5EF4-FFF2-40B4-BE49-F238E27FC236}">
                <a16:creationId xmlns:a16="http://schemas.microsoft.com/office/drawing/2014/main" id="{25B6484C-CBA8-5320-AFDC-25FB2FB8C982}"/>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BD31C076-CFA7-E1AB-E092-D5E0B66B9025}"/>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123663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E7CF5-4ACA-B470-329E-6CD4C05DD583}"/>
              </a:ext>
            </a:extLst>
          </p:cNvPr>
          <p:cNvSpPr>
            <a:spLocks noGrp="1"/>
          </p:cNvSpPr>
          <p:nvPr>
            <p:ph type="title"/>
          </p:nvPr>
        </p:nvSpPr>
        <p:spPr>
          <a:xfrm>
            <a:off x="457200" y="274638"/>
            <a:ext cx="8229600" cy="634082"/>
          </a:xfrm>
        </p:spPr>
        <p:txBody>
          <a:bodyPr>
            <a:normAutofit fontScale="90000"/>
          </a:bodyPr>
          <a:lstStyle/>
          <a:p>
            <a:r>
              <a:rPr lang="nl-NL" dirty="0"/>
              <a:t>Spelen met boeken</a:t>
            </a:r>
          </a:p>
        </p:txBody>
      </p:sp>
      <p:sp>
        <p:nvSpPr>
          <p:cNvPr id="4" name="Tijdelijke aanduiding voor voettekst 3">
            <a:extLst>
              <a:ext uri="{FF2B5EF4-FFF2-40B4-BE49-F238E27FC236}">
                <a16:creationId xmlns:a16="http://schemas.microsoft.com/office/drawing/2014/main" id="{5A0999C4-231C-720C-3A6F-406DDEAB0A78}"/>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1951472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8E582-ACC6-7EE2-A08D-AEDA41538E0C}"/>
              </a:ext>
            </a:extLst>
          </p:cNvPr>
          <p:cNvSpPr>
            <a:spLocks noGrp="1"/>
          </p:cNvSpPr>
          <p:nvPr>
            <p:ph type="title"/>
          </p:nvPr>
        </p:nvSpPr>
        <p:spPr/>
        <p:txBody>
          <a:bodyPr/>
          <a:lstStyle/>
          <a:p>
            <a:r>
              <a:rPr lang="nl-NL" dirty="0"/>
              <a:t>Stoute hond – blz. 27</a:t>
            </a:r>
          </a:p>
        </p:txBody>
      </p:sp>
      <p:sp>
        <p:nvSpPr>
          <p:cNvPr id="3" name="Tijdelijke aanduiding voor inhoud 2">
            <a:extLst>
              <a:ext uri="{FF2B5EF4-FFF2-40B4-BE49-F238E27FC236}">
                <a16:creationId xmlns:a16="http://schemas.microsoft.com/office/drawing/2014/main" id="{925B98B6-9C42-EABA-C8A4-7001FAE9DB21}"/>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7FE1A0F0-ED1C-823A-765D-6FF676187F69}"/>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524378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0C95C-E327-4EC7-889E-BDF9EBF9A633}"/>
              </a:ext>
            </a:extLst>
          </p:cNvPr>
          <p:cNvSpPr>
            <a:spLocks noGrp="1"/>
          </p:cNvSpPr>
          <p:nvPr>
            <p:ph type="title"/>
          </p:nvPr>
        </p:nvSpPr>
        <p:spPr>
          <a:xfrm>
            <a:off x="457200" y="274638"/>
            <a:ext cx="8229600" cy="763935"/>
          </a:xfrm>
        </p:spPr>
        <p:txBody>
          <a:bodyPr/>
          <a:lstStyle/>
          <a:p>
            <a:r>
              <a:rPr lang="nl-NL" dirty="0"/>
              <a:t>Schrijven is praten op papier</a:t>
            </a:r>
          </a:p>
        </p:txBody>
      </p:sp>
      <p:pic>
        <p:nvPicPr>
          <p:cNvPr id="5" name="Onlinemedia 4" title="Negen rollen: de boodschappenlijst (5)">
            <a:hlinkClick r:id="" action="ppaction://media"/>
            <a:extLst>
              <a:ext uri="{FF2B5EF4-FFF2-40B4-BE49-F238E27FC236}">
                <a16:creationId xmlns:a16="http://schemas.microsoft.com/office/drawing/2014/main" id="{6BCEE700-1D82-40D8-907E-19E577CCF2A1}"/>
              </a:ext>
            </a:extLst>
          </p:cNvPr>
          <p:cNvPicPr>
            <a:picLocks noGrp="1" noRot="1" noChangeAspect="1"/>
          </p:cNvPicPr>
          <p:nvPr>
            <p:ph idx="1"/>
            <a:videoFile r:link="rId1"/>
          </p:nvPr>
        </p:nvPicPr>
        <p:blipFill>
          <a:blip r:embed="rId3"/>
          <a:stretch>
            <a:fillRect/>
          </a:stretch>
        </p:blipFill>
        <p:spPr>
          <a:xfrm>
            <a:off x="0" y="1268760"/>
            <a:ext cx="9144000" cy="4857403"/>
          </a:xfrm>
          <a:prstGeom prst="rect">
            <a:avLst/>
          </a:prstGeom>
        </p:spPr>
      </p:pic>
      <p:sp>
        <p:nvSpPr>
          <p:cNvPr id="4" name="Tijdelijke aanduiding voor voettekst 3">
            <a:extLst>
              <a:ext uri="{FF2B5EF4-FFF2-40B4-BE49-F238E27FC236}">
                <a16:creationId xmlns:a16="http://schemas.microsoft.com/office/drawing/2014/main" id="{DA605827-C9C1-4A04-B968-992F2E5B7D86}"/>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85032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CCA4E73-2932-5242-7CD2-E3553902B533}"/>
              </a:ext>
            </a:extLst>
          </p:cNvPr>
          <p:cNvPicPr>
            <a:picLocks noGrp="1" noChangeAspect="1"/>
          </p:cNvPicPr>
          <p:nvPr>
            <p:ph idx="1"/>
          </p:nvPr>
        </p:nvPicPr>
        <p:blipFill rotWithShape="1">
          <a:blip r:embed="rId2"/>
          <a:srcRect l="20883" t="29635" r="21417" b="11240"/>
          <a:stretch/>
        </p:blipFill>
        <p:spPr>
          <a:xfrm>
            <a:off x="1011324" y="1131094"/>
            <a:ext cx="7504027" cy="4325238"/>
          </a:xfrm>
        </p:spPr>
      </p:pic>
    </p:spTree>
    <p:extLst>
      <p:ext uri="{BB962C8B-B14F-4D97-AF65-F5344CB8AC3E}">
        <p14:creationId xmlns:p14="http://schemas.microsoft.com/office/powerpoint/2010/main" val="36393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6AC7B-2A84-728C-516F-7BCF003112FF}"/>
              </a:ext>
            </a:extLst>
          </p:cNvPr>
          <p:cNvSpPr>
            <a:spLocks noGrp="1"/>
          </p:cNvSpPr>
          <p:nvPr>
            <p:ph type="title"/>
          </p:nvPr>
        </p:nvSpPr>
        <p:spPr/>
        <p:txBody>
          <a:bodyPr/>
          <a:lstStyle/>
          <a:p>
            <a:r>
              <a:rPr lang="nl-NL" dirty="0"/>
              <a:t>Teksten schrijven</a:t>
            </a:r>
          </a:p>
        </p:txBody>
      </p:sp>
      <p:sp>
        <p:nvSpPr>
          <p:cNvPr id="3" name="Tijdelijke aanduiding voor inhoud 2">
            <a:extLst>
              <a:ext uri="{FF2B5EF4-FFF2-40B4-BE49-F238E27FC236}">
                <a16:creationId xmlns:a16="http://schemas.microsoft.com/office/drawing/2014/main" id="{A71D84AD-09FD-EA6E-0C9B-2362FCEEBB5E}"/>
              </a:ext>
            </a:extLst>
          </p:cNvPr>
          <p:cNvSpPr>
            <a:spLocks noGrp="1"/>
          </p:cNvSpPr>
          <p:nvPr>
            <p:ph idx="1"/>
          </p:nvPr>
        </p:nvSpPr>
        <p:spPr/>
        <p:txBody>
          <a:bodyPr/>
          <a:lstStyle/>
          <a:p>
            <a:pPr marL="0" indent="0">
              <a:buNone/>
            </a:pPr>
            <a:r>
              <a:rPr lang="nl-NL" dirty="0"/>
              <a:t>Rixt schrijft een plons verhaal - Yvette</a:t>
            </a:r>
          </a:p>
        </p:txBody>
      </p:sp>
      <p:sp>
        <p:nvSpPr>
          <p:cNvPr id="4" name="Tijdelijke aanduiding voor voettekst 3">
            <a:extLst>
              <a:ext uri="{FF2B5EF4-FFF2-40B4-BE49-F238E27FC236}">
                <a16:creationId xmlns:a16="http://schemas.microsoft.com/office/drawing/2014/main" id="{257A2773-8769-9D35-C5A1-704DB899D5D6}"/>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18090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42861-CE31-2B76-0336-9003D84A0709}"/>
              </a:ext>
            </a:extLst>
          </p:cNvPr>
          <p:cNvSpPr>
            <a:spLocks noGrp="1"/>
          </p:cNvSpPr>
          <p:nvPr>
            <p:ph type="title"/>
          </p:nvPr>
        </p:nvSpPr>
        <p:spPr/>
        <p:txBody>
          <a:bodyPr>
            <a:normAutofit fontScale="90000"/>
          </a:bodyPr>
          <a:lstStyle/>
          <a:p>
            <a:r>
              <a:rPr lang="nl-NL" dirty="0"/>
              <a:t>Peuters - samen een recept schrijven</a:t>
            </a:r>
          </a:p>
        </p:txBody>
      </p:sp>
      <p:pic>
        <p:nvPicPr>
          <p:cNvPr id="6" name="Tijdelijke aanduiding voor inhoud 5" descr="Afbeelding met persoon, tafel, binnen, familie&#10;&#10;Automatisch gegenereerde beschrijving">
            <a:extLst>
              <a:ext uri="{FF2B5EF4-FFF2-40B4-BE49-F238E27FC236}">
                <a16:creationId xmlns:a16="http://schemas.microsoft.com/office/drawing/2014/main" id="{99C7CA9C-8A2E-A4E7-FEC9-EEB18247D5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Tijdelijke aanduiding voor voettekst 3">
            <a:extLst>
              <a:ext uri="{FF2B5EF4-FFF2-40B4-BE49-F238E27FC236}">
                <a16:creationId xmlns:a16="http://schemas.microsoft.com/office/drawing/2014/main" id="{659364F8-BA97-269F-9BFC-5AC499D57F0E}"/>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268023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persoon&#10;&#10;Automatisch gegenereerde beschrijving">
            <a:extLst>
              <a:ext uri="{FF2B5EF4-FFF2-40B4-BE49-F238E27FC236}">
                <a16:creationId xmlns:a16="http://schemas.microsoft.com/office/drawing/2014/main" id="{01D5DBF1-CD69-2D69-3CD3-FC94419E7C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017" y="68263"/>
            <a:ext cx="8961966" cy="6721475"/>
          </a:xfrm>
          <a:noFill/>
        </p:spPr>
      </p:pic>
      <p:sp>
        <p:nvSpPr>
          <p:cNvPr id="4" name="Tijdelijke aanduiding voor voettekst 3">
            <a:extLst>
              <a:ext uri="{FF2B5EF4-FFF2-40B4-BE49-F238E27FC236}">
                <a16:creationId xmlns:a16="http://schemas.microsoft.com/office/drawing/2014/main" id="{5DB83B08-1211-46CD-6F65-2A1792B9DE6C}"/>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296922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binnen, persoon, rommelig&#10;&#10;Automatisch gegenereerde beschrijving">
            <a:extLst>
              <a:ext uri="{FF2B5EF4-FFF2-40B4-BE49-F238E27FC236}">
                <a16:creationId xmlns:a16="http://schemas.microsoft.com/office/drawing/2014/main" id="{1EF6C51A-8E88-55CE-7CFF-077E8510D4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017" y="68263"/>
            <a:ext cx="8961966" cy="6721475"/>
          </a:xfrm>
          <a:noFill/>
        </p:spPr>
      </p:pic>
      <p:sp>
        <p:nvSpPr>
          <p:cNvPr id="4" name="Tijdelijke aanduiding voor voettekst 3">
            <a:extLst>
              <a:ext uri="{FF2B5EF4-FFF2-40B4-BE49-F238E27FC236}">
                <a16:creationId xmlns:a16="http://schemas.microsoft.com/office/drawing/2014/main" id="{635DE278-D7BF-63D4-D6F1-8B96E25D5CD7}"/>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61571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endParaRPr lang="nl-NL" dirty="0">
              <a:solidFill>
                <a:schemeClr val="tx1"/>
              </a:solidFill>
            </a:endParaRPr>
          </a:p>
        </p:txBody>
      </p:sp>
      <p:sp>
        <p:nvSpPr>
          <p:cNvPr id="3" name="Tijdelijke aanduiding voor inhoud 2"/>
          <p:cNvSpPr>
            <a:spLocks noGrp="1"/>
          </p:cNvSpPr>
          <p:nvPr>
            <p:ph type="body" idx="1"/>
          </p:nvPr>
        </p:nvSpPr>
        <p:spPr>
          <a:xfrm>
            <a:off x="722313" y="1412777"/>
            <a:ext cx="7772400" cy="2994124"/>
          </a:xfrm>
        </p:spPr>
        <p:txBody>
          <a:bodyPr>
            <a:normAutofit/>
          </a:bodyPr>
          <a:lstStyle/>
          <a:p>
            <a:pPr>
              <a:buNone/>
            </a:pPr>
            <a:endParaRPr lang="nl-NL" sz="2000" dirty="0">
              <a:solidFill>
                <a:schemeClr val="tx1"/>
              </a:solidFill>
            </a:endParaRPr>
          </a:p>
          <a:p>
            <a:pPr>
              <a:buNone/>
            </a:pPr>
            <a:endParaRPr lang="nl-NL" sz="2000" dirty="0">
              <a:solidFill>
                <a:schemeClr val="tx1"/>
              </a:solidFill>
            </a:endParaRPr>
          </a:p>
          <a:p>
            <a:pPr>
              <a:buNone/>
            </a:pPr>
            <a:r>
              <a:rPr lang="nl-NL" sz="2000" dirty="0">
                <a:solidFill>
                  <a:schemeClr val="tx1"/>
                </a:solidFill>
              </a:rPr>
              <a:t>dag 3: Startblokken trainers opleiding</a:t>
            </a:r>
          </a:p>
          <a:p>
            <a:r>
              <a:rPr lang="nl-NL" sz="2000" dirty="0">
                <a:solidFill>
                  <a:schemeClr val="tx1"/>
                </a:solidFill>
              </a:rPr>
              <a:t>de basiscursus voor trainers omvat 36 contacturen: </a:t>
            </a:r>
          </a:p>
          <a:p>
            <a:r>
              <a:rPr lang="nl-NL" sz="2000" dirty="0">
                <a:solidFill>
                  <a:schemeClr val="tx1"/>
                </a:solidFill>
              </a:rPr>
              <a:t>6 bijeenkomsten van 6 uur</a:t>
            </a:r>
          </a:p>
          <a:p>
            <a:r>
              <a:rPr lang="nl-NL" sz="2000" dirty="0">
                <a:solidFill>
                  <a:schemeClr val="tx1"/>
                </a:solidFill>
              </a:rPr>
              <a:t>voor certificering 48 contacturen ( basiscursus +verdiepingsdagen)</a:t>
            </a:r>
          </a:p>
        </p:txBody>
      </p:sp>
      <p:sp>
        <p:nvSpPr>
          <p:cNvPr id="5" name="Tijdelijke aanduiding voor voettekst 4"/>
          <p:cNvSpPr>
            <a:spLocks noGrp="1"/>
          </p:cNvSpPr>
          <p:nvPr>
            <p:ph type="ftr" sz="quarter" idx="11"/>
          </p:nvPr>
        </p:nvSpPr>
        <p:spPr/>
        <p:txBody>
          <a:bodyPr/>
          <a:lstStyle/>
          <a:p>
            <a:pPr>
              <a:defRPr/>
            </a:pPr>
            <a:r>
              <a:rPr lang="nl-NL"/>
              <a:t>©- De Activiteit </a:t>
            </a:r>
          </a:p>
        </p:txBody>
      </p:sp>
      <p:pic>
        <p:nvPicPr>
          <p:cNvPr id="4" name="Afbeelding 3">
            <a:extLst>
              <a:ext uri="{FF2B5EF4-FFF2-40B4-BE49-F238E27FC236}">
                <a16:creationId xmlns:a16="http://schemas.microsoft.com/office/drawing/2014/main" id="{DBEB6F50-1442-43D1-25D5-29DE574236BF}"/>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92080" y="332656"/>
            <a:ext cx="338437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65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 kantoorartikelen, binding, envelop&#10;&#10;Automatisch gegenereerde beschrijving">
            <a:extLst>
              <a:ext uri="{FF2B5EF4-FFF2-40B4-BE49-F238E27FC236}">
                <a16:creationId xmlns:a16="http://schemas.microsoft.com/office/drawing/2014/main" id="{42844F3F-EE1A-F1BC-A2DB-0D9C328F4A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017" y="68263"/>
            <a:ext cx="8961966" cy="6721475"/>
          </a:xfrm>
          <a:noFill/>
        </p:spPr>
      </p:pic>
      <p:sp>
        <p:nvSpPr>
          <p:cNvPr id="4" name="Tijdelijke aanduiding voor voettekst 3">
            <a:extLst>
              <a:ext uri="{FF2B5EF4-FFF2-40B4-BE49-F238E27FC236}">
                <a16:creationId xmlns:a16="http://schemas.microsoft.com/office/drawing/2014/main" id="{EEFE64FB-E326-E4A3-D5D1-A53734636CA7}"/>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142086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AF170-ABD6-41E9-B56F-602949C1D19F}"/>
              </a:ext>
            </a:extLst>
          </p:cNvPr>
          <p:cNvSpPr>
            <a:spLocks noGrp="1"/>
          </p:cNvSpPr>
          <p:nvPr>
            <p:ph type="title"/>
          </p:nvPr>
        </p:nvSpPr>
        <p:spPr>
          <a:xfrm rot="10800000" flipV="1">
            <a:off x="539552" y="1435099"/>
            <a:ext cx="2925961" cy="1434157"/>
          </a:xfrm>
        </p:spPr>
        <p:txBody>
          <a:bodyPr anchor="ctr">
            <a:normAutofit fontScale="90000"/>
          </a:bodyPr>
          <a:lstStyle/>
          <a:p>
            <a:br>
              <a:rPr lang="nl-NL" dirty="0"/>
            </a:br>
            <a:br>
              <a:rPr lang="nl-NL" dirty="0"/>
            </a:br>
            <a:r>
              <a:rPr lang="nl-NL" dirty="0">
                <a:hlinkClick r:id="rId2"/>
              </a:rPr>
              <a:t>https://www.slideshare.net/Kwertie_/kleine-ezel-en-het-boebeest-powerpoint-boek</a:t>
            </a:r>
            <a:endParaRPr lang="nl-NL" dirty="0"/>
          </a:p>
        </p:txBody>
      </p:sp>
      <p:sp>
        <p:nvSpPr>
          <p:cNvPr id="7" name="Tijdelijke aanduiding voor tekst 6">
            <a:extLst>
              <a:ext uri="{FF2B5EF4-FFF2-40B4-BE49-F238E27FC236}">
                <a16:creationId xmlns:a16="http://schemas.microsoft.com/office/drawing/2014/main" id="{661D8487-1133-4AB3-8DB1-E4589DFC92DD}"/>
              </a:ext>
            </a:extLst>
          </p:cNvPr>
          <p:cNvSpPr>
            <a:spLocks noGrp="1"/>
          </p:cNvSpPr>
          <p:nvPr>
            <p:ph type="body" sz="half" idx="2"/>
          </p:nvPr>
        </p:nvSpPr>
        <p:spPr>
          <a:xfrm>
            <a:off x="457200" y="1556792"/>
            <a:ext cx="4114800" cy="4569371"/>
          </a:xfrm>
        </p:spPr>
        <p:txBody>
          <a:bodyPr/>
          <a:lstStyle/>
          <a:p>
            <a:endParaRPr lang="nl-NL" dirty="0"/>
          </a:p>
        </p:txBody>
      </p:sp>
      <p:sp>
        <p:nvSpPr>
          <p:cNvPr id="4" name="Tijdelijke aanduiding voor voettekst 3">
            <a:extLst>
              <a:ext uri="{FF2B5EF4-FFF2-40B4-BE49-F238E27FC236}">
                <a16:creationId xmlns:a16="http://schemas.microsoft.com/office/drawing/2014/main" id="{C10C56E1-77B7-4CFB-9208-4A13FF791737}"/>
              </a:ext>
            </a:extLst>
          </p:cNvPr>
          <p:cNvSpPr>
            <a:spLocks noGrp="1"/>
          </p:cNvSpPr>
          <p:nvPr>
            <p:ph type="ftr" sz="quarter" idx="11"/>
          </p:nvPr>
        </p:nvSpPr>
        <p:spPr/>
        <p:txBody>
          <a:bodyPr anchor="ctr">
            <a:normAutofit/>
          </a:bodyPr>
          <a:lstStyle/>
          <a:p>
            <a:pPr>
              <a:spcAft>
                <a:spcPts val="600"/>
              </a:spcAft>
              <a:defRPr/>
            </a:pPr>
            <a:r>
              <a:rPr lang="nl-NL"/>
              <a:t>©- De Activiteit </a:t>
            </a:r>
          </a:p>
        </p:txBody>
      </p:sp>
      <p:pic>
        <p:nvPicPr>
          <p:cNvPr id="6" name="Tijdelijke aanduiding voor inhoud 5">
            <a:extLst>
              <a:ext uri="{FF2B5EF4-FFF2-40B4-BE49-F238E27FC236}">
                <a16:creationId xmlns:a16="http://schemas.microsoft.com/office/drawing/2014/main" id="{99A826A8-0D63-410C-8981-86BF26EBC803}"/>
              </a:ext>
            </a:extLst>
          </p:cNvPr>
          <p:cNvPicPr>
            <a:picLocks noGrp="1" noChangeAspect="1"/>
          </p:cNvPicPr>
          <p:nvPr>
            <p:ph sz="half" idx="4294967295"/>
          </p:nvPr>
        </p:nvPicPr>
        <p:blipFill rotWithShape="1">
          <a:blip r:embed="rId3"/>
          <a:srcRect l="19509" t="18208" r="44831" b="5717"/>
          <a:stretch/>
        </p:blipFill>
        <p:spPr>
          <a:xfrm>
            <a:off x="4694468" y="1556793"/>
            <a:ext cx="3579921" cy="4569370"/>
          </a:xfrm>
        </p:spPr>
      </p:pic>
      <p:sp>
        <p:nvSpPr>
          <p:cNvPr id="9" name="Tijdelijke aanduiding voor inhoud 8">
            <a:extLst>
              <a:ext uri="{FF2B5EF4-FFF2-40B4-BE49-F238E27FC236}">
                <a16:creationId xmlns:a16="http://schemas.microsoft.com/office/drawing/2014/main" id="{2743266E-800F-4A50-872F-E72B5B495645}"/>
              </a:ext>
            </a:extLst>
          </p:cNvPr>
          <p:cNvSpPr>
            <a:spLocks noGrp="1"/>
          </p:cNvSpPr>
          <p:nvPr>
            <p:ph idx="1"/>
          </p:nvPr>
        </p:nvSpPr>
        <p:spPr>
          <a:xfrm>
            <a:off x="2555776" y="332656"/>
            <a:ext cx="6131024" cy="5793507"/>
          </a:xfrm>
        </p:spPr>
        <p:txBody>
          <a:bodyPr/>
          <a:lstStyle/>
          <a:p>
            <a:pPr marL="0" indent="0">
              <a:buNone/>
            </a:pPr>
            <a:r>
              <a:rPr lang="nl-NL" dirty="0"/>
              <a:t>We doen de was</a:t>
            </a:r>
          </a:p>
        </p:txBody>
      </p:sp>
      <p:pic>
        <p:nvPicPr>
          <p:cNvPr id="12" name="Picture 2" descr="De bronafbeelding bekijken">
            <a:extLst>
              <a:ext uri="{FF2B5EF4-FFF2-40B4-BE49-F238E27FC236}">
                <a16:creationId xmlns:a16="http://schemas.microsoft.com/office/drawing/2014/main" id="{DBA9C47F-AFA3-4F5E-A54F-02CA75531E5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55576" y="2894076"/>
            <a:ext cx="2592288" cy="3240360"/>
          </a:xfrm>
          <a:prstGeom prst="rect">
            <a:avLst/>
          </a:prstGeom>
          <a:solidFill>
            <a:srgbClr val="FFFFFF"/>
          </a:solidFill>
        </p:spPr>
      </p:pic>
    </p:spTree>
    <p:extLst>
      <p:ext uri="{BB962C8B-B14F-4D97-AF65-F5344CB8AC3E}">
        <p14:creationId xmlns:p14="http://schemas.microsoft.com/office/powerpoint/2010/main" val="125006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85A25-92C3-97D0-6808-FB33DEF1486A}"/>
              </a:ext>
            </a:extLst>
          </p:cNvPr>
          <p:cNvSpPr>
            <a:spLocks noGrp="1"/>
          </p:cNvSpPr>
          <p:nvPr>
            <p:ph type="title"/>
          </p:nvPr>
        </p:nvSpPr>
        <p:spPr/>
        <p:txBody>
          <a:bodyPr>
            <a:normAutofit fontScale="90000"/>
          </a:bodyPr>
          <a:lstStyle/>
          <a:p>
            <a:r>
              <a:rPr lang="nl-NL" dirty="0"/>
              <a:t>Ontwerpen van een dagelijkse activiteit met lezen/schrijven</a:t>
            </a:r>
          </a:p>
        </p:txBody>
      </p:sp>
      <p:sp>
        <p:nvSpPr>
          <p:cNvPr id="3" name="Tijdelijke aanduiding voor inhoud 2">
            <a:extLst>
              <a:ext uri="{FF2B5EF4-FFF2-40B4-BE49-F238E27FC236}">
                <a16:creationId xmlns:a16="http://schemas.microsoft.com/office/drawing/2014/main" id="{73301AE5-AED2-0910-909A-C0258A3CD93E}"/>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150CD19A-F066-DF46-B663-977ED9C5CCBB}"/>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1235487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1954A-37F6-4E1A-BC49-BCFA13963945}"/>
              </a:ext>
            </a:extLst>
          </p:cNvPr>
          <p:cNvSpPr>
            <a:spLocks noGrp="1"/>
          </p:cNvSpPr>
          <p:nvPr>
            <p:ph type="title"/>
          </p:nvPr>
        </p:nvSpPr>
        <p:spPr/>
        <p:txBody>
          <a:bodyPr/>
          <a:lstStyle/>
          <a:p>
            <a:r>
              <a:rPr lang="nl-NL" dirty="0"/>
              <a:t>Een draak in de tuin….</a:t>
            </a:r>
          </a:p>
        </p:txBody>
      </p:sp>
      <p:sp>
        <p:nvSpPr>
          <p:cNvPr id="3" name="Tijdelijke aanduiding voor inhoud 2">
            <a:extLst>
              <a:ext uri="{FF2B5EF4-FFF2-40B4-BE49-F238E27FC236}">
                <a16:creationId xmlns:a16="http://schemas.microsoft.com/office/drawing/2014/main" id="{D75D914F-2173-4E64-9D77-FA0858DF917C}"/>
              </a:ext>
            </a:extLst>
          </p:cNvPr>
          <p:cNvSpPr>
            <a:spLocks noGrp="1"/>
          </p:cNvSpPr>
          <p:nvPr>
            <p:ph idx="1"/>
          </p:nvPr>
        </p:nvSpPr>
        <p:spPr>
          <a:xfrm>
            <a:off x="395536" y="1268760"/>
            <a:ext cx="8352928" cy="5314602"/>
          </a:xfrm>
        </p:spPr>
        <p:txBody>
          <a:bodyPr>
            <a:normAutofit fontScale="92500" lnSpcReduction="20000"/>
          </a:bodyPr>
          <a:lstStyle/>
          <a:p>
            <a:pPr marL="0" indent="0">
              <a:lnSpc>
                <a:spcPct val="107000"/>
              </a:lnSpc>
              <a:spcAft>
                <a:spcPts val="800"/>
              </a:spcAft>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In de tuin van de kinderopvang is van alles te beleven…, er zijn heuvels waar je op en af kunt rennen, bosjes waar je je achter kunt verschuilen, een kraan waar je met water kunt spelen en er is een buis die dwars door één van de heuvels gaat. De kinderen spelen buiten, een paar spelen in de zandbak. Eerst lekker het zand door je handen laten glijden…, het is warm want het is een hete dag. Dag komen de bakjes erbij; erin…, eruit, van hoog naar laag….De professional doet mee en maakt de bakjes vol met zand…, het lijkt wel een taartje zoals we net bij de verjaardag van Noa gegeten hebben, zegt ze. De kinderen zijn vol aandacht en maken ook de bakjes vol…, een takje erop, op een ander bakje een blaadje…, er ontstaan allerlei verschillende taartjes. Op de heuvel spelen twee jongetjes ze rennen omhoog en springen dan naar beneden. Als ze beneden zijn, kijken ze even door de buis en rennen dan weer weg. Zou de draak slapen, vraagt de professional…, de jongetjes staan gelijk met hun neus voor de buis… Nee, de draak heeft honger zeggen de jongens. Wat zou de draak dan eten, vraagt de professional.. Het meisje in de zandbak is ook meegelopen om te kijken…., ik denk taart, zegt ze.  is samen met een paar kinderen in de zandbak aan het spelen. Met elkaar gaan ze richting de buis.., een bakje met taart wordt neergezet… Hij wil vast met ons mee nu… De jongens sluipen weg van de buis en doen net alsof de draak met hen meegaat, de professional en 2 kinderen uit de zandbak. Ze maken een hele route door de tuin en doen steeds of ze zich even verstoppen voor de draak… Ach…, zegt de professional als ze na een tijdje weer gaat zitten bij de zandbak…, zo is er elke keer wel weer een verhaal over de draak die in de buis woont.. Ze durven er niet doorheen, want daar woont hij, maar met de draak spelen is altijd leuk.</a:t>
            </a:r>
          </a:p>
          <a:p>
            <a:endParaRPr lang="nl-NL" dirty="0"/>
          </a:p>
        </p:txBody>
      </p:sp>
      <p:sp>
        <p:nvSpPr>
          <p:cNvPr id="4" name="Tijdelijke aanduiding voor voettekst 3">
            <a:extLst>
              <a:ext uri="{FF2B5EF4-FFF2-40B4-BE49-F238E27FC236}">
                <a16:creationId xmlns:a16="http://schemas.microsoft.com/office/drawing/2014/main" id="{59F9F772-2F3C-42CC-A923-DDD9DD5B2F27}"/>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22703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kind, klein&#10;&#10;Automatisch gegenereerde beschrijving">
            <a:extLst>
              <a:ext uri="{FF2B5EF4-FFF2-40B4-BE49-F238E27FC236}">
                <a16:creationId xmlns:a16="http://schemas.microsoft.com/office/drawing/2014/main" id="{AA6C3705-E614-4DDE-AD99-BABCD689333F}"/>
              </a:ext>
            </a:extLst>
          </p:cNvPr>
          <p:cNvPicPr>
            <a:picLocks noGrp="1" noChangeAspect="1"/>
          </p:cNvPicPr>
          <p:nvPr>
            <p:ph idx="1"/>
          </p:nvPr>
        </p:nvPicPr>
        <p:blipFill rotWithShape="1">
          <a:blip r:embed="rId2"/>
          <a:srcRect t="10511" b="14503"/>
          <a:stretch/>
        </p:blipFill>
        <p:spPr>
          <a:xfrm>
            <a:off x="15" y="858211"/>
            <a:ext cx="9143985" cy="5142539"/>
          </a:xfrm>
          <a:prstGeom prst="rect">
            <a:avLst/>
          </a:prstGeom>
        </p:spPr>
      </p:pic>
    </p:spTree>
    <p:extLst>
      <p:ext uri="{BB962C8B-B14F-4D97-AF65-F5344CB8AC3E}">
        <p14:creationId xmlns:p14="http://schemas.microsoft.com/office/powerpoint/2010/main" val="1344589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persoon, hek&#10;&#10;Automatisch gegenereerde beschrijving">
            <a:extLst>
              <a:ext uri="{FF2B5EF4-FFF2-40B4-BE49-F238E27FC236}">
                <a16:creationId xmlns:a16="http://schemas.microsoft.com/office/drawing/2014/main" id="{08D34012-A59A-4DCB-A4AD-36209682640D}"/>
              </a:ext>
            </a:extLst>
          </p:cNvPr>
          <p:cNvPicPr>
            <a:picLocks noGrp="1" noChangeAspect="1"/>
          </p:cNvPicPr>
          <p:nvPr>
            <p:ph idx="1"/>
          </p:nvPr>
        </p:nvPicPr>
        <p:blipFill rotWithShape="1">
          <a:blip r:embed="rId2"/>
          <a:srcRect t="2611" b="22403"/>
          <a:stretch/>
        </p:blipFill>
        <p:spPr>
          <a:xfrm>
            <a:off x="15" y="858211"/>
            <a:ext cx="9143985" cy="5142539"/>
          </a:xfrm>
          <a:prstGeom prst="rect">
            <a:avLst/>
          </a:prstGeom>
        </p:spPr>
      </p:pic>
    </p:spTree>
    <p:extLst>
      <p:ext uri="{BB962C8B-B14F-4D97-AF65-F5344CB8AC3E}">
        <p14:creationId xmlns:p14="http://schemas.microsoft.com/office/powerpoint/2010/main" val="2087379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persoon, kind&#10;&#10;Automatisch gegenereerde beschrijving">
            <a:extLst>
              <a:ext uri="{FF2B5EF4-FFF2-40B4-BE49-F238E27FC236}">
                <a16:creationId xmlns:a16="http://schemas.microsoft.com/office/drawing/2014/main" id="{B500F292-4ADA-4366-B99F-ACCE0B9829AF}"/>
              </a:ext>
            </a:extLst>
          </p:cNvPr>
          <p:cNvPicPr>
            <a:picLocks noGrp="1" noChangeAspect="1"/>
          </p:cNvPicPr>
          <p:nvPr>
            <p:ph idx="1"/>
          </p:nvPr>
        </p:nvPicPr>
        <p:blipFill rotWithShape="1">
          <a:blip r:embed="rId2"/>
          <a:srcRect t="6775" b="18239"/>
          <a:stretch/>
        </p:blipFill>
        <p:spPr>
          <a:xfrm>
            <a:off x="15" y="858211"/>
            <a:ext cx="9143985" cy="5142539"/>
          </a:xfrm>
          <a:prstGeom prst="rect">
            <a:avLst/>
          </a:prstGeom>
        </p:spPr>
      </p:pic>
    </p:spTree>
    <p:extLst>
      <p:ext uri="{BB962C8B-B14F-4D97-AF65-F5344CB8AC3E}">
        <p14:creationId xmlns:p14="http://schemas.microsoft.com/office/powerpoint/2010/main" val="930954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E68AA-E65F-46DD-9A9A-48E6F7DA3654}"/>
              </a:ext>
            </a:extLst>
          </p:cNvPr>
          <p:cNvSpPr>
            <a:spLocks noGrp="1"/>
          </p:cNvSpPr>
          <p:nvPr>
            <p:ph type="title"/>
          </p:nvPr>
        </p:nvSpPr>
        <p:spPr/>
        <p:txBody>
          <a:bodyPr/>
          <a:lstStyle/>
          <a:p>
            <a:r>
              <a:rPr lang="nl-NL" dirty="0"/>
              <a:t>Verhalen verbinden</a:t>
            </a:r>
          </a:p>
        </p:txBody>
      </p:sp>
      <p:sp>
        <p:nvSpPr>
          <p:cNvPr id="4" name="Tijdelijke aanduiding voor voettekst 3">
            <a:extLst>
              <a:ext uri="{FF2B5EF4-FFF2-40B4-BE49-F238E27FC236}">
                <a16:creationId xmlns:a16="http://schemas.microsoft.com/office/drawing/2014/main" id="{83862EB8-71C2-48F1-B5B7-4929DDF52CC8}"/>
              </a:ext>
            </a:extLst>
          </p:cNvPr>
          <p:cNvSpPr>
            <a:spLocks noGrp="1"/>
          </p:cNvSpPr>
          <p:nvPr>
            <p:ph type="ftr" sz="quarter" idx="11"/>
          </p:nvPr>
        </p:nvSpPr>
        <p:spPr/>
        <p:txBody>
          <a:bodyPr/>
          <a:lstStyle/>
          <a:p>
            <a:pPr>
              <a:defRPr/>
            </a:pPr>
            <a:r>
              <a:rPr lang="nl-NL"/>
              <a:t>©- De Activiteit </a:t>
            </a:r>
          </a:p>
        </p:txBody>
      </p:sp>
      <p:sp>
        <p:nvSpPr>
          <p:cNvPr id="8" name="Tijdelijke aanduiding voor inhoud 7">
            <a:extLst>
              <a:ext uri="{FF2B5EF4-FFF2-40B4-BE49-F238E27FC236}">
                <a16:creationId xmlns:a16="http://schemas.microsoft.com/office/drawing/2014/main" id="{2118768D-8B8D-4242-9306-A1C018493712}"/>
              </a:ext>
            </a:extLst>
          </p:cNvPr>
          <p:cNvSpPr>
            <a:spLocks noGrp="1"/>
          </p:cNvSpPr>
          <p:nvPr>
            <p:ph idx="1"/>
          </p:nvPr>
        </p:nvSpPr>
        <p:spPr/>
        <p:txBody>
          <a:bodyPr>
            <a:normAutofit/>
          </a:bodyPr>
          <a:lstStyle/>
          <a:p>
            <a:pPr marL="0" indent="0">
              <a:buNone/>
            </a:pPr>
            <a:r>
              <a:rPr lang="nl-NL" sz="2400" b="0" i="0" u="none" strike="noStrike" baseline="0" dirty="0">
                <a:solidFill>
                  <a:srgbClr val="000000"/>
                </a:solidFill>
                <a:latin typeface="ScalaOT-Regular"/>
              </a:rPr>
              <a:t>De eigen verhalen vormen een belangrijke basis bij het spel in de groep. Door samen te spelen ontstaan er uitwisseling en kansen om de verhalen weer verder uit te bouwen. Betrokkenheid en leermotivatie bij kinderen nemen toe als er langer met een spelverhaal doorgegaan mag worden. Spelverhalen verdiepen zich door meerdere activiteiten en meerdere perspectieven aan het spel te verbinden. Samen met kinderen systematisch spelverhalen opbouwen over een kortere of langere periode noemen we thematiseren. Anders dan bij het werken in een thema staat niet het onderwerp centraal; het gaat om de verhalen en de samenhangende betekenisvolle activiteiten die de verhalen van de kinderen verbinden.</a:t>
            </a:r>
            <a:endParaRPr lang="nl-NL" sz="2400" dirty="0"/>
          </a:p>
        </p:txBody>
      </p:sp>
    </p:spTree>
    <p:extLst>
      <p:ext uri="{BB962C8B-B14F-4D97-AF65-F5344CB8AC3E}">
        <p14:creationId xmlns:p14="http://schemas.microsoft.com/office/powerpoint/2010/main" val="123725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4263438-7F54-4F76-B628-FCB0D74323F9}"/>
              </a:ext>
            </a:extLst>
          </p:cNvPr>
          <p:cNvPicPr>
            <a:picLocks noChangeAspect="1"/>
          </p:cNvPicPr>
          <p:nvPr/>
        </p:nvPicPr>
        <p:blipFill rotWithShape="1">
          <a:blip r:embed="rId3"/>
          <a:srcRect l="51250" t="30000" r="27656" b="29166"/>
          <a:stretch/>
        </p:blipFill>
        <p:spPr>
          <a:xfrm>
            <a:off x="6332459" y="4077072"/>
            <a:ext cx="2171223" cy="1958037"/>
          </a:xfrm>
          <a:prstGeom prst="rect">
            <a:avLst/>
          </a:prstGeom>
        </p:spPr>
      </p:pic>
      <p:sp>
        <p:nvSpPr>
          <p:cNvPr id="2" name="Titel 1">
            <a:extLst>
              <a:ext uri="{FF2B5EF4-FFF2-40B4-BE49-F238E27FC236}">
                <a16:creationId xmlns:a16="http://schemas.microsoft.com/office/drawing/2014/main" id="{85853038-F046-4A99-837E-AAD561939639}"/>
              </a:ext>
            </a:extLst>
          </p:cNvPr>
          <p:cNvSpPr>
            <a:spLocks noGrp="1"/>
          </p:cNvSpPr>
          <p:nvPr>
            <p:ph type="title"/>
          </p:nvPr>
        </p:nvSpPr>
        <p:spPr/>
        <p:txBody>
          <a:bodyPr/>
          <a:lstStyle/>
          <a:p>
            <a:r>
              <a:rPr lang="nl-NL" dirty="0"/>
              <a:t>Wat is een spelverhaal?</a:t>
            </a:r>
          </a:p>
        </p:txBody>
      </p:sp>
      <p:sp>
        <p:nvSpPr>
          <p:cNvPr id="3" name="Tijdelijke aanduiding voor inhoud 2">
            <a:extLst>
              <a:ext uri="{FF2B5EF4-FFF2-40B4-BE49-F238E27FC236}">
                <a16:creationId xmlns:a16="http://schemas.microsoft.com/office/drawing/2014/main" id="{56BFE3CD-F595-4D3E-BA7B-31F20C460B40}"/>
              </a:ext>
            </a:extLst>
          </p:cNvPr>
          <p:cNvSpPr>
            <a:spLocks noGrp="1"/>
          </p:cNvSpPr>
          <p:nvPr>
            <p:ph idx="1"/>
          </p:nvPr>
        </p:nvSpPr>
        <p:spPr>
          <a:xfrm>
            <a:off x="323528" y="1417638"/>
            <a:ext cx="7094543" cy="3955577"/>
          </a:xfrm>
        </p:spPr>
        <p:txBody>
          <a:bodyPr>
            <a:normAutofit fontScale="92500"/>
          </a:bodyPr>
          <a:lstStyle/>
          <a:p>
            <a:r>
              <a:rPr lang="nl-NL" dirty="0"/>
              <a:t>Spelverhalen zijn door kinderen opgebouwde </a:t>
            </a:r>
            <a:r>
              <a:rPr lang="nl-NL" dirty="0" err="1"/>
              <a:t>narratieven</a:t>
            </a:r>
            <a:r>
              <a:rPr lang="nl-NL" dirty="0"/>
              <a:t> met “een kop en een </a:t>
            </a:r>
            <a:r>
              <a:rPr lang="nl-NL" dirty="0" err="1"/>
              <a:t>staart”en</a:t>
            </a:r>
            <a:r>
              <a:rPr lang="nl-NL" dirty="0"/>
              <a:t> die verbonden blijven aan de rollen die ze op zich nemen en die bij uitstek geschikt zijn de kracht van hun spel te verbinden aan taal en geletterdheid, wereldkennis en sociale vaardigheden. </a:t>
            </a:r>
          </a:p>
          <a:p>
            <a:r>
              <a:rPr lang="nl-NL" dirty="0"/>
              <a:t>(</a:t>
            </a:r>
            <a:r>
              <a:rPr lang="nl-NL" dirty="0" err="1"/>
              <a:t>Pompert</a:t>
            </a:r>
            <a:r>
              <a:rPr lang="nl-NL" dirty="0"/>
              <a:t>, 2013)</a:t>
            </a:r>
          </a:p>
          <a:p>
            <a:endParaRPr lang="nl-NL" dirty="0"/>
          </a:p>
          <a:p>
            <a:endParaRPr lang="nl-NL" dirty="0"/>
          </a:p>
        </p:txBody>
      </p:sp>
    </p:spTree>
    <p:extLst>
      <p:ext uri="{BB962C8B-B14F-4D97-AF65-F5344CB8AC3E}">
        <p14:creationId xmlns:p14="http://schemas.microsoft.com/office/powerpoint/2010/main" val="2295424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122F8-2E31-4420-9913-B8AF2ED86545}"/>
              </a:ext>
            </a:extLst>
          </p:cNvPr>
          <p:cNvSpPr>
            <a:spLocks noGrp="1"/>
          </p:cNvSpPr>
          <p:nvPr>
            <p:ph type="title"/>
          </p:nvPr>
        </p:nvSpPr>
        <p:spPr/>
        <p:txBody>
          <a:bodyPr/>
          <a:lstStyle/>
          <a:p>
            <a:r>
              <a:rPr lang="nl-NL" sz="4400" b="1" i="1" u="none" strike="noStrike" baseline="0" dirty="0">
                <a:solidFill>
                  <a:srgbClr val="000000"/>
                </a:solidFill>
                <a:latin typeface="ScalaPro-BoldItalic"/>
              </a:rPr>
              <a:t>Taaldenkontwikkeling</a:t>
            </a:r>
            <a:endParaRPr lang="nl-NL" dirty="0"/>
          </a:p>
        </p:txBody>
      </p:sp>
      <p:sp>
        <p:nvSpPr>
          <p:cNvPr id="3" name="Tijdelijke aanduiding voor inhoud 2">
            <a:extLst>
              <a:ext uri="{FF2B5EF4-FFF2-40B4-BE49-F238E27FC236}">
                <a16:creationId xmlns:a16="http://schemas.microsoft.com/office/drawing/2014/main" id="{D6B5A61E-3292-44E1-963B-A785171D9EBC}"/>
              </a:ext>
            </a:extLst>
          </p:cNvPr>
          <p:cNvSpPr>
            <a:spLocks noGrp="1"/>
          </p:cNvSpPr>
          <p:nvPr>
            <p:ph idx="1"/>
          </p:nvPr>
        </p:nvSpPr>
        <p:spPr/>
        <p:txBody>
          <a:bodyPr>
            <a:normAutofit fontScale="85000" lnSpcReduction="10000"/>
          </a:bodyPr>
          <a:lstStyle/>
          <a:p>
            <a:pPr marL="0" indent="0">
              <a:buNone/>
            </a:pPr>
            <a:endParaRPr lang="nl-NL" sz="1800" b="1" i="1" dirty="0">
              <a:solidFill>
                <a:srgbClr val="000000"/>
              </a:solidFill>
              <a:latin typeface="ScalaPro-BoldItalic"/>
            </a:endParaRPr>
          </a:p>
          <a:p>
            <a:pPr marL="0" indent="0">
              <a:buNone/>
            </a:pPr>
            <a:r>
              <a:rPr lang="nl-NL" sz="2400" b="0" i="0" u="none" strike="noStrike" baseline="0" dirty="0">
                <a:solidFill>
                  <a:srgbClr val="000000"/>
                </a:solidFill>
                <a:latin typeface="ScalaOT-Regular"/>
              </a:rPr>
              <a:t>Spelverhalen bevorderen de taaldenkontwikkeling. Het zoeken naar een goede oplossing voor een plek van het huis in de plattegrond van de wijk is een stimulans om hardop te denken; en dat is gunstig voor het ‘innerlijk spreken’, het praten in jezelf. </a:t>
            </a:r>
          </a:p>
          <a:p>
            <a:pPr marL="0" indent="0">
              <a:buNone/>
            </a:pPr>
            <a:endParaRPr lang="nl-NL" sz="2400" dirty="0">
              <a:solidFill>
                <a:srgbClr val="000000"/>
              </a:solidFill>
              <a:latin typeface="ScalaOT-Regular"/>
            </a:endParaRPr>
          </a:p>
          <a:p>
            <a:pPr marL="0" indent="0">
              <a:buNone/>
            </a:pPr>
            <a:r>
              <a:rPr lang="nl-NL" sz="2400" b="0" i="0" u="none" strike="noStrike" baseline="0" dirty="0">
                <a:solidFill>
                  <a:srgbClr val="000000"/>
                </a:solidFill>
                <a:latin typeface="ScalaOT-Regular"/>
              </a:rPr>
              <a:t>Kinderen maken steeds meer gebruik van (denk)taal om een voorstelling te vormen van de activiteiten die ze ondernemen. Innerlijk spreken en denktaal zijn de ‘instrumenten’ waarmee zij een plan maken en de aanpak bedenken voor een plan of probleem. </a:t>
            </a:r>
          </a:p>
          <a:p>
            <a:pPr marL="0" indent="0">
              <a:buNone/>
            </a:pPr>
            <a:endParaRPr lang="nl-NL" sz="2400" dirty="0">
              <a:solidFill>
                <a:srgbClr val="000000"/>
              </a:solidFill>
              <a:latin typeface="ScalaOT-Regular"/>
            </a:endParaRPr>
          </a:p>
          <a:p>
            <a:pPr marL="0" indent="0">
              <a:buNone/>
            </a:pPr>
            <a:r>
              <a:rPr lang="nl-NL" sz="2400" b="0" i="0" u="none" strike="noStrike" baseline="0" dirty="0">
                <a:solidFill>
                  <a:srgbClr val="000000"/>
                </a:solidFill>
                <a:latin typeface="ScalaOT-Regular"/>
              </a:rPr>
              <a:t>Dat gezamenlijke activiteiten dit </a:t>
            </a:r>
            <a:r>
              <a:rPr lang="nl-NL" sz="2400" b="0" i="0" u="none" strike="noStrike" baseline="0" dirty="0" err="1">
                <a:solidFill>
                  <a:srgbClr val="000000"/>
                </a:solidFill>
                <a:latin typeface="ScalaOT-Regular"/>
              </a:rPr>
              <a:t>taaldenken</a:t>
            </a:r>
            <a:r>
              <a:rPr lang="nl-NL" sz="2400" b="0" i="0" u="none" strike="noStrike" baseline="0" dirty="0">
                <a:solidFill>
                  <a:srgbClr val="000000"/>
                </a:solidFill>
                <a:latin typeface="ScalaOT-Regular"/>
              </a:rPr>
              <a:t> makkelijker uitlokken dan individuele activiteiten zal duidelijk zijn. Vrijwel alle activiteiten zijn een stimulans voor kinderen om te ontdekken hoe ze oplossingen kunnen vinden voor problemen die ze al spelend en werkend tegenkomen. </a:t>
            </a:r>
            <a:endParaRPr lang="nl-NL" sz="2400" dirty="0"/>
          </a:p>
        </p:txBody>
      </p:sp>
      <p:sp>
        <p:nvSpPr>
          <p:cNvPr id="4" name="Tijdelijke aanduiding voor voettekst 3">
            <a:extLst>
              <a:ext uri="{FF2B5EF4-FFF2-40B4-BE49-F238E27FC236}">
                <a16:creationId xmlns:a16="http://schemas.microsoft.com/office/drawing/2014/main" id="{F7CE9234-4674-4805-9E8B-4D42E6A62887}"/>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617935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gaan we doen </a:t>
            </a:r>
          </a:p>
        </p:txBody>
      </p:sp>
      <p:pic>
        <p:nvPicPr>
          <p:cNvPr id="9" name="Afbeelding 8">
            <a:extLst>
              <a:ext uri="{FF2B5EF4-FFF2-40B4-BE49-F238E27FC236}">
                <a16:creationId xmlns:a16="http://schemas.microsoft.com/office/drawing/2014/main" id="{B1CB179B-CBB7-BDE4-0850-D6DDF537A5E9}"/>
              </a:ext>
            </a:extLst>
          </p:cNvPr>
          <p:cNvPicPr>
            <a:picLocks noChangeAspect="1"/>
          </p:cNvPicPr>
          <p:nvPr/>
        </p:nvPicPr>
        <p:blipFill rotWithShape="1">
          <a:blip r:embed="rId3"/>
          <a:srcRect l="28738" t="36808" r="32675" b="10801"/>
          <a:stretch/>
        </p:blipFill>
        <p:spPr>
          <a:xfrm>
            <a:off x="899592" y="1241394"/>
            <a:ext cx="6758508" cy="5161628"/>
          </a:xfrm>
          <a:prstGeom prst="rect">
            <a:avLst/>
          </a:prstGeom>
        </p:spPr>
      </p:pic>
      <p:sp>
        <p:nvSpPr>
          <p:cNvPr id="4" name="Tijdelijke aanduiding voor voettekst 3"/>
          <p:cNvSpPr>
            <a:spLocks noGrp="1"/>
          </p:cNvSpPr>
          <p:nvPr>
            <p:ph type="ftr" sz="quarter" idx="11"/>
          </p:nvPr>
        </p:nvSpPr>
        <p:spPr>
          <a:xfrm>
            <a:off x="3486150" y="5657850"/>
            <a:ext cx="2171700" cy="273844"/>
          </a:xfrm>
        </p:spPr>
        <p:txBody>
          <a:bodyPr/>
          <a:lstStyle/>
          <a:p>
            <a:pPr>
              <a:defRPr/>
            </a:pPr>
            <a:r>
              <a:rPr lang="nl-NL"/>
              <a:t>©- De Activiteit </a:t>
            </a:r>
          </a:p>
        </p:txBody>
      </p:sp>
      <p:sp>
        <p:nvSpPr>
          <p:cNvPr id="5" name="Rectangle 1"/>
          <p:cNvSpPr>
            <a:spLocks noGrp="1" noChangeArrowheads="1"/>
          </p:cNvSpPr>
          <p:nvPr>
            <p:ph idx="1"/>
          </p:nvPr>
        </p:nvSpPr>
        <p:spPr bwMode="auto">
          <a:xfrm>
            <a:off x="1485900" y="3656532"/>
            <a:ext cx="616515"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spAutoFit/>
          </a:bodyPr>
          <a:lstStyle>
            <a:lvl1pPr indent="449263" eaLnBrk="0" hangingPunct="0">
              <a:tabLst>
                <a:tab pos="2171700" algn="l"/>
              </a:tabLst>
              <a:defRPr>
                <a:solidFill>
                  <a:schemeClr val="tx1"/>
                </a:solidFill>
                <a:latin typeface="Arial" panose="020B0604020202020204" pitchFamily="34" charset="0"/>
              </a:defRPr>
            </a:lvl1pPr>
            <a:lvl2pPr eaLnBrk="0" hangingPunct="0">
              <a:tabLst>
                <a:tab pos="2171700" algn="l"/>
              </a:tabLst>
              <a:defRPr>
                <a:solidFill>
                  <a:schemeClr val="tx1"/>
                </a:solidFill>
                <a:latin typeface="Arial" panose="020B0604020202020204" pitchFamily="34" charset="0"/>
              </a:defRPr>
            </a:lvl2pPr>
            <a:lvl3pPr eaLnBrk="0" hangingPunct="0">
              <a:tabLst>
                <a:tab pos="2171700" algn="l"/>
              </a:tabLst>
              <a:defRPr>
                <a:solidFill>
                  <a:schemeClr val="tx1"/>
                </a:solidFill>
                <a:latin typeface="Arial" panose="020B0604020202020204" pitchFamily="34" charset="0"/>
              </a:defRPr>
            </a:lvl3pPr>
            <a:lvl4pPr eaLnBrk="0" hangingPunct="0">
              <a:tabLst>
                <a:tab pos="2171700" algn="l"/>
              </a:tabLst>
              <a:defRPr>
                <a:solidFill>
                  <a:schemeClr val="tx1"/>
                </a:solidFill>
                <a:latin typeface="Arial" panose="020B0604020202020204" pitchFamily="34" charset="0"/>
              </a:defRPr>
            </a:lvl4pPr>
            <a:lvl5pPr eaLnBrk="0" hangingPunct="0">
              <a:tabLst>
                <a:tab pos="2171700" algn="l"/>
              </a:tabLst>
              <a:defRPr>
                <a:solidFill>
                  <a:schemeClr val="tx1"/>
                </a:solidFill>
                <a:latin typeface="Arial" panose="020B0604020202020204" pitchFamily="34" charset="0"/>
              </a:defRPr>
            </a:lvl5pPr>
            <a:lvl6pPr eaLnBrk="0" fontAlgn="base" hangingPunct="0">
              <a:spcBef>
                <a:spcPct val="0"/>
              </a:spcBef>
              <a:spcAft>
                <a:spcPct val="0"/>
              </a:spcAft>
              <a:tabLst>
                <a:tab pos="2171700" algn="l"/>
              </a:tabLst>
              <a:defRPr>
                <a:solidFill>
                  <a:schemeClr val="tx1"/>
                </a:solidFill>
                <a:latin typeface="Arial" panose="020B0604020202020204" pitchFamily="34" charset="0"/>
              </a:defRPr>
            </a:lvl6pPr>
            <a:lvl7pPr eaLnBrk="0" fontAlgn="base" hangingPunct="0">
              <a:spcBef>
                <a:spcPct val="0"/>
              </a:spcBef>
              <a:spcAft>
                <a:spcPct val="0"/>
              </a:spcAft>
              <a:tabLst>
                <a:tab pos="2171700" algn="l"/>
              </a:tabLst>
              <a:defRPr>
                <a:solidFill>
                  <a:schemeClr val="tx1"/>
                </a:solidFill>
                <a:latin typeface="Arial" panose="020B0604020202020204" pitchFamily="34" charset="0"/>
              </a:defRPr>
            </a:lvl7pPr>
            <a:lvl8pPr eaLnBrk="0" fontAlgn="base" hangingPunct="0">
              <a:spcBef>
                <a:spcPct val="0"/>
              </a:spcBef>
              <a:spcAft>
                <a:spcPct val="0"/>
              </a:spcAft>
              <a:tabLst>
                <a:tab pos="2171700" algn="l"/>
              </a:tabLst>
              <a:defRPr>
                <a:solidFill>
                  <a:schemeClr val="tx1"/>
                </a:solidFill>
                <a:latin typeface="Arial" panose="020B0604020202020204" pitchFamily="34" charset="0"/>
              </a:defRPr>
            </a:lvl8pPr>
            <a:lvl9pPr eaLnBrk="0" fontAlgn="base" hangingPunct="0">
              <a:spcBef>
                <a:spcPct val="0"/>
              </a:spcBef>
              <a:spcAft>
                <a:spcPct val="0"/>
              </a:spcAft>
              <a:tabLst>
                <a:tab pos="2171700" algn="l"/>
              </a:tabLst>
              <a:defRPr>
                <a:solidFill>
                  <a:schemeClr val="tx1"/>
                </a:solidFill>
                <a:latin typeface="Arial" panose="020B0604020202020204" pitchFamily="34" charset="0"/>
              </a:defRPr>
            </a:lvl9pPr>
          </a:lstStyle>
          <a:p>
            <a:pPr marL="0" fontAlgn="base">
              <a:spcBef>
                <a:spcPct val="0"/>
              </a:spcBef>
              <a:spcAft>
                <a:spcPct val="0"/>
              </a:spcAft>
              <a:buNone/>
            </a:pPr>
            <a:r>
              <a:rPr lang="nl-NL" altLang="nl-NL" sz="825"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a:t>
            </a:r>
            <a:endParaRPr lang="nl-NL" altLang="nl-NL" sz="1350" dirty="0"/>
          </a:p>
        </p:txBody>
      </p:sp>
    </p:spTree>
    <p:extLst>
      <p:ext uri="{BB962C8B-B14F-4D97-AF65-F5344CB8AC3E}">
        <p14:creationId xmlns:p14="http://schemas.microsoft.com/office/powerpoint/2010/main" val="2058514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EBC3D3-A21C-4F0A-A212-CCC4BEFDC82B}"/>
              </a:ext>
            </a:extLst>
          </p:cNvPr>
          <p:cNvSpPr>
            <a:spLocks noGrp="1"/>
          </p:cNvSpPr>
          <p:nvPr>
            <p:ph type="title"/>
          </p:nvPr>
        </p:nvSpPr>
        <p:spPr/>
        <p:txBody>
          <a:bodyPr>
            <a:normAutofit fontScale="90000"/>
          </a:bodyPr>
          <a:lstStyle/>
          <a:p>
            <a:br>
              <a:rPr lang="nl-NL" sz="4400" b="1" i="1" u="none" strike="noStrike" baseline="0" dirty="0">
                <a:solidFill>
                  <a:srgbClr val="000000"/>
                </a:solidFill>
                <a:latin typeface="ScalaPro-BoldItalic"/>
              </a:rPr>
            </a:br>
            <a:r>
              <a:rPr lang="nl-NL" sz="4400" b="1" i="1" u="none" strike="noStrike" baseline="0" dirty="0">
                <a:solidFill>
                  <a:srgbClr val="000000"/>
                </a:solidFill>
                <a:latin typeface="ScalaPro-BoldItalic"/>
              </a:rPr>
              <a:t>Taal en vertellen </a:t>
            </a:r>
            <a:br>
              <a:rPr lang="nl-NL" sz="4400" b="0" i="0" u="none" strike="noStrike" baseline="0" dirty="0">
                <a:solidFill>
                  <a:srgbClr val="000000"/>
                </a:solidFill>
                <a:latin typeface="ScalaPro-BoldItalic"/>
              </a:rPr>
            </a:br>
            <a:endParaRPr lang="nl-NL" dirty="0"/>
          </a:p>
        </p:txBody>
      </p:sp>
      <p:sp>
        <p:nvSpPr>
          <p:cNvPr id="3" name="Tijdelijke aanduiding voor inhoud 2">
            <a:extLst>
              <a:ext uri="{FF2B5EF4-FFF2-40B4-BE49-F238E27FC236}">
                <a16:creationId xmlns:a16="http://schemas.microsoft.com/office/drawing/2014/main" id="{0E56F1EE-F82B-4A57-ADB0-11A0DB317709}"/>
              </a:ext>
            </a:extLst>
          </p:cNvPr>
          <p:cNvSpPr>
            <a:spLocks noGrp="1"/>
          </p:cNvSpPr>
          <p:nvPr>
            <p:ph idx="1"/>
          </p:nvPr>
        </p:nvSpPr>
        <p:spPr/>
        <p:txBody>
          <a:bodyPr>
            <a:normAutofit/>
          </a:bodyPr>
          <a:lstStyle/>
          <a:p>
            <a:pPr marL="0" indent="0" algn="just">
              <a:buNone/>
            </a:pPr>
            <a:endParaRPr lang="nl-NL" sz="2400" b="0" i="0" u="none" strike="noStrike" baseline="0" dirty="0">
              <a:solidFill>
                <a:srgbClr val="000000"/>
              </a:solidFill>
              <a:latin typeface="ScalaOT-Regular"/>
            </a:endParaRPr>
          </a:p>
          <a:p>
            <a:pPr marL="0" indent="0" algn="just">
              <a:buNone/>
            </a:pPr>
            <a:r>
              <a:rPr lang="nl-NL" sz="2400" b="0" i="0" u="none" strike="noStrike" baseline="0" dirty="0">
                <a:solidFill>
                  <a:srgbClr val="000000"/>
                </a:solidFill>
                <a:latin typeface="ScalaOT-Regular"/>
              </a:rPr>
              <a:t>Het gaat er vooral om dat kinderen taal gebruiken om zich te uiten, om onder woorden te brengen wat hen bezighoudt en om hun handelen en denken te sturen. Hoe meer ze willen vertellen, hoe meer stimulansen dit oplevert om taal te gebruiken en uit te breiden. Voor deze ruimere kijk op taal worden de begrippen ‘vertellen’, ‘verhalen’ of ‘narratieve ontwikkeling’ gebruikt.</a:t>
            </a:r>
            <a:endParaRPr lang="nl-NL" sz="2400" dirty="0"/>
          </a:p>
        </p:txBody>
      </p:sp>
      <p:sp>
        <p:nvSpPr>
          <p:cNvPr id="4" name="Tijdelijke aanduiding voor voettekst 3">
            <a:extLst>
              <a:ext uri="{FF2B5EF4-FFF2-40B4-BE49-F238E27FC236}">
                <a16:creationId xmlns:a16="http://schemas.microsoft.com/office/drawing/2014/main" id="{6C4E9D41-536B-4FE7-BCAA-6C8569A267E9}"/>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91376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33429-DEC5-49CE-A0B7-775BE811ED97}"/>
              </a:ext>
            </a:extLst>
          </p:cNvPr>
          <p:cNvSpPr>
            <a:spLocks noGrp="1"/>
          </p:cNvSpPr>
          <p:nvPr>
            <p:ph type="title"/>
          </p:nvPr>
        </p:nvSpPr>
        <p:spPr>
          <a:xfrm>
            <a:off x="628650" y="989411"/>
            <a:ext cx="7886700" cy="1110891"/>
          </a:xfrm>
        </p:spPr>
        <p:txBody>
          <a:bodyPr>
            <a:normAutofit/>
          </a:bodyPr>
          <a:lstStyle/>
          <a:p>
            <a:pPr algn="ctr"/>
            <a:r>
              <a:rPr lang="nl-NL" sz="3000"/>
              <a:t>Wat is het belang van spelverhalen opbouwen</a:t>
            </a:r>
          </a:p>
        </p:txBody>
      </p:sp>
      <p:sp>
        <p:nvSpPr>
          <p:cNvPr id="2054" name="Content Placeholder 2053">
            <a:extLst>
              <a:ext uri="{FF2B5EF4-FFF2-40B4-BE49-F238E27FC236}">
                <a16:creationId xmlns:a16="http://schemas.microsoft.com/office/drawing/2014/main" id="{06535E9C-BD3F-4CF6-94A6-52BB10EB457B}"/>
              </a:ext>
            </a:extLst>
          </p:cNvPr>
          <p:cNvSpPr>
            <a:spLocks noGrp="1"/>
          </p:cNvSpPr>
          <p:nvPr>
            <p:ph idx="1"/>
          </p:nvPr>
        </p:nvSpPr>
        <p:spPr>
          <a:xfrm>
            <a:off x="628650" y="2242596"/>
            <a:ext cx="2993226" cy="3204511"/>
          </a:xfrm>
        </p:spPr>
        <p:txBody>
          <a:bodyPr>
            <a:normAutofit/>
          </a:bodyPr>
          <a:lstStyle/>
          <a:p>
            <a:pPr marL="0" indent="0">
              <a:buNone/>
            </a:pPr>
            <a:r>
              <a:rPr lang="en-US" sz="1275"/>
              <a:t>Spel is de manier waarop jonge kinderen zich ontwikkelen. </a:t>
            </a:r>
          </a:p>
          <a:p>
            <a:pPr marL="0" indent="0">
              <a:buNone/>
            </a:pPr>
            <a:endParaRPr lang="en-US" sz="1275"/>
          </a:p>
          <a:p>
            <a:pPr marL="0" indent="0">
              <a:buNone/>
            </a:pPr>
            <a:r>
              <a:rPr lang="en-US" sz="1275"/>
              <a:t>Kinderen willen deelnemen aan de wereld, ze doen dat via spel.</a:t>
            </a:r>
          </a:p>
          <a:p>
            <a:pPr marL="0" indent="0">
              <a:buNone/>
            </a:pPr>
            <a:endParaRPr lang="en-US" sz="1275"/>
          </a:p>
          <a:p>
            <a:pPr marL="0" indent="0">
              <a:buNone/>
            </a:pPr>
            <a:r>
              <a:rPr lang="en-US" sz="1275"/>
              <a:t>In spel leren kinderen de wereld kennen en laten kinderen zien wat ze willen leren en kunnen leren, ze zijn net iets sterker/groter in spel. </a:t>
            </a:r>
          </a:p>
          <a:p>
            <a:pPr marL="0" indent="0">
              <a:buNone/>
            </a:pPr>
            <a:endParaRPr lang="en-US" sz="1275"/>
          </a:p>
          <a:p>
            <a:pPr marL="0" indent="0">
              <a:buNone/>
            </a:pPr>
            <a:r>
              <a:rPr lang="en-US" sz="1275"/>
              <a:t>In spelverhalen komen kinderen rollen, handelingen, taal, interactie en kennis van de wereld tegen. </a:t>
            </a:r>
          </a:p>
          <a:p>
            <a:pPr marL="0" indent="0">
              <a:buNone/>
            </a:pPr>
            <a:endParaRPr lang="en-US" sz="1275"/>
          </a:p>
        </p:txBody>
      </p:sp>
      <p:pic>
        <p:nvPicPr>
          <p:cNvPr id="2052" name="Picture 4" descr="Afbeeldingsresultaten voor vygotsky play">
            <a:extLst>
              <a:ext uri="{FF2B5EF4-FFF2-40B4-BE49-F238E27FC236}">
                <a16:creationId xmlns:a16="http://schemas.microsoft.com/office/drawing/2014/main" id="{602BFFB4-10FC-4318-B865-BA35AA5B7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3" r="3" b="3"/>
          <a:stretch/>
        </p:blipFill>
        <p:spPr bwMode="auto">
          <a:xfrm>
            <a:off x="3893346" y="2242597"/>
            <a:ext cx="4622003" cy="320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851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Een kijkje op een plaat</a:t>
            </a:r>
          </a:p>
        </p:txBody>
      </p:sp>
      <p:sp>
        <p:nvSpPr>
          <p:cNvPr id="3" name="Tijdelijke aanduiding voor inhoud 2"/>
          <p:cNvSpPr>
            <a:spLocks noGrp="1"/>
          </p:cNvSpPr>
          <p:nvPr>
            <p:ph idx="1"/>
          </p:nvPr>
        </p:nvSpPr>
        <p:spPr/>
        <p:txBody>
          <a:bodyPr>
            <a:normAutofit fontScale="92500"/>
          </a:bodyPr>
          <a:lstStyle/>
          <a:p>
            <a:r>
              <a:rPr lang="nl-NL" dirty="0"/>
              <a:t>Welke activiteit zie je</a:t>
            </a:r>
          </a:p>
          <a:p>
            <a:endParaRPr lang="nl-NL" dirty="0"/>
          </a:p>
          <a:p>
            <a:r>
              <a:rPr lang="nl-NL" dirty="0"/>
              <a:t>Welke sociaal culturele praktijken horen hierbij</a:t>
            </a:r>
          </a:p>
          <a:p>
            <a:endParaRPr lang="nl-NL" dirty="0"/>
          </a:p>
          <a:p>
            <a:r>
              <a:rPr lang="nl-NL" dirty="0"/>
              <a:t>Wat is betekenis vol voor de kinderen</a:t>
            </a:r>
          </a:p>
          <a:p>
            <a:endParaRPr lang="nl-NL" dirty="0"/>
          </a:p>
          <a:p>
            <a:r>
              <a:rPr lang="nl-NL" dirty="0"/>
              <a:t>Welke interessante deelonderwerpen zitten er in het boek om mee verder te gaan</a:t>
            </a:r>
          </a:p>
          <a:p>
            <a:pPr marL="0" indent="0">
              <a:buNone/>
            </a:pPr>
            <a:endParaRPr lang="nl-NL" dirty="0"/>
          </a:p>
          <a:p>
            <a:endParaRPr lang="nl-NL" dirty="0"/>
          </a:p>
          <a:p>
            <a:endParaRPr lang="nl-NL" dirty="0"/>
          </a:p>
          <a:p>
            <a:endParaRPr lang="nl-NL" dirty="0"/>
          </a:p>
          <a:p>
            <a:endParaRPr lang="nl-NL" dirty="0"/>
          </a:p>
        </p:txBody>
      </p:sp>
      <p:sp>
        <p:nvSpPr>
          <p:cNvPr id="4" name="Tijdelijke aanduiding voor voettekst 3"/>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951967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rotWithShape="1">
          <a:blip r:embed="rId2"/>
          <a:srcRect l="23271" t="30228" r="24409" b="9314"/>
          <a:stretch/>
        </p:blipFill>
        <p:spPr>
          <a:xfrm>
            <a:off x="1115616" y="116632"/>
            <a:ext cx="6639640" cy="6137929"/>
          </a:xfrm>
          <a:prstGeom prst="rect">
            <a:avLst/>
          </a:prstGeom>
        </p:spPr>
      </p:pic>
      <p:sp>
        <p:nvSpPr>
          <p:cNvPr id="4" name="Tijdelijke aanduiding voor voettekst 3"/>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886980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r>
              <a:rPr lang="nl-NL" dirty="0"/>
              <a:t>l</a:t>
            </a:r>
            <a:r>
              <a:rPr lang="nl-NL"/>
              <a:t>unchpauze</a:t>
            </a:r>
          </a:p>
        </p:txBody>
      </p:sp>
      <p:pic>
        <p:nvPicPr>
          <p:cNvPr id="10" name="Tijdelijke aanduiding voor inhoud 7" descr="Afbeelding met buiten, persoon, gras, grond&#10;&#10;Automatisch gegenereerde beschrijving">
            <a:extLst>
              <a:ext uri="{FF2B5EF4-FFF2-40B4-BE49-F238E27FC236}">
                <a16:creationId xmlns:a16="http://schemas.microsoft.com/office/drawing/2014/main" id="{21B3E2DD-C149-83C6-A421-4520585226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765" r="-1" b="20662"/>
          <a:stretch/>
        </p:blipFill>
        <p:spPr>
          <a:xfrm>
            <a:off x="457200" y="1600200"/>
            <a:ext cx="8229600" cy="4525963"/>
          </a:xfrm>
          <a:noFill/>
        </p:spPr>
      </p:pic>
      <p:sp>
        <p:nvSpPr>
          <p:cNvPr id="4" name="Tijdelijke aanduiding voor voettekst 3"/>
          <p:cNvSpPr>
            <a:spLocks noGrp="1"/>
          </p:cNvSpPr>
          <p:nvPr>
            <p:ph type="ftr" sz="quarter" idx="11"/>
          </p:nvPr>
        </p:nvSpPr>
        <p:spPr>
          <a:xfrm>
            <a:off x="3124200" y="6356350"/>
            <a:ext cx="2895600" cy="365125"/>
          </a:xfrm>
        </p:spPr>
        <p:txBody>
          <a:bodyPr anchor="ctr">
            <a:normAutofit/>
          </a:bodyPr>
          <a:lstStyle/>
          <a:p>
            <a:pPr>
              <a:spcAft>
                <a:spcPts val="600"/>
              </a:spcAft>
              <a:defRPr/>
            </a:pPr>
            <a:r>
              <a:rPr lang="nl-NL"/>
              <a:t>©- De Activiteit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1FB2A-047E-008E-70FE-B2CFED1F4B19}"/>
              </a:ext>
            </a:extLst>
          </p:cNvPr>
          <p:cNvSpPr>
            <a:spLocks noGrp="1"/>
          </p:cNvSpPr>
          <p:nvPr>
            <p:ph type="title"/>
          </p:nvPr>
        </p:nvSpPr>
        <p:spPr/>
        <p:txBody>
          <a:bodyPr>
            <a:normAutofit fontScale="90000"/>
          </a:bodyPr>
          <a:lstStyle/>
          <a:p>
            <a:r>
              <a:rPr lang="nl-NL" dirty="0"/>
              <a:t>Werkactiviteit 3: Begeleiden van lees/schrijfactiviteiten </a:t>
            </a:r>
          </a:p>
        </p:txBody>
      </p:sp>
      <p:sp>
        <p:nvSpPr>
          <p:cNvPr id="3" name="Tijdelijke aanduiding voor inhoud 2">
            <a:extLst>
              <a:ext uri="{FF2B5EF4-FFF2-40B4-BE49-F238E27FC236}">
                <a16:creationId xmlns:a16="http://schemas.microsoft.com/office/drawing/2014/main" id="{20195BDC-4EA5-6C44-11CE-EDC3D3A63D93}"/>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AC7FD675-216B-6569-529C-23CBCEE98F26}"/>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432979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DD818-A29E-F151-02DC-943BA620FF1C}"/>
              </a:ext>
            </a:extLst>
          </p:cNvPr>
          <p:cNvSpPr>
            <a:spLocks noGrp="1"/>
          </p:cNvSpPr>
          <p:nvPr>
            <p:ph type="title"/>
          </p:nvPr>
        </p:nvSpPr>
        <p:spPr/>
        <p:txBody>
          <a:bodyPr/>
          <a:lstStyle/>
          <a:p>
            <a:r>
              <a:rPr lang="nl-NL" dirty="0"/>
              <a:t>Mo leest een brief – blz.18</a:t>
            </a:r>
          </a:p>
        </p:txBody>
      </p:sp>
      <p:pic>
        <p:nvPicPr>
          <p:cNvPr id="7" name="mo leest een brief">
            <a:hlinkClick r:id="" action="ppaction://media"/>
            <a:extLst>
              <a:ext uri="{FF2B5EF4-FFF2-40B4-BE49-F238E27FC236}">
                <a16:creationId xmlns:a16="http://schemas.microsoft.com/office/drawing/2014/main" id="{D0F1D9A1-DE6C-72AE-EEB1-1D70DCDD17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Tijdelijke aanduiding voor voettekst 3">
            <a:extLst>
              <a:ext uri="{FF2B5EF4-FFF2-40B4-BE49-F238E27FC236}">
                <a16:creationId xmlns:a16="http://schemas.microsoft.com/office/drawing/2014/main" id="{64133B9D-941F-D217-6160-42900D396F47}"/>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74415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08D61-87C8-4F34-8E88-30D1180FB930}"/>
              </a:ext>
            </a:extLst>
          </p:cNvPr>
          <p:cNvSpPr>
            <a:spLocks noGrp="1"/>
          </p:cNvSpPr>
          <p:nvPr>
            <p:ph type="title"/>
          </p:nvPr>
        </p:nvSpPr>
        <p:spPr/>
        <p:txBody>
          <a:bodyPr/>
          <a:lstStyle/>
          <a:p>
            <a:r>
              <a:rPr lang="nl-NL" dirty="0"/>
              <a:t>Regisseer spel – blz.16</a:t>
            </a:r>
          </a:p>
        </p:txBody>
      </p:sp>
      <p:sp>
        <p:nvSpPr>
          <p:cNvPr id="4" name="Tijdelijke aanduiding voor voettekst 3">
            <a:extLst>
              <a:ext uri="{FF2B5EF4-FFF2-40B4-BE49-F238E27FC236}">
                <a16:creationId xmlns:a16="http://schemas.microsoft.com/office/drawing/2014/main" id="{59CB0F7B-4DB2-4809-BC96-79D326608B97}"/>
              </a:ext>
            </a:extLst>
          </p:cNvPr>
          <p:cNvSpPr>
            <a:spLocks noGrp="1"/>
          </p:cNvSpPr>
          <p:nvPr>
            <p:ph type="ftr" sz="quarter" idx="11"/>
          </p:nvPr>
        </p:nvSpPr>
        <p:spPr/>
        <p:txBody>
          <a:bodyPr/>
          <a:lstStyle/>
          <a:p>
            <a:pPr>
              <a:defRPr/>
            </a:pPr>
            <a:r>
              <a:rPr lang="nl-NL"/>
              <a:t>©- De Activiteit </a:t>
            </a:r>
          </a:p>
        </p:txBody>
      </p:sp>
      <p:pic>
        <p:nvPicPr>
          <p:cNvPr id="3" name="Tijdelijke aanduiding voor inhoud 8">
            <a:extLst>
              <a:ext uri="{FF2B5EF4-FFF2-40B4-BE49-F238E27FC236}">
                <a16:creationId xmlns:a16="http://schemas.microsoft.com/office/drawing/2014/main" id="{51233FB1-54BD-3282-6C02-A9E370CB4524}"/>
              </a:ext>
            </a:extLst>
          </p:cNvPr>
          <p:cNvPicPr>
            <a:picLocks noGrp="1" noChangeAspect="1"/>
          </p:cNvPicPr>
          <p:nvPr>
            <p:ph idx="1"/>
          </p:nvPr>
        </p:nvPicPr>
        <p:blipFill rotWithShape="1">
          <a:blip r:embed="rId3"/>
          <a:srcRect l="22257" t="43048" r="46420" b="8681"/>
          <a:stretch/>
        </p:blipFill>
        <p:spPr>
          <a:xfrm>
            <a:off x="1763688" y="1362680"/>
            <a:ext cx="5760640" cy="4993669"/>
          </a:xfrm>
        </p:spPr>
      </p:pic>
    </p:spTree>
    <p:extLst>
      <p:ext uri="{BB962C8B-B14F-4D97-AF65-F5344CB8AC3E}">
        <p14:creationId xmlns:p14="http://schemas.microsoft.com/office/powerpoint/2010/main" val="930085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2F862-AE2F-232C-6EEF-1191796D3462}"/>
              </a:ext>
            </a:extLst>
          </p:cNvPr>
          <p:cNvSpPr>
            <a:spLocks noGrp="1"/>
          </p:cNvSpPr>
          <p:nvPr>
            <p:ph type="title"/>
          </p:nvPr>
        </p:nvSpPr>
        <p:spPr/>
        <p:txBody>
          <a:bodyPr/>
          <a:lstStyle/>
          <a:p>
            <a:r>
              <a:rPr lang="nl-NL" dirty="0"/>
              <a:t>De verteltafel – blz.22</a:t>
            </a:r>
          </a:p>
        </p:txBody>
      </p:sp>
      <p:sp>
        <p:nvSpPr>
          <p:cNvPr id="3" name="Tijdelijke aanduiding voor inhoud 2">
            <a:extLst>
              <a:ext uri="{FF2B5EF4-FFF2-40B4-BE49-F238E27FC236}">
                <a16:creationId xmlns:a16="http://schemas.microsoft.com/office/drawing/2014/main" id="{23311EAB-EF3C-5746-3E43-A1710A99B06C}"/>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0BBC335C-049C-9B4A-9E78-453FE8ACBB0C}"/>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2884576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02FFB-845D-30E5-3F5B-3FE99C800B6F}"/>
              </a:ext>
            </a:extLst>
          </p:cNvPr>
          <p:cNvSpPr>
            <a:spLocks noGrp="1"/>
          </p:cNvSpPr>
          <p:nvPr>
            <p:ph type="title"/>
          </p:nvPr>
        </p:nvSpPr>
        <p:spPr>
          <a:xfrm>
            <a:off x="457200" y="274638"/>
            <a:ext cx="8229600" cy="1143000"/>
          </a:xfrm>
        </p:spPr>
        <p:txBody>
          <a:bodyPr anchor="ctr">
            <a:normAutofit/>
          </a:bodyPr>
          <a:lstStyle/>
          <a:p>
            <a:pPr>
              <a:lnSpc>
                <a:spcPct val="90000"/>
              </a:lnSpc>
            </a:pPr>
            <a:r>
              <a:rPr lang="nl-NL" sz="3700"/>
              <a:t>Werkactiviteit 4: Ontwikkeling in beeld</a:t>
            </a:r>
          </a:p>
        </p:txBody>
      </p:sp>
      <p:sp>
        <p:nvSpPr>
          <p:cNvPr id="4" name="Tijdelijke aanduiding voor voettekst 3">
            <a:extLst>
              <a:ext uri="{FF2B5EF4-FFF2-40B4-BE49-F238E27FC236}">
                <a16:creationId xmlns:a16="http://schemas.microsoft.com/office/drawing/2014/main" id="{7070EC95-C82F-6DD6-DD50-DCC5C0D0DD68}"/>
              </a:ext>
            </a:extLst>
          </p:cNvPr>
          <p:cNvSpPr>
            <a:spLocks noGrp="1"/>
          </p:cNvSpPr>
          <p:nvPr>
            <p:ph type="ftr" sz="quarter" idx="11"/>
          </p:nvPr>
        </p:nvSpPr>
        <p:spPr>
          <a:xfrm>
            <a:off x="3124200" y="6356350"/>
            <a:ext cx="2895600" cy="365125"/>
          </a:xfrm>
        </p:spPr>
        <p:txBody>
          <a:bodyPr anchor="ctr">
            <a:normAutofit/>
          </a:bodyPr>
          <a:lstStyle/>
          <a:p>
            <a:pPr>
              <a:spcAft>
                <a:spcPts val="600"/>
              </a:spcAft>
              <a:defRPr/>
            </a:pPr>
            <a:r>
              <a:rPr lang="nl-NL"/>
              <a:t>©- De Activiteit </a:t>
            </a:r>
          </a:p>
        </p:txBody>
      </p:sp>
      <p:pic>
        <p:nvPicPr>
          <p:cNvPr id="6" name="Tijdelijke aanduiding voor inhoud 5" descr="Afbeelding met tekst&#10;&#10;Automatisch gegenereerde beschrijving">
            <a:extLst>
              <a:ext uri="{FF2B5EF4-FFF2-40B4-BE49-F238E27FC236}">
                <a16:creationId xmlns:a16="http://schemas.microsoft.com/office/drawing/2014/main" id="{70334D4F-0955-995F-2933-F9C069D1410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877627" y="1862254"/>
            <a:ext cx="3559125" cy="2669893"/>
          </a:xfrm>
          <a:noFill/>
        </p:spPr>
      </p:pic>
      <p:pic>
        <p:nvPicPr>
          <p:cNvPr id="7" name="Tijdelijke aanduiding voor inhoud 5" descr="Afbeelding met tekst&#10;&#10;Automatisch gegenereerde beschrijving">
            <a:extLst>
              <a:ext uri="{FF2B5EF4-FFF2-40B4-BE49-F238E27FC236}">
                <a16:creationId xmlns:a16="http://schemas.microsoft.com/office/drawing/2014/main" id="{053F7D91-14C1-2814-9621-299E780D7E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06062"/>
            <a:ext cx="3707905" cy="2780931"/>
          </a:xfrm>
          <a:prstGeom prst="rect">
            <a:avLst/>
          </a:prstGeom>
          <a:noFill/>
        </p:spPr>
      </p:pic>
      <p:pic>
        <p:nvPicPr>
          <p:cNvPr id="8" name="Tijdelijke aanduiding voor inhoud 5" descr="Afbeelding met tekst, envelop&#10;&#10;Automatisch gegenereerde beschrijving">
            <a:extLst>
              <a:ext uri="{FF2B5EF4-FFF2-40B4-BE49-F238E27FC236}">
                <a16:creationId xmlns:a16="http://schemas.microsoft.com/office/drawing/2014/main" id="{A10AF7CF-BBEF-22E4-DE47-F8D54196B3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rot="16200000">
            <a:off x="3363942" y="2907179"/>
            <a:ext cx="3302264" cy="2476698"/>
          </a:xfrm>
          <a:prstGeom prst="rect">
            <a:avLst/>
          </a:prstGeom>
          <a:noFill/>
        </p:spPr>
      </p:pic>
    </p:spTree>
    <p:extLst>
      <p:ext uri="{BB962C8B-B14F-4D97-AF65-F5344CB8AC3E}">
        <p14:creationId xmlns:p14="http://schemas.microsoft.com/office/powerpoint/2010/main" val="293720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F266E-9268-9A3A-617F-0E2D4284F8F8}"/>
              </a:ext>
            </a:extLst>
          </p:cNvPr>
          <p:cNvSpPr>
            <a:spLocks noGrp="1"/>
          </p:cNvSpPr>
          <p:nvPr>
            <p:ph type="title"/>
          </p:nvPr>
        </p:nvSpPr>
        <p:spPr/>
        <p:txBody>
          <a:bodyPr>
            <a:normAutofit fontScale="90000"/>
          </a:bodyPr>
          <a:lstStyle/>
          <a:p>
            <a:br>
              <a:rPr lang="nl-NL" dirty="0"/>
            </a:br>
            <a:r>
              <a:rPr lang="nl-NL" dirty="0"/>
              <a:t>Werkactiviteit 1 – Visie op taal in Startblokken</a:t>
            </a:r>
            <a:br>
              <a:rPr lang="nl-NL" dirty="0"/>
            </a:br>
            <a:endParaRPr lang="nl-NL" dirty="0"/>
          </a:p>
        </p:txBody>
      </p:sp>
      <p:sp>
        <p:nvSpPr>
          <p:cNvPr id="4" name="Tijdelijke aanduiding voor voettekst 3">
            <a:extLst>
              <a:ext uri="{FF2B5EF4-FFF2-40B4-BE49-F238E27FC236}">
                <a16:creationId xmlns:a16="http://schemas.microsoft.com/office/drawing/2014/main" id="{2DA38739-BCC9-C0CD-CA99-6F7B2F023C6C}"/>
              </a:ext>
            </a:extLst>
          </p:cNvPr>
          <p:cNvSpPr>
            <a:spLocks noGrp="1"/>
          </p:cNvSpPr>
          <p:nvPr>
            <p:ph type="ftr" sz="quarter" idx="11"/>
          </p:nvPr>
        </p:nvSpPr>
        <p:spPr/>
        <p:txBody>
          <a:bodyPr/>
          <a:lstStyle/>
          <a:p>
            <a:pPr>
              <a:defRPr/>
            </a:pPr>
            <a:r>
              <a:rPr lang="nl-NL"/>
              <a:t>©- De Activiteit </a:t>
            </a:r>
          </a:p>
        </p:txBody>
      </p:sp>
      <p:sp>
        <p:nvSpPr>
          <p:cNvPr id="5" name="Tijdelijke aanduiding voor inhoud 4">
            <a:extLst>
              <a:ext uri="{FF2B5EF4-FFF2-40B4-BE49-F238E27FC236}">
                <a16:creationId xmlns:a16="http://schemas.microsoft.com/office/drawing/2014/main" id="{1D90BA9F-7F76-DBAB-696F-241F7D771F56}"/>
              </a:ext>
            </a:extLst>
          </p:cNvPr>
          <p:cNvSpPr>
            <a:spLocks noGrp="1"/>
          </p:cNvSpPr>
          <p:nvPr>
            <p:ph idx="1"/>
          </p:nvPr>
        </p:nvSpPr>
        <p:spPr/>
        <p:txBody>
          <a:bodyPr/>
          <a:lstStyle/>
          <a:p>
            <a:pPr marL="0" indent="0">
              <a:buNone/>
            </a:pPr>
            <a:r>
              <a:rPr lang="nl-NL" dirty="0"/>
              <a:t>Een gouden moment met taal en geletterdheid</a:t>
            </a:r>
          </a:p>
        </p:txBody>
      </p:sp>
    </p:spTree>
    <p:extLst>
      <p:ext uri="{BB962C8B-B14F-4D97-AF65-F5344CB8AC3E}">
        <p14:creationId xmlns:p14="http://schemas.microsoft.com/office/powerpoint/2010/main" val="1458371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79E5F-6661-4D88-8862-A240B30106F6}"/>
              </a:ext>
            </a:extLst>
          </p:cNvPr>
          <p:cNvSpPr>
            <a:spLocks noGrp="1"/>
          </p:cNvSpPr>
          <p:nvPr>
            <p:ph type="title"/>
          </p:nvPr>
        </p:nvSpPr>
        <p:spPr>
          <a:xfrm>
            <a:off x="457200" y="260648"/>
            <a:ext cx="8229600" cy="648072"/>
          </a:xfrm>
        </p:spPr>
        <p:txBody>
          <a:bodyPr>
            <a:normAutofit fontScale="90000"/>
          </a:bodyPr>
          <a:lstStyle/>
          <a:p>
            <a:r>
              <a:rPr lang="nl-NL" dirty="0" err="1"/>
              <a:t>Éen</a:t>
            </a:r>
            <a:r>
              <a:rPr lang="nl-NL" dirty="0"/>
              <a:t> groep, veel verhalen – blz. 34</a:t>
            </a:r>
          </a:p>
        </p:txBody>
      </p:sp>
      <p:sp>
        <p:nvSpPr>
          <p:cNvPr id="4" name="Tijdelijke aanduiding voor voettekst 3">
            <a:extLst>
              <a:ext uri="{FF2B5EF4-FFF2-40B4-BE49-F238E27FC236}">
                <a16:creationId xmlns:a16="http://schemas.microsoft.com/office/drawing/2014/main" id="{1EA8AAAE-1F54-42C5-812E-6D0394B4A459}"/>
              </a:ext>
            </a:extLst>
          </p:cNvPr>
          <p:cNvSpPr>
            <a:spLocks noGrp="1"/>
          </p:cNvSpPr>
          <p:nvPr>
            <p:ph type="ftr" sz="quarter" idx="11"/>
          </p:nvPr>
        </p:nvSpPr>
        <p:spPr/>
        <p:txBody>
          <a:bodyPr/>
          <a:lstStyle/>
          <a:p>
            <a:pPr>
              <a:defRPr/>
            </a:pPr>
            <a:r>
              <a:rPr lang="nl-NL"/>
              <a:t>©- De Activiteit </a:t>
            </a:r>
          </a:p>
        </p:txBody>
      </p:sp>
      <p:pic>
        <p:nvPicPr>
          <p:cNvPr id="6" name="Onlinemedia 5" descr="Bijeenkomst 3 - pag. 50">
            <a:hlinkClick r:id="" action="ppaction://media"/>
            <a:extLst>
              <a:ext uri="{FF2B5EF4-FFF2-40B4-BE49-F238E27FC236}">
                <a16:creationId xmlns:a16="http://schemas.microsoft.com/office/drawing/2014/main" id="{81A2217D-2773-9E95-081D-0EE82F8A18D6}"/>
              </a:ext>
            </a:extLst>
          </p:cNvPr>
          <p:cNvPicPr>
            <a:picLocks noRot="1" noChangeAspect="1"/>
          </p:cNvPicPr>
          <p:nvPr>
            <a:videoFile r:link="rId1"/>
          </p:nvPr>
        </p:nvPicPr>
        <p:blipFill>
          <a:blip r:embed="rId3"/>
          <a:stretch>
            <a:fillRect/>
          </a:stretch>
        </p:blipFill>
        <p:spPr>
          <a:xfrm>
            <a:off x="0" y="1049355"/>
            <a:ext cx="9144000" cy="5166360"/>
          </a:xfrm>
          <a:prstGeom prst="rect">
            <a:avLst/>
          </a:prstGeom>
        </p:spPr>
      </p:pic>
    </p:spTree>
    <p:extLst>
      <p:ext uri="{BB962C8B-B14F-4D97-AF65-F5344CB8AC3E}">
        <p14:creationId xmlns:p14="http://schemas.microsoft.com/office/powerpoint/2010/main" val="25986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C090ADF8-40E1-45B5-9C6F-0162FB9BABC9}"/>
              </a:ext>
            </a:extLst>
          </p:cNvPr>
          <p:cNvSpPr>
            <a:spLocks noGrp="1"/>
          </p:cNvSpPr>
          <p:nvPr>
            <p:ph type="ftr" sz="quarter" idx="11"/>
          </p:nvPr>
        </p:nvSpPr>
        <p:spPr/>
        <p:txBody>
          <a:bodyPr/>
          <a:lstStyle/>
          <a:p>
            <a:pPr>
              <a:defRPr/>
            </a:pPr>
            <a:r>
              <a:rPr lang="nl-NL"/>
              <a:t>©- De Activiteit </a:t>
            </a:r>
          </a:p>
        </p:txBody>
      </p:sp>
      <p:pic>
        <p:nvPicPr>
          <p:cNvPr id="7" name="Onlinemedia 6" descr="Bijeenkomst 3 - pag. 51">
            <a:hlinkClick r:id="" action="ppaction://media"/>
            <a:extLst>
              <a:ext uri="{FF2B5EF4-FFF2-40B4-BE49-F238E27FC236}">
                <a16:creationId xmlns:a16="http://schemas.microsoft.com/office/drawing/2014/main" id="{783BD25E-E5E5-5695-9F5E-707C4B67F5FF}"/>
              </a:ext>
            </a:extLst>
          </p:cNvPr>
          <p:cNvPicPr>
            <a:picLocks noRot="1" noChangeAspect="1"/>
          </p:cNvPicPr>
          <p:nvPr>
            <a:videoFile r:link="rId1"/>
          </p:nvPr>
        </p:nvPicPr>
        <p:blipFill>
          <a:blip r:embed="rId3"/>
          <a:stretch>
            <a:fillRect/>
          </a:stretch>
        </p:blipFill>
        <p:spPr>
          <a:xfrm>
            <a:off x="0" y="0"/>
            <a:ext cx="9144000" cy="6012180"/>
          </a:xfrm>
          <a:prstGeom prst="rect">
            <a:avLst/>
          </a:prstGeom>
        </p:spPr>
      </p:pic>
    </p:spTree>
    <p:extLst>
      <p:ext uri="{BB962C8B-B14F-4D97-AF65-F5344CB8AC3E}">
        <p14:creationId xmlns:p14="http://schemas.microsoft.com/office/powerpoint/2010/main" val="36183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835DC52E-389F-46D7-AF77-BBC295C3F9FB}"/>
              </a:ext>
            </a:extLst>
          </p:cNvPr>
          <p:cNvSpPr>
            <a:spLocks noGrp="1"/>
          </p:cNvSpPr>
          <p:nvPr>
            <p:ph type="ftr" sz="quarter" idx="11"/>
          </p:nvPr>
        </p:nvSpPr>
        <p:spPr/>
        <p:txBody>
          <a:bodyPr/>
          <a:lstStyle/>
          <a:p>
            <a:pPr>
              <a:defRPr/>
            </a:pPr>
            <a:r>
              <a:rPr lang="nl-NL"/>
              <a:t>©- De Activiteit </a:t>
            </a:r>
          </a:p>
        </p:txBody>
      </p:sp>
      <p:pic>
        <p:nvPicPr>
          <p:cNvPr id="7" name="Onlinemedia 6" descr="Bijeenkomst 3 - pag. 52">
            <a:hlinkClick r:id="" action="ppaction://media"/>
            <a:extLst>
              <a:ext uri="{FF2B5EF4-FFF2-40B4-BE49-F238E27FC236}">
                <a16:creationId xmlns:a16="http://schemas.microsoft.com/office/drawing/2014/main" id="{62C335DF-53B3-8C78-ADF7-79971C7F52D1}"/>
              </a:ext>
            </a:extLst>
          </p:cNvPr>
          <p:cNvPicPr>
            <a:picLocks noRot="1" noChangeAspect="1"/>
          </p:cNvPicPr>
          <p:nvPr>
            <a:videoFile r:link="rId1"/>
          </p:nvPr>
        </p:nvPicPr>
        <p:blipFill>
          <a:blip r:embed="rId3"/>
          <a:stretch>
            <a:fillRect/>
          </a:stretch>
        </p:blipFill>
        <p:spPr>
          <a:xfrm>
            <a:off x="15204" y="404664"/>
            <a:ext cx="9160120" cy="5632405"/>
          </a:xfrm>
          <a:prstGeom prst="rect">
            <a:avLst/>
          </a:prstGeom>
        </p:spPr>
      </p:pic>
    </p:spTree>
    <p:extLst>
      <p:ext uri="{BB962C8B-B14F-4D97-AF65-F5344CB8AC3E}">
        <p14:creationId xmlns:p14="http://schemas.microsoft.com/office/powerpoint/2010/main" val="405647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5" descr="Afbeelding met tekst&#10;&#10;Automatisch gegenereerde beschrijving">
            <a:extLst>
              <a:ext uri="{FF2B5EF4-FFF2-40B4-BE49-F238E27FC236}">
                <a16:creationId xmlns:a16="http://schemas.microsoft.com/office/drawing/2014/main" id="{2DE5DA15-9066-FE96-7A87-A264CCAE31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211263" y="908447"/>
            <a:ext cx="6721475" cy="5041106"/>
          </a:xfrm>
          <a:noFill/>
        </p:spPr>
      </p:pic>
      <p:sp>
        <p:nvSpPr>
          <p:cNvPr id="4" name="Tijdelijke aanduiding voor voettekst 3">
            <a:extLst>
              <a:ext uri="{FF2B5EF4-FFF2-40B4-BE49-F238E27FC236}">
                <a16:creationId xmlns:a16="http://schemas.microsoft.com/office/drawing/2014/main" id="{35CFD122-8684-9370-A555-163BEC3DDB07}"/>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944447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10;&#10;Automatisch gegenereerde beschrijving">
            <a:extLst>
              <a:ext uri="{FF2B5EF4-FFF2-40B4-BE49-F238E27FC236}">
                <a16:creationId xmlns:a16="http://schemas.microsoft.com/office/drawing/2014/main" id="{DE69BE52-2E2E-3A5F-612C-4C61C39EFA5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0" y="10"/>
            <a:ext cx="9143980" cy="6857990"/>
          </a:xfrm>
          <a:noFill/>
        </p:spPr>
      </p:pic>
      <p:sp>
        <p:nvSpPr>
          <p:cNvPr id="4" name="Tijdelijke aanduiding voor voettekst 3">
            <a:extLst>
              <a:ext uri="{FF2B5EF4-FFF2-40B4-BE49-F238E27FC236}">
                <a16:creationId xmlns:a16="http://schemas.microsoft.com/office/drawing/2014/main" id="{F3C11D1D-7C09-FDD2-2384-F9F959459AA9}"/>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801610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 envelop&#10;&#10;Automatisch gegenereerde beschrijving">
            <a:extLst>
              <a:ext uri="{FF2B5EF4-FFF2-40B4-BE49-F238E27FC236}">
                <a16:creationId xmlns:a16="http://schemas.microsoft.com/office/drawing/2014/main" id="{90EC4087-868A-6699-DE55-257F0748E20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rot="16200000">
            <a:off x="1211263" y="908447"/>
            <a:ext cx="6721475" cy="5041106"/>
          </a:xfrm>
          <a:noFill/>
        </p:spPr>
      </p:pic>
      <p:sp>
        <p:nvSpPr>
          <p:cNvPr id="4" name="Tijdelijke aanduiding voor voettekst 3">
            <a:extLst>
              <a:ext uri="{FF2B5EF4-FFF2-40B4-BE49-F238E27FC236}">
                <a16:creationId xmlns:a16="http://schemas.microsoft.com/office/drawing/2014/main" id="{9DD91722-F78F-F750-6C2E-412061A90737}"/>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3461536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 whiteboard&#10;&#10;Automatisch gegenereerde beschrijving">
            <a:extLst>
              <a:ext uri="{FF2B5EF4-FFF2-40B4-BE49-F238E27FC236}">
                <a16:creationId xmlns:a16="http://schemas.microsoft.com/office/drawing/2014/main" id="{06084D56-3EFE-AFAF-ACAC-C051125BF8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211263" y="908447"/>
            <a:ext cx="6721475" cy="5041106"/>
          </a:xfrm>
          <a:noFill/>
        </p:spPr>
      </p:pic>
      <p:sp>
        <p:nvSpPr>
          <p:cNvPr id="4" name="Tijdelijke aanduiding voor voettekst 3">
            <a:extLst>
              <a:ext uri="{FF2B5EF4-FFF2-40B4-BE49-F238E27FC236}">
                <a16:creationId xmlns:a16="http://schemas.microsoft.com/office/drawing/2014/main" id="{ECC4A9DF-2E67-EFD4-505A-D3CE4514A166}"/>
              </a:ext>
            </a:extLst>
          </p:cNvPr>
          <p:cNvSpPr>
            <a:spLocks noGrp="1"/>
          </p:cNvSpPr>
          <p:nvPr>
            <p:ph type="ftr" sz="quarter" idx="11"/>
          </p:nvPr>
        </p:nvSpPr>
        <p:spPr/>
        <p:txBody>
          <a:bodyPr/>
          <a:lstStyle/>
          <a:p>
            <a:pPr>
              <a:spcAft>
                <a:spcPts val="600"/>
              </a:spcAft>
              <a:defRPr/>
            </a:pPr>
            <a:r>
              <a:rPr lang="nl-NL"/>
              <a:t>©- De Activiteit </a:t>
            </a:r>
          </a:p>
        </p:txBody>
      </p:sp>
    </p:spTree>
    <p:extLst>
      <p:ext uri="{BB962C8B-B14F-4D97-AF65-F5344CB8AC3E}">
        <p14:creationId xmlns:p14="http://schemas.microsoft.com/office/powerpoint/2010/main" val="848047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2536" y="332656"/>
            <a:ext cx="9649072" cy="1267544"/>
          </a:xfrm>
        </p:spPr>
        <p:txBody>
          <a:bodyPr>
            <a:normAutofit/>
          </a:bodyPr>
          <a:lstStyle/>
          <a:p>
            <a:r>
              <a:rPr lang="nl-NL" sz="3200" dirty="0"/>
              <a:t>Werkactiviteit 5: Plannen maken en vervolgacties</a:t>
            </a:r>
          </a:p>
        </p:txBody>
      </p:sp>
      <p:sp>
        <p:nvSpPr>
          <p:cNvPr id="3" name="Tijdelijke aanduiding voor inhoud 2"/>
          <p:cNvSpPr>
            <a:spLocks noGrp="1"/>
          </p:cNvSpPr>
          <p:nvPr>
            <p:ph idx="1"/>
          </p:nvPr>
        </p:nvSpPr>
        <p:spPr/>
        <p:txBody>
          <a:bodyPr>
            <a:normAutofit lnSpcReduction="10000"/>
          </a:bodyPr>
          <a:lstStyle/>
          <a:p>
            <a:r>
              <a:rPr lang="nl-NL" dirty="0"/>
              <a:t>Logboek en vervolgacties</a:t>
            </a:r>
          </a:p>
          <a:p>
            <a:endParaRPr lang="nl-NL" dirty="0"/>
          </a:p>
          <a:p>
            <a:r>
              <a:rPr lang="nl-NL" dirty="0"/>
              <a:t>Inschrijven HOREB, verdieping, coach 2 daagse</a:t>
            </a:r>
          </a:p>
          <a:p>
            <a:endParaRPr lang="nl-NL" dirty="0"/>
          </a:p>
          <a:p>
            <a:r>
              <a:rPr lang="nl-NL" dirty="0"/>
              <a:t>Hoe ga je dit documenteren/reflecteren</a:t>
            </a:r>
          </a:p>
          <a:p>
            <a:endParaRPr lang="nl-NL" dirty="0"/>
          </a:p>
          <a:p>
            <a:r>
              <a:rPr lang="nl-NL" dirty="0"/>
              <a:t>Wat kun je hier de volgende keer van presenteren</a:t>
            </a:r>
          </a:p>
          <a:p>
            <a:endParaRPr lang="nl-NL" dirty="0"/>
          </a:p>
          <a:p>
            <a:endParaRPr lang="nl-NL" dirty="0"/>
          </a:p>
          <a:p>
            <a:endParaRPr lang="nl-NL" dirty="0"/>
          </a:p>
        </p:txBody>
      </p:sp>
      <p:sp>
        <p:nvSpPr>
          <p:cNvPr id="4" name="Tijdelijke aanduiding voor voettekst 3"/>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79697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4638"/>
            <a:ext cx="8229600" cy="2002234"/>
          </a:xfrm>
        </p:spPr>
        <p:txBody>
          <a:bodyPr>
            <a:normAutofit/>
          </a:bodyPr>
          <a:lstStyle/>
          <a:p>
            <a:r>
              <a:rPr lang="nl-NL" sz="2200" dirty="0"/>
              <a:t>Om voor volledige certificering in aanmerking te komen omvat een Startblokkentraject 48 contacturen</a:t>
            </a:r>
            <a:br>
              <a:rPr lang="nl-NL" b="1" dirty="0"/>
            </a:br>
            <a:endParaRPr lang="nl-NL" dirty="0"/>
          </a:p>
        </p:txBody>
      </p:sp>
      <p:sp>
        <p:nvSpPr>
          <p:cNvPr id="6" name="Tijdelijke aanduiding voor inhoud 5"/>
          <p:cNvSpPr>
            <a:spLocks noGrp="1"/>
          </p:cNvSpPr>
          <p:nvPr>
            <p:ph idx="1"/>
          </p:nvPr>
        </p:nvSpPr>
        <p:spPr>
          <a:xfrm>
            <a:off x="457200" y="1340768"/>
            <a:ext cx="8229600" cy="5517232"/>
          </a:xfrm>
        </p:spPr>
        <p:txBody>
          <a:bodyPr>
            <a:normAutofit fontScale="40000" lnSpcReduction="20000"/>
          </a:bodyPr>
          <a:lstStyle/>
          <a:p>
            <a:pPr>
              <a:buNone/>
            </a:pPr>
            <a:r>
              <a:rPr lang="nl-NL" dirty="0"/>
              <a:t>Dit kan op verschillende manieren tot stand komen. Nadat de Basiscursus (36 contacturen) is doorlopen,</a:t>
            </a:r>
          </a:p>
          <a:p>
            <a:pPr>
              <a:buNone/>
            </a:pPr>
            <a:r>
              <a:rPr lang="nl-NL" dirty="0"/>
              <a:t>volgt de cursist de verdiepingsdag ‘Werken met digitale HOREB’.</a:t>
            </a:r>
          </a:p>
          <a:p>
            <a:pPr>
              <a:buNone/>
            </a:pPr>
            <a:r>
              <a:rPr lang="nl-NL" dirty="0"/>
              <a:t> (deze dag is verplicht!)</a:t>
            </a:r>
          </a:p>
          <a:p>
            <a:pPr>
              <a:buNone/>
            </a:pPr>
            <a:endParaRPr lang="nl-NL" dirty="0"/>
          </a:p>
          <a:p>
            <a:pPr>
              <a:buNone/>
            </a:pPr>
            <a:r>
              <a:rPr lang="nl-NL" dirty="0"/>
              <a:t>De resterende 6 contacturen worden</a:t>
            </a:r>
          </a:p>
          <a:p>
            <a:pPr>
              <a:buNone/>
            </a:pPr>
            <a:r>
              <a:rPr lang="nl-NL" dirty="0"/>
              <a:t>opgebouwd uit:</a:t>
            </a:r>
          </a:p>
          <a:p>
            <a:pPr>
              <a:buNone/>
            </a:pPr>
            <a:r>
              <a:rPr lang="nl-NL" dirty="0"/>
              <a:t>1. studiedagen uit het overige aanbod van De Activiteit (m.b.t. de onderbouw)</a:t>
            </a:r>
          </a:p>
          <a:p>
            <a:pPr>
              <a:buNone/>
            </a:pPr>
            <a:r>
              <a:rPr lang="nl-NL" dirty="0"/>
              <a:t>2. deelname aan studiedagen of colleges van de OGO- Academie (m.b.t. de onderbouw)</a:t>
            </a:r>
          </a:p>
          <a:p>
            <a:pPr>
              <a:buNone/>
            </a:pPr>
            <a:r>
              <a:rPr lang="nl-NL" dirty="0"/>
              <a:t>3. supervisie op de werkvloer, uitgevoerd door medewerkers van De Activiteit</a:t>
            </a:r>
          </a:p>
          <a:p>
            <a:pPr>
              <a:buNone/>
            </a:pPr>
            <a:r>
              <a:rPr lang="nl-NL" dirty="0"/>
              <a:t>4. studiedagen op de eigen werkplek (1 x 6 uren of 2 x 3 uren)</a:t>
            </a:r>
          </a:p>
          <a:p>
            <a:pPr>
              <a:buNone/>
            </a:pPr>
            <a:r>
              <a:rPr lang="nl-NL" dirty="0"/>
              <a:t>5. verdiepingsdagen Startblokken van Basisontwikkeling</a:t>
            </a:r>
          </a:p>
          <a:p>
            <a:pPr>
              <a:buNone/>
            </a:pPr>
            <a:endParaRPr lang="nl-NL" dirty="0"/>
          </a:p>
          <a:p>
            <a:pPr>
              <a:buNone/>
            </a:pPr>
            <a:r>
              <a:rPr lang="nl-NL" dirty="0"/>
              <a:t>Om gecertificeerd te worden werkt de cursist aan een eigen werkboek en portfolio. In het werkboek</a:t>
            </a:r>
          </a:p>
          <a:p>
            <a:pPr>
              <a:buNone/>
            </a:pPr>
            <a:r>
              <a:rPr lang="nl-NL" dirty="0"/>
              <a:t>wordt bijgehouden welke activiteiten in het kader van Startblokken worden uitgevoerd. Het gaat daarbij</a:t>
            </a:r>
          </a:p>
          <a:p>
            <a:pPr>
              <a:buNone/>
            </a:pPr>
            <a:r>
              <a:rPr lang="nl-NL" dirty="0"/>
              <a:t>om:</a:t>
            </a:r>
          </a:p>
          <a:p>
            <a:pPr>
              <a:buNone/>
            </a:pPr>
            <a:r>
              <a:rPr lang="nl-NL" dirty="0"/>
              <a:t>• een oriëntatietraject</a:t>
            </a:r>
          </a:p>
          <a:p>
            <a:pPr>
              <a:buNone/>
            </a:pPr>
            <a:r>
              <a:rPr lang="nl-NL" dirty="0"/>
              <a:t>• een invoeringstraject</a:t>
            </a:r>
          </a:p>
          <a:p>
            <a:pPr>
              <a:buNone/>
            </a:pPr>
            <a:r>
              <a:rPr lang="nl-NL" dirty="0"/>
              <a:t>• groepsbezoeken en nagesprekken</a:t>
            </a:r>
          </a:p>
          <a:p>
            <a:pPr>
              <a:buNone/>
            </a:pPr>
            <a:r>
              <a:rPr lang="nl-NL" dirty="0"/>
              <a:t>• bouwbijeenkomsten</a:t>
            </a:r>
          </a:p>
          <a:p>
            <a:pPr>
              <a:buNone/>
            </a:pPr>
            <a:endParaRPr lang="nl-NL" dirty="0"/>
          </a:p>
          <a:p>
            <a:pPr>
              <a:buNone/>
            </a:pPr>
            <a:r>
              <a:rPr lang="nl-NL" dirty="0"/>
              <a:t>In het portfolio gaat het om het reflecteren op de eigen kennis en vaardigheden. Het bijhouden van het</a:t>
            </a:r>
          </a:p>
          <a:p>
            <a:pPr>
              <a:buNone/>
            </a:pPr>
            <a:r>
              <a:rPr lang="nl-NL" dirty="0"/>
              <a:t>werkboek en portfolio neemt ± 40 uren in beslag. Bea </a:t>
            </a:r>
            <a:r>
              <a:rPr lang="nl-NL" dirty="0" err="1"/>
              <a:t>Pompert</a:t>
            </a:r>
            <a:r>
              <a:rPr lang="nl-NL" dirty="0"/>
              <a:t>  en Levineke van der Meer waarderen de</a:t>
            </a:r>
          </a:p>
          <a:p>
            <a:pPr>
              <a:buNone/>
            </a:pPr>
            <a:r>
              <a:rPr lang="nl-NL" dirty="0"/>
              <a:t>portfolio’s.</a:t>
            </a:r>
          </a:p>
          <a:p>
            <a:pPr>
              <a:buNone/>
            </a:pPr>
            <a:r>
              <a:rPr lang="nl-NL" dirty="0"/>
              <a:t>	</a:t>
            </a:r>
          </a:p>
        </p:txBody>
      </p:sp>
      <p:sp>
        <p:nvSpPr>
          <p:cNvPr id="4" name="Tijdelijke aanduiding voor voettekst 3"/>
          <p:cNvSpPr>
            <a:spLocks noGrp="1"/>
          </p:cNvSpPr>
          <p:nvPr>
            <p:ph type="ftr" sz="quarter" idx="11"/>
          </p:nvPr>
        </p:nvSpPr>
        <p:spPr/>
        <p:txBody>
          <a:bodyPr/>
          <a:lstStyle/>
          <a:p>
            <a:pPr>
              <a:defRPr/>
            </a:pPr>
            <a:r>
              <a:rPr lang="nl-NL"/>
              <a:t>©- De Activiteit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693657" y="4082591"/>
            <a:ext cx="8060432" cy="1872208"/>
          </a:xfrm>
        </p:spPr>
        <p:style>
          <a:lnRef idx="3">
            <a:schemeClr val="lt1"/>
          </a:lnRef>
          <a:fillRef idx="1">
            <a:schemeClr val="accent2"/>
          </a:fillRef>
          <a:effectRef idx="1">
            <a:schemeClr val="accent2"/>
          </a:effectRef>
          <a:fontRef idx="minor">
            <a:schemeClr val="lt1"/>
          </a:fontRef>
        </p:style>
        <p:txBody>
          <a:bodyPr/>
          <a:lstStyle/>
          <a:p>
            <a:r>
              <a:rPr lang="nl-NL" dirty="0"/>
              <a:t>Levineke van der Meer</a:t>
            </a:r>
          </a:p>
        </p:txBody>
      </p:sp>
      <p:sp>
        <p:nvSpPr>
          <p:cNvPr id="6" name="Ondertitel 5"/>
          <p:cNvSpPr>
            <a:spLocks noGrp="1"/>
          </p:cNvSpPr>
          <p:nvPr>
            <p:ph type="subTitle" idx="1"/>
          </p:nvPr>
        </p:nvSpPr>
        <p:spPr>
          <a:xfrm>
            <a:off x="1827529" y="5373216"/>
            <a:ext cx="5792688" cy="936104"/>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nl-NL" dirty="0">
                <a:hlinkClick r:id="rId2"/>
              </a:rPr>
              <a:t>l.vandermeer@de-activiteit.nl</a:t>
            </a:r>
            <a:endParaRPr lang="nl-NL" dirty="0"/>
          </a:p>
          <a:p>
            <a:r>
              <a:rPr lang="nl-NL" dirty="0"/>
              <a:t>06-13299381</a:t>
            </a:r>
          </a:p>
        </p:txBody>
      </p:sp>
      <p:sp>
        <p:nvSpPr>
          <p:cNvPr id="4" name="Tijdelijke aanduiding voor voettekst 3"/>
          <p:cNvSpPr>
            <a:spLocks noGrp="1"/>
          </p:cNvSpPr>
          <p:nvPr>
            <p:ph type="ftr" sz="quarter" idx="11"/>
          </p:nvPr>
        </p:nvSpPr>
        <p:spPr/>
        <p:txBody>
          <a:bodyPr/>
          <a:lstStyle/>
          <a:p>
            <a:r>
              <a:rPr lang="nl-NL"/>
              <a:t>©- De Activiteit </a:t>
            </a:r>
          </a:p>
        </p:txBody>
      </p:sp>
      <p:sp>
        <p:nvSpPr>
          <p:cNvPr id="7" name="Tekstvak 6">
            <a:extLst>
              <a:ext uri="{FF2B5EF4-FFF2-40B4-BE49-F238E27FC236}">
                <a16:creationId xmlns:a16="http://schemas.microsoft.com/office/drawing/2014/main" id="{06E5C28F-0237-0979-2422-E20F14D6849A}"/>
              </a:ext>
            </a:extLst>
          </p:cNvPr>
          <p:cNvSpPr txBox="1"/>
          <p:nvPr/>
        </p:nvSpPr>
        <p:spPr>
          <a:xfrm rot="10800000" flipV="1">
            <a:off x="3124200" y="526481"/>
            <a:ext cx="2352639" cy="707886"/>
          </a:xfrm>
          <a:prstGeom prst="rect">
            <a:avLst/>
          </a:prstGeom>
          <a:noFill/>
        </p:spPr>
        <p:txBody>
          <a:bodyPr wrap="square">
            <a:spAutoFit/>
          </a:bodyPr>
          <a:lstStyle/>
          <a:p>
            <a:pPr algn="ctr"/>
            <a:r>
              <a:rPr lang="nl-NL" sz="4000" dirty="0"/>
              <a:t>Tot ziens</a:t>
            </a:r>
          </a:p>
        </p:txBody>
      </p:sp>
      <p:pic>
        <p:nvPicPr>
          <p:cNvPr id="8" name="Afbeelding 7" descr="Afbeelding met tekst&#10;&#10;Automatisch gegenereerde beschrijving">
            <a:extLst>
              <a:ext uri="{FF2B5EF4-FFF2-40B4-BE49-F238E27FC236}">
                <a16:creationId xmlns:a16="http://schemas.microsoft.com/office/drawing/2014/main" id="{559E5F7A-195A-A29A-0D80-E1754B1004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234368"/>
            <a:ext cx="4634117" cy="34755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br>
            <a:r>
              <a:rPr lang="nl-NL" dirty="0"/>
              <a:t>Artikel </a:t>
            </a:r>
            <a:r>
              <a:rPr lang="nl-NL" dirty="0" err="1"/>
              <a:t>Aleid</a:t>
            </a:r>
            <a:r>
              <a:rPr lang="nl-NL" dirty="0"/>
              <a:t> </a:t>
            </a:r>
            <a:r>
              <a:rPr lang="nl-NL" dirty="0" err="1"/>
              <a:t>Truijens</a:t>
            </a:r>
            <a:br>
              <a:rPr lang="nl-NL" dirty="0"/>
            </a:br>
            <a:endParaRPr lang="nl-NL" dirty="0"/>
          </a:p>
        </p:txBody>
      </p:sp>
      <p:sp>
        <p:nvSpPr>
          <p:cNvPr id="3" name="Tijdelijke aanduiding voor voettekst 2"/>
          <p:cNvSpPr>
            <a:spLocks noGrp="1"/>
          </p:cNvSpPr>
          <p:nvPr>
            <p:ph type="ftr" sz="quarter" idx="11"/>
          </p:nvPr>
        </p:nvSpPr>
        <p:spPr/>
        <p:txBody>
          <a:bodyPr/>
          <a:lstStyle/>
          <a:p>
            <a:pPr>
              <a:defRPr/>
            </a:pPr>
            <a:r>
              <a:rPr lang="nl-NL"/>
              <a:t>©- De Activiteit </a:t>
            </a:r>
          </a:p>
        </p:txBody>
      </p:sp>
      <p:pic>
        <p:nvPicPr>
          <p:cNvPr id="4" name="Afbeelding 3">
            <a:extLst>
              <a:ext uri="{FF2B5EF4-FFF2-40B4-BE49-F238E27FC236}">
                <a16:creationId xmlns:a16="http://schemas.microsoft.com/office/drawing/2014/main" id="{4F082AAF-5364-47AD-8EE0-AF1709CD2AD4}"/>
              </a:ext>
            </a:extLst>
          </p:cNvPr>
          <p:cNvPicPr>
            <a:picLocks noChangeAspect="1"/>
          </p:cNvPicPr>
          <p:nvPr/>
        </p:nvPicPr>
        <p:blipFill rotWithShape="1">
          <a:blip r:embed="rId2"/>
          <a:srcRect l="25589" t="12200" r="40549" b="3801"/>
          <a:stretch/>
        </p:blipFill>
        <p:spPr>
          <a:xfrm>
            <a:off x="2843808" y="1220415"/>
            <a:ext cx="3680754" cy="5135935"/>
          </a:xfrm>
          <a:prstGeom prst="rect">
            <a:avLst/>
          </a:prstGeom>
        </p:spPr>
      </p:pic>
    </p:spTree>
    <p:extLst>
      <p:ext uri="{BB962C8B-B14F-4D97-AF65-F5344CB8AC3E}">
        <p14:creationId xmlns:p14="http://schemas.microsoft.com/office/powerpoint/2010/main" val="57013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18504-0DED-4C94-0C67-B65A86EF7EFC}"/>
              </a:ext>
            </a:extLst>
          </p:cNvPr>
          <p:cNvSpPr>
            <a:spLocks noGrp="1"/>
          </p:cNvSpPr>
          <p:nvPr>
            <p:ph type="title"/>
          </p:nvPr>
        </p:nvSpPr>
        <p:spPr/>
        <p:txBody>
          <a:bodyPr/>
          <a:lstStyle/>
          <a:p>
            <a:r>
              <a:rPr lang="nl-NL" dirty="0"/>
              <a:t>In de praktijk</a:t>
            </a:r>
          </a:p>
        </p:txBody>
      </p:sp>
      <p:sp>
        <p:nvSpPr>
          <p:cNvPr id="3" name="Tijdelijke aanduiding voor voettekst 2">
            <a:extLst>
              <a:ext uri="{FF2B5EF4-FFF2-40B4-BE49-F238E27FC236}">
                <a16:creationId xmlns:a16="http://schemas.microsoft.com/office/drawing/2014/main" id="{17FAB387-2A9C-0CC1-D12D-8C9AB64D6BA7}"/>
              </a:ext>
            </a:extLst>
          </p:cNvPr>
          <p:cNvSpPr>
            <a:spLocks noGrp="1"/>
          </p:cNvSpPr>
          <p:nvPr>
            <p:ph type="ftr" sz="quarter" idx="11"/>
          </p:nvPr>
        </p:nvSpPr>
        <p:spPr/>
        <p:txBody>
          <a:bodyPr/>
          <a:lstStyle/>
          <a:p>
            <a:pPr>
              <a:defRPr/>
            </a:pPr>
            <a:r>
              <a:rPr lang="nl-NL"/>
              <a:t>©- De Activiteit </a:t>
            </a:r>
          </a:p>
        </p:txBody>
      </p:sp>
      <p:pic>
        <p:nvPicPr>
          <p:cNvPr id="4" name="Onlinemedia 3" descr="Bijeenkomst 3 - pag. 7">
            <a:hlinkClick r:id="" action="ppaction://media"/>
            <a:extLst>
              <a:ext uri="{FF2B5EF4-FFF2-40B4-BE49-F238E27FC236}">
                <a16:creationId xmlns:a16="http://schemas.microsoft.com/office/drawing/2014/main" id="{2A9D7821-20C2-CA89-F6A0-AB53BEFD7FDE}"/>
              </a:ext>
            </a:extLst>
          </p:cNvPr>
          <p:cNvPicPr>
            <a:picLocks noRot="1" noChangeAspect="1"/>
          </p:cNvPicPr>
          <p:nvPr>
            <a:videoFile r:link="rId1"/>
          </p:nvPr>
        </p:nvPicPr>
        <p:blipFill>
          <a:blip r:embed="rId3"/>
          <a:stretch>
            <a:fillRect/>
          </a:stretch>
        </p:blipFill>
        <p:spPr>
          <a:xfrm>
            <a:off x="561697" y="1586255"/>
            <a:ext cx="8020606" cy="4531642"/>
          </a:xfrm>
          <a:prstGeom prst="rect">
            <a:avLst/>
          </a:prstGeom>
        </p:spPr>
      </p:pic>
    </p:spTree>
    <p:extLst>
      <p:ext uri="{BB962C8B-B14F-4D97-AF65-F5344CB8AC3E}">
        <p14:creationId xmlns:p14="http://schemas.microsoft.com/office/powerpoint/2010/main" val="231679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D6FD8-4AF6-78E2-E8E0-9E4E88D950EB}"/>
              </a:ext>
            </a:extLst>
          </p:cNvPr>
          <p:cNvSpPr>
            <a:spLocks noGrp="1"/>
          </p:cNvSpPr>
          <p:nvPr>
            <p:ph type="title"/>
          </p:nvPr>
        </p:nvSpPr>
        <p:spPr/>
        <p:txBody>
          <a:bodyPr/>
          <a:lstStyle/>
          <a:p>
            <a:r>
              <a:rPr lang="nl-NL" dirty="0"/>
              <a:t>In de Startblokken serie</a:t>
            </a:r>
          </a:p>
        </p:txBody>
      </p:sp>
      <p:sp>
        <p:nvSpPr>
          <p:cNvPr id="3" name="Tijdelijke aanduiding voor inhoud 2">
            <a:extLst>
              <a:ext uri="{FF2B5EF4-FFF2-40B4-BE49-F238E27FC236}">
                <a16:creationId xmlns:a16="http://schemas.microsoft.com/office/drawing/2014/main" id="{9C83E3E1-233E-DAAA-826B-9BBA9E476FA8}"/>
              </a:ext>
            </a:extLst>
          </p:cNvPr>
          <p:cNvSpPr>
            <a:spLocks noGrp="1"/>
          </p:cNvSpPr>
          <p:nvPr>
            <p:ph idx="1"/>
          </p:nvPr>
        </p:nvSpPr>
        <p:spPr/>
        <p:txBody>
          <a:bodyPr/>
          <a:lstStyle/>
          <a:p>
            <a:pPr marL="0" indent="0">
              <a:buNone/>
            </a:pPr>
            <a:r>
              <a:rPr lang="nl-NL" dirty="0"/>
              <a:t>Op onderzoek uit - blz. 10</a:t>
            </a:r>
          </a:p>
          <a:p>
            <a:pPr marL="0" indent="0">
              <a:buNone/>
            </a:pPr>
            <a:endParaRPr lang="nl-NL" dirty="0"/>
          </a:p>
          <a:p>
            <a:pPr marL="0" indent="0">
              <a:buNone/>
            </a:pPr>
            <a:r>
              <a:rPr lang="nl-NL" dirty="0" err="1"/>
              <a:t>Onderzoeksgericht</a:t>
            </a:r>
            <a:r>
              <a:rPr lang="nl-NL" dirty="0"/>
              <a:t> spel – blz.35</a:t>
            </a:r>
          </a:p>
          <a:p>
            <a:pPr marL="0" indent="0">
              <a:buNone/>
            </a:pPr>
            <a:endParaRPr lang="nl-NL" dirty="0"/>
          </a:p>
          <a:p>
            <a:pPr marL="0" indent="0">
              <a:buNone/>
            </a:pPr>
            <a:r>
              <a:rPr lang="nl-NL" dirty="0"/>
              <a:t>Eén groep, veel verhalen</a:t>
            </a:r>
          </a:p>
        </p:txBody>
      </p:sp>
      <p:sp>
        <p:nvSpPr>
          <p:cNvPr id="4" name="Tijdelijke aanduiding voor voettekst 3">
            <a:extLst>
              <a:ext uri="{FF2B5EF4-FFF2-40B4-BE49-F238E27FC236}">
                <a16:creationId xmlns:a16="http://schemas.microsoft.com/office/drawing/2014/main" id="{62027132-63EB-ADC0-FB4A-CA399FA9B77D}"/>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97734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0A347-BC8A-0998-21DF-435A9AE9A131}"/>
              </a:ext>
            </a:extLst>
          </p:cNvPr>
          <p:cNvSpPr>
            <a:spLocks noGrp="1"/>
          </p:cNvSpPr>
          <p:nvPr>
            <p:ph type="title"/>
          </p:nvPr>
        </p:nvSpPr>
        <p:spPr/>
        <p:txBody>
          <a:bodyPr/>
          <a:lstStyle/>
          <a:p>
            <a:r>
              <a:rPr lang="nl-NL" dirty="0"/>
              <a:t>Spel met lezen en schrijven</a:t>
            </a:r>
          </a:p>
        </p:txBody>
      </p:sp>
      <p:sp>
        <p:nvSpPr>
          <p:cNvPr id="4" name="Tijdelijke aanduiding voor voettekst 3">
            <a:extLst>
              <a:ext uri="{FF2B5EF4-FFF2-40B4-BE49-F238E27FC236}">
                <a16:creationId xmlns:a16="http://schemas.microsoft.com/office/drawing/2014/main" id="{BE305A74-072B-A0D3-585F-E9D78112D822}"/>
              </a:ext>
            </a:extLst>
          </p:cNvPr>
          <p:cNvSpPr>
            <a:spLocks noGrp="1"/>
          </p:cNvSpPr>
          <p:nvPr>
            <p:ph type="ftr" sz="quarter" idx="11"/>
          </p:nvPr>
        </p:nvSpPr>
        <p:spPr/>
        <p:txBody>
          <a:bodyPr/>
          <a:lstStyle/>
          <a:p>
            <a:pPr>
              <a:defRPr/>
            </a:pPr>
            <a:r>
              <a:rPr lang="nl-NL"/>
              <a:t>©- De Activiteit </a:t>
            </a:r>
          </a:p>
        </p:txBody>
      </p:sp>
      <p:pic>
        <p:nvPicPr>
          <p:cNvPr id="5" name="Tijdelijke aanduiding voor inhoud 4">
            <a:extLst>
              <a:ext uri="{FF2B5EF4-FFF2-40B4-BE49-F238E27FC236}">
                <a16:creationId xmlns:a16="http://schemas.microsoft.com/office/drawing/2014/main" id="{3A1DEB80-6AD5-CAEC-DBF4-4DD4C0CB62B5}"/>
              </a:ext>
            </a:extLst>
          </p:cNvPr>
          <p:cNvPicPr>
            <a:picLocks noGrp="1" noChangeAspect="1"/>
          </p:cNvPicPr>
          <p:nvPr>
            <p:ph idx="1"/>
          </p:nvPr>
        </p:nvPicPr>
        <p:blipFill rotWithShape="1">
          <a:blip r:embed="rId2"/>
          <a:srcRect l="7998" t="13361" r="30908" b="21408"/>
          <a:stretch/>
        </p:blipFill>
        <p:spPr>
          <a:xfrm>
            <a:off x="1922673" y="1600200"/>
            <a:ext cx="5298653" cy="4525963"/>
          </a:xfrm>
          <a:prstGeom prst="rect">
            <a:avLst/>
          </a:prstGeom>
        </p:spPr>
      </p:pic>
    </p:spTree>
    <p:extLst>
      <p:ext uri="{BB962C8B-B14F-4D97-AF65-F5344CB8AC3E}">
        <p14:creationId xmlns:p14="http://schemas.microsoft.com/office/powerpoint/2010/main" val="3316438607"/>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1685</Words>
  <Application>Microsoft Macintosh PowerPoint</Application>
  <PresentationFormat>Diavoorstelling (4:3)</PresentationFormat>
  <Paragraphs>183</Paragraphs>
  <Slides>59</Slides>
  <Notes>5</Notes>
  <HiddenSlides>0</HiddenSlides>
  <MMClips>11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59</vt:i4>
      </vt:variant>
    </vt:vector>
  </HeadingPairs>
  <TitlesOfParts>
    <vt:vector size="67" baseType="lpstr">
      <vt:lpstr>Arial</vt:lpstr>
      <vt:lpstr>Calibri</vt:lpstr>
      <vt:lpstr>Nunito</vt:lpstr>
      <vt:lpstr>ScalaOT-Regular</vt:lpstr>
      <vt:lpstr>ScalaPro-BoldItalic</vt:lpstr>
      <vt:lpstr>Source Sans Pro</vt:lpstr>
      <vt:lpstr>Wingdings 2</vt:lpstr>
      <vt:lpstr>Office-thema</vt:lpstr>
      <vt:lpstr>Startblokken van Basisontwikkeling  de trainers opleiding</vt:lpstr>
      <vt:lpstr>PowerPoint-presentatie</vt:lpstr>
      <vt:lpstr>PowerPoint-presentatie</vt:lpstr>
      <vt:lpstr>Wat gaan we doen </vt:lpstr>
      <vt:lpstr> Werkactiviteit 1 – Visie op taal in Startblokken </vt:lpstr>
      <vt:lpstr> Artikel Aleid Truijens </vt:lpstr>
      <vt:lpstr>In de praktijk</vt:lpstr>
      <vt:lpstr>In de Startblokken serie</vt:lpstr>
      <vt:lpstr>Spel met lezen en schrijven</vt:lpstr>
      <vt:lpstr>PowerPoint-presentatie</vt:lpstr>
      <vt:lpstr>PowerPoint-presentatie</vt:lpstr>
      <vt:lpstr>We spelen dat we lezen en schrijven</vt:lpstr>
      <vt:lpstr>Eén groep, veel verhalen – blz. 15</vt:lpstr>
      <vt:lpstr>PowerPoint-presentatie</vt:lpstr>
      <vt:lpstr>PowerPoint-presentatie</vt:lpstr>
      <vt:lpstr>In onderzoek: Taal in spel</vt:lpstr>
      <vt:lpstr> Vygotsky 'Door samen te werken en in gesprek te zijn, zijn mensen in staat tot dingen te komen die nieuw zijn' </vt:lpstr>
      <vt:lpstr>Onze visie op taal in Startblokken  is:</vt:lpstr>
      <vt:lpstr>Pauze</vt:lpstr>
      <vt:lpstr>Werkactiviteit 2: Lees/schrijfactiviteiten ontwerpen </vt:lpstr>
      <vt:lpstr>De boekenkring</vt:lpstr>
      <vt:lpstr>Spelen met boeken</vt:lpstr>
      <vt:lpstr>Stoute hond – blz. 27</vt:lpstr>
      <vt:lpstr>Schrijven is praten op papier</vt:lpstr>
      <vt:lpstr>PowerPoint-presentatie</vt:lpstr>
      <vt:lpstr>Teksten schrijven</vt:lpstr>
      <vt:lpstr>Peuters - samen een recept schrijven</vt:lpstr>
      <vt:lpstr>PowerPoint-presentatie</vt:lpstr>
      <vt:lpstr>PowerPoint-presentatie</vt:lpstr>
      <vt:lpstr>PowerPoint-presentatie</vt:lpstr>
      <vt:lpstr>  https://www.slideshare.net/Kwertie_/kleine-ezel-en-het-boebeest-powerpoint-boek</vt:lpstr>
      <vt:lpstr>Ontwerpen van een dagelijkse activiteit met lezen/schrijven</vt:lpstr>
      <vt:lpstr>Een draak in de tuin….</vt:lpstr>
      <vt:lpstr>PowerPoint-presentatie</vt:lpstr>
      <vt:lpstr>PowerPoint-presentatie</vt:lpstr>
      <vt:lpstr>PowerPoint-presentatie</vt:lpstr>
      <vt:lpstr>Verhalen verbinden</vt:lpstr>
      <vt:lpstr>Wat is een spelverhaal?</vt:lpstr>
      <vt:lpstr>Taaldenkontwikkeling</vt:lpstr>
      <vt:lpstr> Taal en vertellen  </vt:lpstr>
      <vt:lpstr>Wat is het belang van spelverhalen opbouwen</vt:lpstr>
      <vt:lpstr>Een kijkje op een plaat</vt:lpstr>
      <vt:lpstr>PowerPoint-presentatie</vt:lpstr>
      <vt:lpstr>lunchpauze</vt:lpstr>
      <vt:lpstr>Werkactiviteit 3: Begeleiden van lees/schrijfactiviteiten </vt:lpstr>
      <vt:lpstr>Mo leest een brief – blz.18</vt:lpstr>
      <vt:lpstr>Regisseer spel – blz.16</vt:lpstr>
      <vt:lpstr>De verteltafel – blz.22</vt:lpstr>
      <vt:lpstr>Werkactiviteit 4: Ontwikkeling in beeld</vt:lpstr>
      <vt:lpstr>Éen groep, veel verhalen – blz. 34</vt:lpstr>
      <vt:lpstr>PowerPoint-presentatie</vt:lpstr>
      <vt:lpstr>PowerPoint-presentatie</vt:lpstr>
      <vt:lpstr>PowerPoint-presentatie</vt:lpstr>
      <vt:lpstr>PowerPoint-presentatie</vt:lpstr>
      <vt:lpstr>PowerPoint-presentatie</vt:lpstr>
      <vt:lpstr>PowerPoint-presentatie</vt:lpstr>
      <vt:lpstr>Werkactiviteit 5: Plannen maken en vervolgacties</vt:lpstr>
      <vt:lpstr>Om voor volledige certificering in aanmerking te komen omvat een Startblokkentraject 48 contacturen </vt:lpstr>
      <vt:lpstr>Levineke van der Meer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Startblokken van Basisontwikkeling  de trainers opleiding</dc:title>
  <dc:creator># De Activiteit | Levineke</dc:creator>
  <cp:lastModifiedBy>Michel Welgraven</cp:lastModifiedBy>
  <cp:revision>35</cp:revision>
  <dcterms:created xsi:type="dcterms:W3CDTF">2020-10-01T15:17:58Z</dcterms:created>
  <dcterms:modified xsi:type="dcterms:W3CDTF">2023-02-01T13:04:12Z</dcterms:modified>
</cp:coreProperties>
</file>