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C3_8445FDB9.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6"/>
  </p:notesMasterIdLst>
  <p:sldIdLst>
    <p:sldId id="257" r:id="rId2"/>
    <p:sldId id="259" r:id="rId3"/>
    <p:sldId id="508" r:id="rId4"/>
    <p:sldId id="923" r:id="rId5"/>
    <p:sldId id="451" r:id="rId6"/>
    <p:sldId id="556" r:id="rId7"/>
    <p:sldId id="932" r:id="rId8"/>
    <p:sldId id="557" r:id="rId9"/>
    <p:sldId id="554" r:id="rId10"/>
    <p:sldId id="578" r:id="rId11"/>
    <p:sldId id="577" r:id="rId12"/>
    <p:sldId id="927" r:id="rId13"/>
    <p:sldId id="903" r:id="rId14"/>
    <p:sldId id="899" r:id="rId15"/>
    <p:sldId id="580" r:id="rId16"/>
    <p:sldId id="581" r:id="rId17"/>
    <p:sldId id="582" r:id="rId18"/>
    <p:sldId id="900" r:id="rId19"/>
    <p:sldId id="901" r:id="rId20"/>
    <p:sldId id="583" r:id="rId21"/>
    <p:sldId id="902" r:id="rId22"/>
    <p:sldId id="898" r:id="rId23"/>
    <p:sldId id="584" r:id="rId24"/>
    <p:sldId id="585" r:id="rId25"/>
    <p:sldId id="586" r:id="rId26"/>
    <p:sldId id="587" r:id="rId27"/>
    <p:sldId id="588" r:id="rId28"/>
    <p:sldId id="589" r:id="rId29"/>
    <p:sldId id="590" r:id="rId30"/>
    <p:sldId id="591" r:id="rId31"/>
    <p:sldId id="592" r:id="rId32"/>
    <p:sldId id="593" r:id="rId33"/>
    <p:sldId id="594" r:id="rId34"/>
    <p:sldId id="595" r:id="rId35"/>
    <p:sldId id="596" r:id="rId36"/>
    <p:sldId id="597" r:id="rId37"/>
    <p:sldId id="598" r:id="rId38"/>
    <p:sldId id="574" r:id="rId39"/>
    <p:sldId id="576" r:id="rId40"/>
    <p:sldId id="560" r:id="rId41"/>
    <p:sldId id="561" r:id="rId42"/>
    <p:sldId id="562" r:id="rId43"/>
    <p:sldId id="395" r:id="rId44"/>
    <p:sldId id="396" r:id="rId45"/>
    <p:sldId id="398" r:id="rId46"/>
    <p:sldId id="399" r:id="rId47"/>
    <p:sldId id="400" r:id="rId48"/>
    <p:sldId id="401" r:id="rId49"/>
    <p:sldId id="403" r:id="rId50"/>
    <p:sldId id="404" r:id="rId51"/>
    <p:sldId id="405" r:id="rId52"/>
    <p:sldId id="406" r:id="rId53"/>
    <p:sldId id="407" r:id="rId54"/>
    <p:sldId id="412" r:id="rId55"/>
    <p:sldId id="413" r:id="rId56"/>
    <p:sldId id="414" r:id="rId57"/>
    <p:sldId id="417" r:id="rId58"/>
    <p:sldId id="418" r:id="rId59"/>
    <p:sldId id="419" r:id="rId60"/>
    <p:sldId id="420" r:id="rId61"/>
    <p:sldId id="421" r:id="rId62"/>
    <p:sldId id="422" r:id="rId63"/>
    <p:sldId id="423" r:id="rId64"/>
    <p:sldId id="424" r:id="rId65"/>
    <p:sldId id="425" r:id="rId66"/>
    <p:sldId id="904" r:id="rId67"/>
    <p:sldId id="905" r:id="rId68"/>
    <p:sldId id="906" r:id="rId69"/>
    <p:sldId id="907" r:id="rId70"/>
    <p:sldId id="908" r:id="rId71"/>
    <p:sldId id="909" r:id="rId72"/>
    <p:sldId id="910" r:id="rId73"/>
    <p:sldId id="911" r:id="rId74"/>
    <p:sldId id="912" r:id="rId75"/>
    <p:sldId id="916" r:id="rId76"/>
    <p:sldId id="526" r:id="rId77"/>
    <p:sldId id="527" r:id="rId78"/>
    <p:sldId id="559" r:id="rId79"/>
    <p:sldId id="925" r:id="rId80"/>
    <p:sldId id="272" r:id="rId81"/>
    <p:sldId id="928" r:id="rId82"/>
    <p:sldId id="929" r:id="rId83"/>
    <p:sldId id="930" r:id="rId84"/>
    <p:sldId id="931" r:id="rId85"/>
  </p:sldIdLst>
  <p:sldSz cx="9144000" cy="6858000" type="screen4x3"/>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176C00A-7A4E-D654-04BC-C016EDB0C3EA}" name="hermien de waard" initials="hw" userId="1281dc9e25b9c3b7" providerId="Windows Live"/>
  <p188:author id="{18AAE884-C9BA-ED50-1616-9C941AA8511C}" name="Gastgebruiker" initials="Ga" userId="S::urn:spo:anon#cc84d6f37ceecdcdb96da19fbae2be8fa029e48693e41013a0ef46ff830acd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440" autoAdjust="0"/>
    <p:restoredTop sz="94660"/>
  </p:normalViewPr>
  <p:slideViewPr>
    <p:cSldViewPr>
      <p:cViewPr varScale="1">
        <p:scale>
          <a:sx n="79" d="100"/>
          <a:sy n="79" d="100"/>
        </p:scale>
        <p:origin x="1810" y="4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ableStyles" Target="tableStyles.xml"/><Relationship Id="rId95" Type="http://schemas.openxmlformats.org/officeDocument/2006/relationships/customXml" Target="../customXml/item3.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9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 Id="rId94"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microsoft.com/office/2018/10/relationships/authors" Target="author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 De Activiteit | Levineke" userId="954d3f55-ad6e-4623-9542-d453ced80478" providerId="ADAL" clId="{56A1EF76-53DD-463A-AEB0-D658E97484D7}"/>
    <pc:docChg chg="undo custSel modSld">
      <pc:chgData name="# De Activiteit | Levineke" userId="954d3f55-ad6e-4623-9542-d453ced80478" providerId="ADAL" clId="{56A1EF76-53DD-463A-AEB0-D658E97484D7}" dt="2025-03-31T12:09:01.536" v="111" actId="6549"/>
      <pc:docMkLst>
        <pc:docMk/>
      </pc:docMkLst>
      <pc:sldChg chg="modSp mod">
        <pc:chgData name="# De Activiteit | Levineke" userId="954d3f55-ad6e-4623-9542-d453ced80478" providerId="ADAL" clId="{56A1EF76-53DD-463A-AEB0-D658E97484D7}" dt="2025-03-31T12:09:01.536" v="111" actId="6549"/>
        <pc:sldMkLst>
          <pc:docMk/>
          <pc:sldMk cId="3757891508" sldId="923"/>
        </pc:sldMkLst>
        <pc:spChg chg="mod">
          <ac:chgData name="# De Activiteit | Levineke" userId="954d3f55-ad6e-4623-9542-d453ced80478" providerId="ADAL" clId="{56A1EF76-53DD-463A-AEB0-D658E97484D7}" dt="2025-03-31T12:08:24.312" v="31" actId="255"/>
          <ac:spMkLst>
            <pc:docMk/>
            <pc:sldMk cId="3757891508" sldId="923"/>
            <ac:spMk id="2" creationId="{9AB7A4A0-A7A5-EB64-32B5-7098A1E866DA}"/>
          </ac:spMkLst>
        </pc:spChg>
        <pc:spChg chg="mod">
          <ac:chgData name="# De Activiteit | Levineke" userId="954d3f55-ad6e-4623-9542-d453ced80478" providerId="ADAL" clId="{56A1EF76-53DD-463A-AEB0-D658E97484D7}" dt="2025-03-31T12:09:01.536" v="111" actId="6549"/>
          <ac:spMkLst>
            <pc:docMk/>
            <pc:sldMk cId="3757891508" sldId="923"/>
            <ac:spMk id="3" creationId="{96BB6BC4-A214-3F9B-08D8-5CD0B3D6C8FC}"/>
          </ac:spMkLst>
        </pc:spChg>
      </pc:sldChg>
    </pc:docChg>
  </pc:docChgLst>
</pc:chgInfo>
</file>

<file path=ppt/comments/modernComment_1C3_8445FDB9.xml><?xml version="1.0" encoding="utf-8"?>
<p188:cmLst xmlns:a="http://schemas.openxmlformats.org/drawingml/2006/main" xmlns:r="http://schemas.openxmlformats.org/officeDocument/2006/relationships" xmlns:p188="http://schemas.microsoft.com/office/powerpoint/2018/8/main">
  <p188:cm id="{96E8D379-31D9-4D6F-B4D1-3C7280FFF9B3}" authorId="{18AAE884-C9BA-ED50-1616-9C941AA8511C}" created="2023-03-07T09:05:31.417">
    <ac:deMkLst xmlns:ac="http://schemas.microsoft.com/office/drawing/2013/main/command">
      <pc:docMk xmlns:pc="http://schemas.microsoft.com/office/powerpoint/2013/main/command"/>
      <pc:sldMk xmlns:pc="http://schemas.microsoft.com/office/powerpoint/2013/main/command" cId="2219179449" sldId="451"/>
      <ac:picMk id="5" creationId="{C4311A1C-F553-486A-87A4-5DACCBE89273}"/>
    </ac:deMkLst>
    <p188:txBody>
      <a:bodyPr/>
      <a:lstStyle/>
      <a:p>
        <a:r>
          <a:rPr lang="nl-NL"/>
          <a:t>artikel , aan het woord Gordon Wells
Is wel uit 2005 maar toch...</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2C7DABB-D8D6-4A1D-8903-8952BEE5032F}" type="datetimeFigureOut">
              <a:rPr lang="nl-NL" smtClean="0"/>
              <a:pPr/>
              <a:t>31-3-2025</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8AF1FC-564E-4F75-8C18-AE692663CA6D}" type="slidenum">
              <a:rPr lang="nl-NL" smtClean="0"/>
              <a:pPr/>
              <a:t>‹nr.›</a:t>
            </a:fld>
            <a:endParaRPr lang="nl-NL"/>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TextEdit="1"/>
          </p:cNvSpPr>
          <p:nvPr>
            <p:ph type="sldImg"/>
          </p:nvPr>
        </p:nvSpPr>
        <p:spPr bwMode="auto">
          <a:noFill/>
          <a:ln>
            <a:solidFill>
              <a:srgbClr val="000000"/>
            </a:solidFill>
            <a:miter lim="800000"/>
            <a:headEnd/>
            <a:tailEnd/>
          </a:ln>
        </p:spPr>
      </p:sp>
      <p:sp>
        <p:nvSpPr>
          <p:cNvPr id="20483" name="Rectangle 3"/>
          <p:cNvSpPr>
            <a:spLocks noGrp="1"/>
          </p:cNvSpPr>
          <p:nvPr>
            <p:ph type="body" idx="1"/>
          </p:nvPr>
        </p:nvSpPr>
        <p:spPr bwMode="auto">
          <a:noFill/>
        </p:spPr>
        <p:txBody>
          <a:bodyPr wrap="square" numCol="1" anchor="t" anchorCtr="0" compatLnSpc="1">
            <a:prstTxWarp prst="textNoShape">
              <a:avLst/>
            </a:prstTxWarp>
          </a:bodyPr>
          <a:lstStyle/>
          <a:p>
            <a:endParaRPr lang="nl-NL"/>
          </a:p>
        </p:txBody>
      </p:sp>
      <p:sp>
        <p:nvSpPr>
          <p:cNvPr id="3" name="Tijdelijke aanduiding voor dianummer 2"/>
          <p:cNvSpPr>
            <a:spLocks noGrp="1"/>
          </p:cNvSpPr>
          <p:nvPr>
            <p:ph type="sldNum" sz="quarter" idx="10"/>
          </p:nvPr>
        </p:nvSpPr>
        <p:spPr/>
        <p:txBody>
          <a:bodyPr/>
          <a:lstStyle/>
          <a:p>
            <a:pPr>
              <a:defRPr/>
            </a:pPr>
            <a:fld id="{CDCA6B75-1B04-4CE6-9B4A-52A1CDCA5D3D}" type="slidenum">
              <a:rPr lang="nl-NL" smtClean="0"/>
              <a:pPr>
                <a:defRPr/>
              </a:pPr>
              <a:t>1</a:t>
            </a:fld>
            <a:endParaRPr lang="nl-NL"/>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10"/>
          </p:nvPr>
        </p:nvSpPr>
        <p:spPr/>
        <p:txBody>
          <a:bodyPr/>
          <a:lstStyle/>
          <a:p>
            <a:fld id="{7E8AF1FC-564E-4F75-8C18-AE692663CA6D}" type="slidenum">
              <a:rPr lang="nl-NL" smtClean="0"/>
              <a:pPr/>
              <a:t>2</a:t>
            </a:fld>
            <a:endParaRPr lang="nl-NL"/>
          </a:p>
        </p:txBody>
      </p:sp>
    </p:spTree>
    <p:extLst>
      <p:ext uri="{BB962C8B-B14F-4D97-AF65-F5344CB8AC3E}">
        <p14:creationId xmlns:p14="http://schemas.microsoft.com/office/powerpoint/2010/main" val="4102695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TextEdit="1"/>
          </p:cNvSpPr>
          <p:nvPr>
            <p:ph type="sldImg"/>
          </p:nvPr>
        </p:nvSpPr>
        <p:spPr bwMode="auto">
          <a:noFill/>
          <a:ln>
            <a:solidFill>
              <a:srgbClr val="000000"/>
            </a:solidFill>
            <a:miter lim="800000"/>
            <a:headEnd/>
            <a:tailEnd/>
          </a:ln>
        </p:spPr>
      </p:sp>
      <p:sp>
        <p:nvSpPr>
          <p:cNvPr id="20483" name="Rectangle 3"/>
          <p:cNvSpPr>
            <a:spLocks noGrp="1"/>
          </p:cNvSpPr>
          <p:nvPr>
            <p:ph type="body" idx="1"/>
          </p:nvPr>
        </p:nvSpPr>
        <p:spPr bwMode="auto">
          <a:noFill/>
        </p:spPr>
        <p:txBody>
          <a:bodyPr wrap="square" numCol="1" anchor="t" anchorCtr="0" compatLnSpc="1">
            <a:prstTxWarp prst="textNoShape">
              <a:avLst/>
            </a:prstTxWarp>
          </a:bodyPr>
          <a:lstStyle/>
          <a:p>
            <a:endParaRPr lang="nl-NL" dirty="0"/>
          </a:p>
        </p:txBody>
      </p:sp>
    </p:spTree>
    <p:extLst>
      <p:ext uri="{BB962C8B-B14F-4D97-AF65-F5344CB8AC3E}">
        <p14:creationId xmlns:p14="http://schemas.microsoft.com/office/powerpoint/2010/main" val="1786669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7D5FE41D-1CF3-46E8-99ED-5D17FF8BF04C}" type="slidenum">
              <a:rPr lang="nl-NL" smtClean="0"/>
              <a:pPr/>
              <a:t>67</a:t>
            </a:fld>
            <a:endParaRPr lang="nl-NL"/>
          </a:p>
        </p:txBody>
      </p:sp>
    </p:spTree>
    <p:extLst>
      <p:ext uri="{BB962C8B-B14F-4D97-AF65-F5344CB8AC3E}">
        <p14:creationId xmlns:p14="http://schemas.microsoft.com/office/powerpoint/2010/main" val="518548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685800" y="2130425"/>
            <a:ext cx="7772400" cy="1470025"/>
          </a:xfrm>
        </p:spPr>
        <p:txBody>
          <a:bodyPr/>
          <a:lstStyle/>
          <a:p>
            <a:r>
              <a:rPr lang="nl-NL"/>
              <a:t>Klik om de stijl te bewerken</a:t>
            </a:r>
          </a:p>
        </p:txBody>
      </p:sp>
      <p:sp>
        <p:nvSpPr>
          <p:cNvPr id="3" name="Ondertitel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nl-NL"/>
              <a:t>Klik om het opmaakprofiel van de modelondertitel te bewerken</a:t>
            </a:r>
          </a:p>
        </p:txBody>
      </p:sp>
      <p:sp>
        <p:nvSpPr>
          <p:cNvPr id="4" name="Tijdelijke aanduiding voor datum 3"/>
          <p:cNvSpPr>
            <a:spLocks noGrp="1"/>
          </p:cNvSpPr>
          <p:nvPr>
            <p:ph type="dt" sz="half" idx="10"/>
          </p:nvPr>
        </p:nvSpPr>
        <p:spPr/>
        <p:txBody>
          <a:bodyPr/>
          <a:lstStyle/>
          <a:p>
            <a:fld id="{C619595F-2F63-4F66-AF19-D3ED3C690D59}" type="datetime1">
              <a:rPr lang="nl-NL" smtClean="0"/>
              <a:pPr/>
              <a:t>31-3-2025</a:t>
            </a:fld>
            <a:endParaRPr lang="nl-NL"/>
          </a:p>
        </p:txBody>
      </p:sp>
      <p:sp>
        <p:nvSpPr>
          <p:cNvPr id="5" name="Tijdelijke aanduiding voor voettekst 4"/>
          <p:cNvSpPr>
            <a:spLocks noGrp="1"/>
          </p:cNvSpPr>
          <p:nvPr>
            <p:ph type="ftr" sz="quarter" idx="11"/>
          </p:nvPr>
        </p:nvSpPr>
        <p:spPr/>
        <p:txBody>
          <a:bodyPr/>
          <a:lstStyle/>
          <a:p>
            <a:r>
              <a:rPr lang="nl-NL"/>
              <a:t>copyright-de activiteit</a:t>
            </a:r>
          </a:p>
        </p:txBody>
      </p:sp>
      <p:sp>
        <p:nvSpPr>
          <p:cNvPr id="6" name="Tijdelijke aanduiding voor dianummer 5"/>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idx="1"/>
          </p:nvPr>
        </p:nvSpPr>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02200418-BA65-48DE-A077-FA6729D45298}" type="datetime1">
              <a:rPr lang="nl-NL" smtClean="0"/>
              <a:pPr/>
              <a:t>31-3-2025</a:t>
            </a:fld>
            <a:endParaRPr lang="nl-NL"/>
          </a:p>
        </p:txBody>
      </p:sp>
      <p:sp>
        <p:nvSpPr>
          <p:cNvPr id="5" name="Tijdelijke aanduiding voor voettekst 4"/>
          <p:cNvSpPr>
            <a:spLocks noGrp="1"/>
          </p:cNvSpPr>
          <p:nvPr>
            <p:ph type="ftr" sz="quarter" idx="11"/>
          </p:nvPr>
        </p:nvSpPr>
        <p:spPr/>
        <p:txBody>
          <a:bodyPr/>
          <a:lstStyle/>
          <a:p>
            <a:r>
              <a:rPr lang="nl-NL"/>
              <a:t>copyright-de activiteit</a:t>
            </a:r>
          </a:p>
        </p:txBody>
      </p:sp>
      <p:sp>
        <p:nvSpPr>
          <p:cNvPr id="6" name="Tijdelijke aanduiding voor dianummer 5"/>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nl-NL"/>
              <a:t>Klik om de stijl te bewerken</a:t>
            </a:r>
          </a:p>
        </p:txBody>
      </p:sp>
      <p:sp>
        <p:nvSpPr>
          <p:cNvPr id="3" name="Tijdelijke aanduiding voor teks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nl-NL"/>
              <a:t>Klik om de modelstijlen te bewerken</a:t>
            </a:r>
          </a:p>
        </p:txBody>
      </p:sp>
      <p:sp>
        <p:nvSpPr>
          <p:cNvPr id="4" name="Tijdelijke aanduiding voor datum 3"/>
          <p:cNvSpPr>
            <a:spLocks noGrp="1"/>
          </p:cNvSpPr>
          <p:nvPr>
            <p:ph type="dt" sz="half" idx="10"/>
          </p:nvPr>
        </p:nvSpPr>
        <p:spPr/>
        <p:txBody>
          <a:bodyPr/>
          <a:lstStyle/>
          <a:p>
            <a:fld id="{D98A2D94-46EB-451F-BC94-E47643E68889}" type="datetime1">
              <a:rPr lang="nl-NL" smtClean="0"/>
              <a:pPr/>
              <a:t>31-3-2025</a:t>
            </a:fld>
            <a:endParaRPr lang="nl-NL"/>
          </a:p>
        </p:txBody>
      </p:sp>
      <p:sp>
        <p:nvSpPr>
          <p:cNvPr id="5" name="Tijdelijke aanduiding voor voettekst 4"/>
          <p:cNvSpPr>
            <a:spLocks noGrp="1"/>
          </p:cNvSpPr>
          <p:nvPr>
            <p:ph type="ftr" sz="quarter" idx="11"/>
          </p:nvPr>
        </p:nvSpPr>
        <p:spPr/>
        <p:txBody>
          <a:bodyPr/>
          <a:lstStyle/>
          <a:p>
            <a:r>
              <a:rPr lang="nl-NL"/>
              <a:t>copyright-de activiteit</a:t>
            </a:r>
          </a:p>
        </p:txBody>
      </p:sp>
      <p:sp>
        <p:nvSpPr>
          <p:cNvPr id="6" name="Tijdelijke aanduiding voor dianummer 5"/>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datum 4"/>
          <p:cNvSpPr>
            <a:spLocks noGrp="1"/>
          </p:cNvSpPr>
          <p:nvPr>
            <p:ph type="dt" sz="half" idx="10"/>
          </p:nvPr>
        </p:nvSpPr>
        <p:spPr/>
        <p:txBody>
          <a:bodyPr/>
          <a:lstStyle/>
          <a:p>
            <a:fld id="{5D319085-59CB-425C-ACEF-33BE268C92D7}" type="datetime1">
              <a:rPr lang="nl-NL" smtClean="0"/>
              <a:pPr/>
              <a:t>31-3-2025</a:t>
            </a:fld>
            <a:endParaRPr lang="nl-NL"/>
          </a:p>
        </p:txBody>
      </p:sp>
      <p:sp>
        <p:nvSpPr>
          <p:cNvPr id="6" name="Tijdelijke aanduiding voor voettekst 5"/>
          <p:cNvSpPr>
            <a:spLocks noGrp="1"/>
          </p:cNvSpPr>
          <p:nvPr>
            <p:ph type="ftr" sz="quarter" idx="11"/>
          </p:nvPr>
        </p:nvSpPr>
        <p:spPr/>
        <p:txBody>
          <a:bodyPr/>
          <a:lstStyle/>
          <a:p>
            <a:r>
              <a:rPr lang="nl-NL"/>
              <a:t>copyright-de activiteit</a:t>
            </a:r>
          </a:p>
        </p:txBody>
      </p:sp>
      <p:sp>
        <p:nvSpPr>
          <p:cNvPr id="7" name="Tijdelijke aanduiding voor dianummer 6"/>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lvl1pPr>
              <a:defRPr/>
            </a:lvl1pPr>
          </a:lstStyle>
          <a:p>
            <a:r>
              <a:rPr lang="nl-NL"/>
              <a:t>Klik om de stijl te bewerken</a:t>
            </a:r>
          </a:p>
        </p:txBody>
      </p:sp>
      <p:sp>
        <p:nvSpPr>
          <p:cNvPr id="3" name="Tijdelijke aanduiding voor teks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4" name="Tijdelijke aanduiding voor inhoud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6" name="Tijdelijke aanduiding voor inhoud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7" name="Tijdelijke aanduiding voor datum 6"/>
          <p:cNvSpPr>
            <a:spLocks noGrp="1"/>
          </p:cNvSpPr>
          <p:nvPr>
            <p:ph type="dt" sz="half" idx="10"/>
          </p:nvPr>
        </p:nvSpPr>
        <p:spPr/>
        <p:txBody>
          <a:bodyPr/>
          <a:lstStyle/>
          <a:p>
            <a:fld id="{B5A6A58A-3CF0-46B7-96BE-2BDBE9584E5B}" type="datetime1">
              <a:rPr lang="nl-NL" smtClean="0"/>
              <a:pPr/>
              <a:t>31-3-2025</a:t>
            </a:fld>
            <a:endParaRPr lang="nl-NL"/>
          </a:p>
        </p:txBody>
      </p:sp>
      <p:sp>
        <p:nvSpPr>
          <p:cNvPr id="8" name="Tijdelijke aanduiding voor voettekst 7"/>
          <p:cNvSpPr>
            <a:spLocks noGrp="1"/>
          </p:cNvSpPr>
          <p:nvPr>
            <p:ph type="ftr" sz="quarter" idx="11"/>
          </p:nvPr>
        </p:nvSpPr>
        <p:spPr/>
        <p:txBody>
          <a:bodyPr/>
          <a:lstStyle/>
          <a:p>
            <a:r>
              <a:rPr lang="nl-NL"/>
              <a:t>copyright-de activiteit</a:t>
            </a:r>
          </a:p>
        </p:txBody>
      </p:sp>
      <p:sp>
        <p:nvSpPr>
          <p:cNvPr id="9" name="Tijdelijke aanduiding voor dianummer 8"/>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datum 2"/>
          <p:cNvSpPr>
            <a:spLocks noGrp="1"/>
          </p:cNvSpPr>
          <p:nvPr>
            <p:ph type="dt" sz="half" idx="10"/>
          </p:nvPr>
        </p:nvSpPr>
        <p:spPr/>
        <p:txBody>
          <a:bodyPr/>
          <a:lstStyle/>
          <a:p>
            <a:fld id="{579D8AB8-A89B-48C6-968D-399F0DA7E2A0}" type="datetime1">
              <a:rPr lang="nl-NL" smtClean="0"/>
              <a:pPr/>
              <a:t>31-3-2025</a:t>
            </a:fld>
            <a:endParaRPr lang="nl-NL"/>
          </a:p>
        </p:txBody>
      </p:sp>
      <p:sp>
        <p:nvSpPr>
          <p:cNvPr id="4" name="Tijdelijke aanduiding voor voettekst 3"/>
          <p:cNvSpPr>
            <a:spLocks noGrp="1"/>
          </p:cNvSpPr>
          <p:nvPr>
            <p:ph type="ftr" sz="quarter" idx="11"/>
          </p:nvPr>
        </p:nvSpPr>
        <p:spPr/>
        <p:txBody>
          <a:bodyPr/>
          <a:lstStyle/>
          <a:p>
            <a:r>
              <a:rPr lang="nl-NL"/>
              <a:t>copyright-de activiteit</a:t>
            </a:r>
          </a:p>
        </p:txBody>
      </p:sp>
      <p:sp>
        <p:nvSpPr>
          <p:cNvPr id="5" name="Tijdelijke aanduiding voor dianummer 4"/>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fld id="{B55FBA39-9A4F-4E85-95F9-1170F40D71DD}" type="datetime1">
              <a:rPr lang="nl-NL" smtClean="0"/>
              <a:pPr/>
              <a:t>31-3-2025</a:t>
            </a:fld>
            <a:endParaRPr lang="nl-NL"/>
          </a:p>
        </p:txBody>
      </p:sp>
      <p:sp>
        <p:nvSpPr>
          <p:cNvPr id="3" name="Tijdelijke aanduiding voor voettekst 2"/>
          <p:cNvSpPr>
            <a:spLocks noGrp="1"/>
          </p:cNvSpPr>
          <p:nvPr>
            <p:ph type="ftr" sz="quarter" idx="11"/>
          </p:nvPr>
        </p:nvSpPr>
        <p:spPr/>
        <p:txBody>
          <a:bodyPr/>
          <a:lstStyle/>
          <a:p>
            <a:r>
              <a:rPr lang="nl-NL"/>
              <a:t>copyright-de activiteit</a:t>
            </a:r>
          </a:p>
        </p:txBody>
      </p:sp>
      <p:sp>
        <p:nvSpPr>
          <p:cNvPr id="4" name="Tijdelijke aanduiding voor dianummer 3"/>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nl-NL"/>
              <a:t>Klik om de stijl te bewerken</a:t>
            </a:r>
          </a:p>
        </p:txBody>
      </p:sp>
      <p:sp>
        <p:nvSpPr>
          <p:cNvPr id="3" name="Tijdelijke aanduiding voor inhoud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B72692F8-D88D-4E8F-8B6B-1C1612504393}" type="datetime1">
              <a:rPr lang="nl-NL" smtClean="0"/>
              <a:pPr/>
              <a:t>31-3-2025</a:t>
            </a:fld>
            <a:endParaRPr lang="nl-NL"/>
          </a:p>
        </p:txBody>
      </p:sp>
      <p:sp>
        <p:nvSpPr>
          <p:cNvPr id="6" name="Tijdelijke aanduiding voor voettekst 5"/>
          <p:cNvSpPr>
            <a:spLocks noGrp="1"/>
          </p:cNvSpPr>
          <p:nvPr>
            <p:ph type="ftr" sz="quarter" idx="11"/>
          </p:nvPr>
        </p:nvSpPr>
        <p:spPr/>
        <p:txBody>
          <a:bodyPr/>
          <a:lstStyle/>
          <a:p>
            <a:r>
              <a:rPr lang="nl-NL"/>
              <a:t>copyright-de activiteit</a:t>
            </a:r>
          </a:p>
        </p:txBody>
      </p:sp>
      <p:sp>
        <p:nvSpPr>
          <p:cNvPr id="7" name="Tijdelijke aanduiding voor dianummer 6"/>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nl-NL"/>
              <a:t>Klik om de stijl te bewerken</a:t>
            </a:r>
          </a:p>
        </p:txBody>
      </p:sp>
      <p:sp>
        <p:nvSpPr>
          <p:cNvPr id="3" name="Tijdelijke aanduiding voor afbeelding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ijdelijke aanduiding voor teks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9BB6C66C-8F3C-41E6-9226-0E7FE743B019}" type="datetime1">
              <a:rPr lang="nl-NL" smtClean="0"/>
              <a:pPr/>
              <a:t>31-3-2025</a:t>
            </a:fld>
            <a:endParaRPr lang="nl-NL"/>
          </a:p>
        </p:txBody>
      </p:sp>
      <p:sp>
        <p:nvSpPr>
          <p:cNvPr id="6" name="Tijdelijke aanduiding voor voettekst 5"/>
          <p:cNvSpPr>
            <a:spLocks noGrp="1"/>
          </p:cNvSpPr>
          <p:nvPr>
            <p:ph type="ftr" sz="quarter" idx="11"/>
          </p:nvPr>
        </p:nvSpPr>
        <p:spPr/>
        <p:txBody>
          <a:bodyPr/>
          <a:lstStyle/>
          <a:p>
            <a:r>
              <a:rPr lang="nl-NL"/>
              <a:t>copyright-de activiteit</a:t>
            </a:r>
          </a:p>
        </p:txBody>
      </p:sp>
      <p:sp>
        <p:nvSpPr>
          <p:cNvPr id="7" name="Tijdelijke aanduiding voor dianummer 6"/>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verticale tekst 2"/>
          <p:cNvSpPr>
            <a:spLocks noGrp="1"/>
          </p:cNvSpPr>
          <p:nvPr>
            <p:ph type="body" orient="vert" idx="1"/>
          </p:nvPr>
        </p:nvSpPr>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34BFA22A-529A-4F6B-9AF2-13653422AE0C}" type="datetime1">
              <a:rPr lang="nl-NL" smtClean="0"/>
              <a:pPr/>
              <a:t>31-3-2025</a:t>
            </a:fld>
            <a:endParaRPr lang="nl-NL"/>
          </a:p>
        </p:txBody>
      </p:sp>
      <p:sp>
        <p:nvSpPr>
          <p:cNvPr id="5" name="Tijdelijke aanduiding voor voettekst 4"/>
          <p:cNvSpPr>
            <a:spLocks noGrp="1"/>
          </p:cNvSpPr>
          <p:nvPr>
            <p:ph type="ftr" sz="quarter" idx="11"/>
          </p:nvPr>
        </p:nvSpPr>
        <p:spPr/>
        <p:txBody>
          <a:bodyPr/>
          <a:lstStyle/>
          <a:p>
            <a:r>
              <a:rPr lang="nl-NL"/>
              <a:t>copyright-de activiteit</a:t>
            </a:r>
          </a:p>
        </p:txBody>
      </p:sp>
      <p:sp>
        <p:nvSpPr>
          <p:cNvPr id="6" name="Tijdelijke aanduiding voor dianummer 5"/>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6629400" y="274638"/>
            <a:ext cx="2057400" cy="5851525"/>
          </a:xfrm>
        </p:spPr>
        <p:txBody>
          <a:bodyPr vert="eaVert"/>
          <a:lstStyle/>
          <a:p>
            <a:r>
              <a:rPr lang="nl-NL"/>
              <a:t>Klik om de stijl te bewerken</a:t>
            </a:r>
          </a:p>
        </p:txBody>
      </p:sp>
      <p:sp>
        <p:nvSpPr>
          <p:cNvPr id="3" name="Tijdelijke aanduiding voor verticale tekst 2"/>
          <p:cNvSpPr>
            <a:spLocks noGrp="1"/>
          </p:cNvSpPr>
          <p:nvPr>
            <p:ph type="body" orient="vert" idx="1"/>
          </p:nvPr>
        </p:nvSpPr>
        <p:spPr>
          <a:xfrm>
            <a:off x="457200" y="274638"/>
            <a:ext cx="6019800" cy="5851525"/>
          </a:xfrm>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E56FA8BA-AE60-49F5-8729-868F232BE0C7}" type="datetime1">
              <a:rPr lang="nl-NL" smtClean="0"/>
              <a:pPr/>
              <a:t>31-3-2025</a:t>
            </a:fld>
            <a:endParaRPr lang="nl-NL"/>
          </a:p>
        </p:txBody>
      </p:sp>
      <p:sp>
        <p:nvSpPr>
          <p:cNvPr id="5" name="Tijdelijke aanduiding voor voettekst 4"/>
          <p:cNvSpPr>
            <a:spLocks noGrp="1"/>
          </p:cNvSpPr>
          <p:nvPr>
            <p:ph type="ftr" sz="quarter" idx="11"/>
          </p:nvPr>
        </p:nvSpPr>
        <p:spPr/>
        <p:txBody>
          <a:bodyPr/>
          <a:lstStyle/>
          <a:p>
            <a:r>
              <a:rPr lang="nl-NL"/>
              <a:t>copyright-de activiteit</a:t>
            </a:r>
          </a:p>
        </p:txBody>
      </p:sp>
      <p:sp>
        <p:nvSpPr>
          <p:cNvPr id="6" name="Tijdelijke aanduiding voor dianummer 5"/>
          <p:cNvSpPr>
            <a:spLocks noGrp="1"/>
          </p:cNvSpPr>
          <p:nvPr>
            <p:ph type="sldNum" sz="quarter" idx="12"/>
          </p:nvPr>
        </p:nvSpPr>
        <p:spPr/>
        <p:txBody>
          <a:bodyPr/>
          <a:lstStyle/>
          <a:p>
            <a:fld id="{75B3B2F2-D6C8-4F2C-964E-5A88512713BB}" type="slidenum">
              <a:rPr lang="nl-NL" smtClean="0"/>
              <a:pPr/>
              <a:t>‹nr.›</a:t>
            </a:fld>
            <a:endParaRPr lang="nl-NL"/>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nl-NL"/>
              <a:t>Klik om de stijl te bewerken</a:t>
            </a:r>
          </a:p>
        </p:txBody>
      </p:sp>
      <p:sp>
        <p:nvSpPr>
          <p:cNvPr id="3" name="Tijdelijke aanduiding voor teks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88BA02-BE74-41BA-A474-0CA8750AB11D}" type="datetime1">
              <a:rPr lang="nl-NL" smtClean="0"/>
              <a:pPr/>
              <a:t>31-3-2025</a:t>
            </a:fld>
            <a:endParaRPr lang="nl-NL"/>
          </a:p>
        </p:txBody>
      </p:sp>
      <p:sp>
        <p:nvSpPr>
          <p:cNvPr id="5" name="Tijdelijke aanduiding voor voettekst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nl-NL"/>
              <a:t>copyright-de activiteit</a:t>
            </a:r>
          </a:p>
        </p:txBody>
      </p:sp>
      <p:sp>
        <p:nvSpPr>
          <p:cNvPr id="6" name="Tijdelijke aanduiding voor dianumm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B3B2F2-D6C8-4F2C-964E-5A88512713BB}" type="slidenum">
              <a:rPr lang="nl-NL" smtClean="0"/>
              <a:pPr/>
              <a:t>‹nr.›</a:t>
            </a:fld>
            <a:endParaRPr lang="nl-NL"/>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microsoft.com/office/2018/10/relationships/comments" Target="../comments/modernComment_1C3_8445FDB9.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8" Type="http://schemas.openxmlformats.org/officeDocument/2006/relationships/image" Target="../media/image18.jpeg"/><Relationship Id="rId13" Type="http://schemas.openxmlformats.org/officeDocument/2006/relationships/image" Target="cid:part6.05090604.04060004@kpnplanet.nl" TargetMode="External"/><Relationship Id="rId3" Type="http://schemas.openxmlformats.org/officeDocument/2006/relationships/image" Target="cid:part1.06030207.07020606@kpnplanet.nl" TargetMode="External"/><Relationship Id="rId7" Type="http://schemas.openxmlformats.org/officeDocument/2006/relationships/image" Target="cid:part3.00000301.08080005@kpnplanet.nl" TargetMode="External"/><Relationship Id="rId12"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image" Target="cid:part5.06020107.02020104@kpnplanet.nl" TargetMode="External"/><Relationship Id="rId5" Type="http://schemas.openxmlformats.org/officeDocument/2006/relationships/image" Target="cid:part2.08030405.05060006@kpnplanet.nl" TargetMode="External"/><Relationship Id="rId10" Type="http://schemas.openxmlformats.org/officeDocument/2006/relationships/image" Target="../media/image19.jpeg"/><Relationship Id="rId4" Type="http://schemas.openxmlformats.org/officeDocument/2006/relationships/image" Target="../media/image16.jpeg"/><Relationship Id="rId9" Type="http://schemas.openxmlformats.org/officeDocument/2006/relationships/image" Target="cid:part4.03090207.03000001@kpnplanet.nl"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7.jpeg"/><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3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www.ogo-academie.nl/2012/12/thema-ik-stuur-je-een-kaartje-week-5/" TargetMode="External"/><Relationship Id="rId2" Type="http://schemas.openxmlformats.org/officeDocument/2006/relationships/image" Target="../media/image55.jpeg"/><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8.xml"/><Relationship Id="rId4" Type="http://schemas.openxmlformats.org/officeDocument/2006/relationships/image" Target="../media/image72.jpeg"/></Relationships>
</file>

<file path=ppt/slides/_rels/slide6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hyperlink" Target="https://www.de-activiteit.nl/voorschoolstartblokken/" TargetMode="Externa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www.de-activiteit.nl/voorschoolstartblokken/" TargetMode="Externa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a:xfrm>
            <a:off x="685800" y="1484785"/>
            <a:ext cx="7772400" cy="2115666"/>
          </a:xfrm>
        </p:spPr>
        <p:style>
          <a:lnRef idx="3">
            <a:schemeClr val="lt1"/>
          </a:lnRef>
          <a:fillRef idx="1">
            <a:schemeClr val="accent5"/>
          </a:fillRef>
          <a:effectRef idx="1">
            <a:schemeClr val="accent5"/>
          </a:effectRef>
          <a:fontRef idx="minor">
            <a:schemeClr val="lt1"/>
          </a:fontRef>
        </p:style>
        <p:txBody>
          <a:bodyPr>
            <a:normAutofit fontScale="90000"/>
          </a:bodyPr>
          <a:lstStyle/>
          <a:p>
            <a:r>
              <a:rPr lang="nl-NL" dirty="0">
                <a:latin typeface="Calibri" pitchFamily="34" charset="0"/>
              </a:rPr>
              <a:t>Startblokken van Basisontwikkeling </a:t>
            </a:r>
            <a:br>
              <a:rPr lang="nl-NL" dirty="0">
                <a:latin typeface="Calibri" pitchFamily="34" charset="0"/>
              </a:rPr>
            </a:br>
            <a:r>
              <a:rPr lang="nl-NL" dirty="0">
                <a:latin typeface="Calibri" pitchFamily="34" charset="0"/>
              </a:rPr>
              <a:t>de trainers opleiding leergang </a:t>
            </a:r>
            <a:br>
              <a:rPr lang="nl-NL" dirty="0">
                <a:latin typeface="Calibri" pitchFamily="34" charset="0"/>
              </a:rPr>
            </a:br>
            <a:r>
              <a:rPr lang="nl-NL" dirty="0">
                <a:latin typeface="Calibri" pitchFamily="34" charset="0"/>
              </a:rPr>
              <a:t>2024-2025</a:t>
            </a:r>
          </a:p>
        </p:txBody>
      </p:sp>
      <p:sp>
        <p:nvSpPr>
          <p:cNvPr id="3" name="Ondertitel 2"/>
          <p:cNvSpPr>
            <a:spLocks noGrp="1"/>
          </p:cNvSpPr>
          <p:nvPr>
            <p:ph type="subTitle" idx="1"/>
          </p:nvPr>
        </p:nvSpPr>
        <p:spPr>
          <a:xfrm>
            <a:off x="1259632" y="3140968"/>
            <a:ext cx="6400800" cy="1600200"/>
          </a:xfrm>
        </p:spPr>
        <p:txBody>
          <a:bodyPr>
            <a:normAutofit/>
          </a:bodyPr>
          <a:lstStyle/>
          <a:p>
            <a:pPr fontAlgn="auto">
              <a:spcBef>
                <a:spcPts val="580"/>
              </a:spcBef>
              <a:spcAft>
                <a:spcPts val="0"/>
              </a:spcAft>
              <a:buFont typeface="Wingdings 2"/>
              <a:buNone/>
              <a:defRPr/>
            </a:pPr>
            <a:endParaRPr lang="nl-NL" sz="2200" dirty="0">
              <a:latin typeface="Calibri" pitchFamily="34" charset="0"/>
            </a:endParaRPr>
          </a:p>
          <a:p>
            <a:pPr fontAlgn="auto">
              <a:spcBef>
                <a:spcPts val="580"/>
              </a:spcBef>
              <a:spcAft>
                <a:spcPts val="0"/>
              </a:spcAft>
              <a:buFont typeface="Wingdings 2"/>
              <a:buNone/>
              <a:defRPr/>
            </a:pPr>
            <a:r>
              <a:rPr lang="nl-NL" sz="2000" b="1" dirty="0">
                <a:latin typeface="Calibri" pitchFamily="34" charset="0"/>
              </a:rPr>
              <a:t>Landelijk Centrum </a:t>
            </a:r>
          </a:p>
          <a:p>
            <a:pPr fontAlgn="auto">
              <a:spcBef>
                <a:spcPts val="580"/>
              </a:spcBef>
              <a:spcAft>
                <a:spcPts val="0"/>
              </a:spcAft>
              <a:buFont typeface="Wingdings 2"/>
              <a:buNone/>
              <a:defRPr/>
            </a:pPr>
            <a:r>
              <a:rPr lang="nl-NL" sz="2000" b="1" dirty="0">
                <a:latin typeface="Calibri" pitchFamily="34" charset="0"/>
              </a:rPr>
              <a:t>voor Ontwikkelingsgericht Onderwijs</a:t>
            </a:r>
            <a:endParaRPr lang="nl-NL" sz="2000" dirty="0">
              <a:latin typeface="Calibri" pitchFamily="34" charset="0"/>
            </a:endParaRPr>
          </a:p>
          <a:p>
            <a:pPr fontAlgn="auto">
              <a:spcBef>
                <a:spcPts val="580"/>
              </a:spcBef>
              <a:spcAft>
                <a:spcPts val="0"/>
              </a:spcAft>
              <a:buFont typeface="Wingdings 2"/>
              <a:buNone/>
              <a:defRPr/>
            </a:pPr>
            <a:r>
              <a:rPr lang="nl-NL" sz="2000" b="1" dirty="0" err="1">
                <a:latin typeface="Calibri" pitchFamily="34" charset="0"/>
              </a:rPr>
              <a:t>www.de-activiteit.nl</a:t>
            </a:r>
            <a:endParaRPr lang="nl-NL" sz="2000" dirty="0">
              <a:latin typeface="Calibri" pitchFamily="34" charset="0"/>
            </a:endParaRPr>
          </a:p>
          <a:p>
            <a:pPr fontAlgn="auto">
              <a:spcBef>
                <a:spcPts val="580"/>
              </a:spcBef>
              <a:spcAft>
                <a:spcPts val="0"/>
              </a:spcAft>
              <a:buFont typeface="Wingdings 2"/>
              <a:buNone/>
              <a:defRPr/>
            </a:pPr>
            <a:endParaRPr lang="nl-NL" dirty="0"/>
          </a:p>
        </p:txBody>
      </p:sp>
      <p:pic>
        <p:nvPicPr>
          <p:cNvPr id="5" name="Afbeelding 4"/>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707904" y="4869160"/>
            <a:ext cx="1609725" cy="1303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jdelijke aanduiding voor voettekst 5"/>
          <p:cNvSpPr>
            <a:spLocks noGrp="1"/>
          </p:cNvSpPr>
          <p:nvPr>
            <p:ph type="ftr" sz="quarter" idx="11"/>
          </p:nvPr>
        </p:nvSpPr>
        <p:spPr/>
        <p:txBody>
          <a:bodyPr/>
          <a:lstStyle/>
          <a:p>
            <a:pPr>
              <a:defRPr/>
            </a:pPr>
            <a:r>
              <a:rPr lang="nl-NL"/>
              <a:t>copyright-de activiteit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722313" y="4653136"/>
            <a:ext cx="7772400" cy="1115839"/>
          </a:xfrm>
        </p:spPr>
        <p:style>
          <a:lnRef idx="2">
            <a:schemeClr val="accent2"/>
          </a:lnRef>
          <a:fillRef idx="1">
            <a:schemeClr val="lt1"/>
          </a:fillRef>
          <a:effectRef idx="0">
            <a:schemeClr val="accent2"/>
          </a:effectRef>
          <a:fontRef idx="minor">
            <a:schemeClr val="dk1"/>
          </a:fontRef>
        </p:style>
        <p:txBody>
          <a:bodyPr/>
          <a:lstStyle/>
          <a:p>
            <a:endParaRPr lang="nl-NL" dirty="0">
              <a:solidFill>
                <a:schemeClr val="tx1"/>
              </a:solidFill>
            </a:endParaRPr>
          </a:p>
        </p:txBody>
      </p:sp>
      <p:sp>
        <p:nvSpPr>
          <p:cNvPr id="3" name="Tijdelijke aanduiding voor inhoud 2"/>
          <p:cNvSpPr>
            <a:spLocks noGrp="1"/>
          </p:cNvSpPr>
          <p:nvPr>
            <p:ph type="body" idx="1"/>
          </p:nvPr>
        </p:nvSpPr>
        <p:spPr>
          <a:xfrm>
            <a:off x="722313" y="1412776"/>
            <a:ext cx="7772400" cy="3096343"/>
          </a:xfrm>
        </p:spPr>
        <p:txBody>
          <a:bodyPr>
            <a:normAutofit/>
          </a:bodyPr>
          <a:lstStyle/>
          <a:p>
            <a:pPr>
              <a:buNone/>
            </a:pPr>
            <a:r>
              <a:rPr lang="nl-NL" sz="2000" dirty="0">
                <a:solidFill>
                  <a:schemeClr val="tx1"/>
                </a:solidFill>
              </a:rPr>
              <a:t>Welkom weer in de Domstad!</a:t>
            </a:r>
          </a:p>
          <a:p>
            <a:pPr>
              <a:buNone/>
            </a:pPr>
            <a:endParaRPr lang="nl-NL" sz="2000" dirty="0">
              <a:solidFill>
                <a:schemeClr val="tx1"/>
              </a:solidFill>
            </a:endParaRPr>
          </a:p>
          <a:p>
            <a:pPr>
              <a:buNone/>
            </a:pPr>
            <a:r>
              <a:rPr lang="nl-NL" sz="2000" dirty="0">
                <a:solidFill>
                  <a:schemeClr val="tx1"/>
                </a:solidFill>
              </a:rPr>
              <a:t>dag 6: Startblokken trainers opleiding</a:t>
            </a:r>
          </a:p>
          <a:p>
            <a:r>
              <a:rPr lang="nl-NL" sz="2000" dirty="0">
                <a:solidFill>
                  <a:schemeClr val="tx1"/>
                </a:solidFill>
              </a:rPr>
              <a:t>de basiscursus voor trainers omvat 36 contacturen: </a:t>
            </a:r>
          </a:p>
          <a:p>
            <a:r>
              <a:rPr lang="nl-NL" sz="2000" dirty="0">
                <a:solidFill>
                  <a:schemeClr val="tx1"/>
                </a:solidFill>
              </a:rPr>
              <a:t>6 bijeenkomsten van 6 uur</a:t>
            </a:r>
          </a:p>
          <a:p>
            <a:r>
              <a:rPr lang="nl-NL" sz="2000" dirty="0">
                <a:solidFill>
                  <a:schemeClr val="tx1"/>
                </a:solidFill>
              </a:rPr>
              <a:t>voor certificering 48 contacturen ( basiscursus 36 uur + 12 uur voor verdiepingsdagen) HOREB dag is verplicht daarnaast een andere </a:t>
            </a:r>
            <a:r>
              <a:rPr lang="nl-NL" sz="2000" dirty="0" err="1">
                <a:solidFill>
                  <a:schemeClr val="tx1"/>
                </a:solidFill>
              </a:rPr>
              <a:t>verdiepingsdag</a:t>
            </a:r>
            <a:endParaRPr lang="nl-NL" sz="2000" dirty="0">
              <a:solidFill>
                <a:schemeClr val="tx1"/>
              </a:solidFill>
            </a:endParaRPr>
          </a:p>
        </p:txBody>
      </p:sp>
      <p:sp>
        <p:nvSpPr>
          <p:cNvPr id="5" name="Tijdelijke aanduiding voor voettekst 4"/>
          <p:cNvSpPr>
            <a:spLocks noGrp="1"/>
          </p:cNvSpPr>
          <p:nvPr>
            <p:ph type="ftr" sz="quarter" idx="11"/>
          </p:nvPr>
        </p:nvSpPr>
        <p:spPr/>
        <p:txBody>
          <a:bodyPr/>
          <a:lstStyle/>
          <a:p>
            <a:pPr>
              <a:defRPr/>
            </a:pPr>
            <a:r>
              <a:rPr lang="nl-NL"/>
              <a:t>copyright-de activiteit</a:t>
            </a:r>
          </a:p>
        </p:txBody>
      </p:sp>
      <p:pic>
        <p:nvPicPr>
          <p:cNvPr id="4" name="Picture 2" descr="C:\Users\Hagenaar\AppData\Local\Microsoft\Windows\Temporary Internet Files\Content.IE5\DNCHFUK4\MC900434201[1].wmf">
            <a:extLst>
              <a:ext uri="{FF2B5EF4-FFF2-40B4-BE49-F238E27FC236}">
                <a16:creationId xmlns:a16="http://schemas.microsoft.com/office/drawing/2014/main" id="{65F16CC5-73A3-7A95-DE68-A298ADDAD240}"/>
              </a:ext>
            </a:extLst>
          </p:cNvPr>
          <p:cNvPicPr>
            <a:picLocks noChangeAspect="1" noChangeArrowheads="1"/>
          </p:cNvPicPr>
          <p:nvPr/>
        </p:nvPicPr>
        <p:blipFill>
          <a:blip r:embed="rId3" cstate="print"/>
          <a:srcRect/>
          <a:stretch>
            <a:fillRect/>
          </a:stretch>
        </p:blipFill>
        <p:spPr bwMode="auto">
          <a:xfrm>
            <a:off x="7014791" y="124593"/>
            <a:ext cx="1479922" cy="3304407"/>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nl-NL" dirty="0"/>
              <a:t>Groei</a:t>
            </a:r>
          </a:p>
        </p:txBody>
      </p:sp>
      <p:sp>
        <p:nvSpPr>
          <p:cNvPr id="3" name="Tijdelijke aanduiding voor inhoud 2"/>
          <p:cNvSpPr>
            <a:spLocks noGrp="1"/>
          </p:cNvSpPr>
          <p:nvPr>
            <p:ph idx="1"/>
          </p:nvPr>
        </p:nvSpPr>
        <p:spPr/>
        <p:txBody>
          <a:bodyPr/>
          <a:lstStyle/>
          <a:p>
            <a:pPr algn="ctr">
              <a:buNone/>
            </a:pPr>
            <a:r>
              <a:rPr lang="nl-NL" b="1" dirty="0"/>
              <a:t>‘Gras groeit niet door aan de sprieten te trekken,</a:t>
            </a:r>
            <a:r>
              <a:rPr lang="nl-NL" dirty="0"/>
              <a:t> </a:t>
            </a:r>
            <a:r>
              <a:rPr lang="nl-NL" b="1" dirty="0"/>
              <a:t>maar door de wortels water te geven' </a:t>
            </a:r>
            <a:endParaRPr lang="nl-NL" dirty="0"/>
          </a:p>
          <a:p>
            <a:pPr algn="ctr">
              <a:buNone/>
            </a:pPr>
            <a:r>
              <a:rPr lang="nl-NL" sz="1200" i="1" dirty="0"/>
              <a:t>Afrikaans spreekwoord </a:t>
            </a:r>
            <a:endParaRPr lang="nl-NL" sz="1200" dirty="0"/>
          </a:p>
          <a:p>
            <a:pPr>
              <a:buNone/>
            </a:pPr>
            <a:endParaRPr lang="nl-NL" dirty="0"/>
          </a:p>
        </p:txBody>
      </p:sp>
      <p:sp>
        <p:nvSpPr>
          <p:cNvPr id="5" name="Tijdelijke aanduiding voor voettekst 4"/>
          <p:cNvSpPr>
            <a:spLocks noGrp="1"/>
          </p:cNvSpPr>
          <p:nvPr>
            <p:ph type="ftr" sz="quarter" idx="11"/>
          </p:nvPr>
        </p:nvSpPr>
        <p:spPr/>
        <p:txBody>
          <a:bodyPr/>
          <a:lstStyle/>
          <a:p>
            <a:r>
              <a:rPr lang="nl-NL"/>
              <a:t>©- De Activiteit</a:t>
            </a:r>
          </a:p>
        </p:txBody>
      </p:sp>
      <p:pic>
        <p:nvPicPr>
          <p:cNvPr id="6" name="Afbeelding 5" descr="lili6mois6.jpg"/>
          <p:cNvPicPr>
            <a:picLocks noChangeAspect="1"/>
          </p:cNvPicPr>
          <p:nvPr/>
        </p:nvPicPr>
        <p:blipFill>
          <a:blip r:embed="rId2" cstate="email"/>
          <a:stretch>
            <a:fillRect/>
          </a:stretch>
        </p:blipFill>
        <p:spPr>
          <a:xfrm>
            <a:off x="323528" y="3356992"/>
            <a:ext cx="3744416" cy="3112021"/>
          </a:xfrm>
          <a:prstGeom prst="rect">
            <a:avLst/>
          </a:prstGeom>
        </p:spPr>
      </p:pic>
      <p:pic>
        <p:nvPicPr>
          <p:cNvPr id="7" name="Afbeelding 6" descr="issa jardinier.jpg"/>
          <p:cNvPicPr>
            <a:picLocks noChangeAspect="1"/>
          </p:cNvPicPr>
          <p:nvPr/>
        </p:nvPicPr>
        <p:blipFill>
          <a:blip r:embed="rId3" cstate="email"/>
          <a:stretch>
            <a:fillRect/>
          </a:stretch>
        </p:blipFill>
        <p:spPr>
          <a:xfrm>
            <a:off x="4572000" y="3356992"/>
            <a:ext cx="3984104" cy="3032174"/>
          </a:xfrm>
          <a:prstGeom prst="rect">
            <a:avLst/>
          </a:prstGeom>
        </p:spPr>
      </p:pic>
      <p:sp>
        <p:nvSpPr>
          <p:cNvPr id="8" name="Tekstvak 7"/>
          <p:cNvSpPr txBox="1"/>
          <p:nvPr/>
        </p:nvSpPr>
        <p:spPr>
          <a:xfrm>
            <a:off x="6156176" y="836712"/>
            <a:ext cx="2448272" cy="64633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nl-NL" dirty="0"/>
              <a:t>dat betekent voor mij:</a:t>
            </a:r>
          </a:p>
          <a:p>
            <a:endParaRPr lang="nl-NL"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AB7A4A0-A7A5-EB64-32B5-7098A1E866DA}"/>
              </a:ext>
            </a:extLst>
          </p:cNvPr>
          <p:cNvSpPr>
            <a:spLocks noGrp="1"/>
          </p:cNvSpPr>
          <p:nvPr>
            <p:ph type="title"/>
          </p:nvPr>
        </p:nvSpPr>
        <p:spPr>
          <a:xfrm>
            <a:off x="457200" y="274638"/>
            <a:ext cx="8229600" cy="1325562"/>
          </a:xfrm>
        </p:spPr>
        <p:txBody>
          <a:bodyPr>
            <a:normAutofit/>
          </a:bodyPr>
          <a:lstStyle/>
          <a:p>
            <a:r>
              <a:rPr lang="nl-NL" sz="1400" b="1" dirty="0"/>
              <a:t>“Ouders zijn niet betrokken”, “Er komen geen spullen mee naar school als ik daarom vraag.” En “Thuis zitten de kinderen veel te veel op de tablet of telefoon!” Is dat zo? Vraag ik me af als ik dat hoor. En ook: Hoe weet je dit? De verhalen van het project ‘Thuis in school’ schieten gelijk door mijn hoofd als dit onderwerp in team of training naar boven komt. </a:t>
            </a:r>
          </a:p>
        </p:txBody>
      </p:sp>
      <p:sp>
        <p:nvSpPr>
          <p:cNvPr id="3" name="Tijdelijke aanduiding voor inhoud 2">
            <a:extLst>
              <a:ext uri="{FF2B5EF4-FFF2-40B4-BE49-F238E27FC236}">
                <a16:creationId xmlns:a16="http://schemas.microsoft.com/office/drawing/2014/main" id="{96BB6BC4-A214-3F9B-08D8-5CD0B3D6C8FC}"/>
              </a:ext>
            </a:extLst>
          </p:cNvPr>
          <p:cNvSpPr>
            <a:spLocks noGrp="1"/>
          </p:cNvSpPr>
          <p:nvPr>
            <p:ph idx="1"/>
          </p:nvPr>
        </p:nvSpPr>
        <p:spPr/>
        <p:txBody>
          <a:bodyPr>
            <a:noAutofit/>
          </a:bodyPr>
          <a:lstStyle/>
          <a:p>
            <a:pPr marL="0" indent="0">
              <a:buNone/>
            </a:pPr>
            <a:r>
              <a:rPr lang="nl-NL" sz="1200" dirty="0"/>
              <a:t>In dit project gingen wij, onderzoekers en ontwikkelaars, op verschillende plekken met groepen ouders en leerkrachten van één school in gesprek over Educatief Partnerschap. Ik denk aan het verhaal van de moeder die trots vertelde dat haar kind haar graag helpt met opruimen en schoonmaken in huis en dan van alles vertelt en ook zijn kleine broertje leert om mee te helpen. De leerkracht is verbaasd. Nu begrijpt hij waarom Samir hem altijd wil helpen en als eerste op zoek gaat naar een doek als er een beker is omgevallen. Hij vindt dit eigenlijk maar lastig en maakt zich zorgen over Samir omdat hij nooit in de huishoek wil spelen. Na het verhaal van moeder denkt hij: ik kan hem beter betrekken bij het opruimen in de klas en echte materialen in de huishoek leggen. Zo valt er voor andere kinderen veel van hem te leren. Ik denk ook aan het verhaal van de leerkracht die vertelde dat zij in de klas graag bakt met de kinderen. Ze liet foto’s zien van vijf kinderen die spullen zoeken voor het bakken en samen het recept lezen. Ze voeren gezamenlijk de verschillende handelingen uit en wassen samen af. Ze vertelt hoe betrokken de kinderen waren, hoeveel taal en interactie er was en dat er van alles te leren viel; samenwerken, meten, wegen, klokkijken en een recept lezen. Ons kuier saam De blik van één van de ouders vergeet ik niet snel als ze zegt: “Dat zou ik echt nooit doen in mijn schone keuken. Ze mogen bij mij de vormpjes uitdrukken, maar verder doe ik alles zelf bij het bakken van koekjes. Nu zie ik hoe waardevol het is om dit juist met kinderen samen te doen.” “Had ik dit maar eerder geweten,” is een zin die mijn Zuid-Afrikaanse collega veel van de ouders hoort zeggen als we praten over de Zuid-Afrikaanse versie van dit project “Ons kuier saam”. Ik ontmoet haar nu zij even in Europa is. Alweer vijf jaar geleden zijn we als vervolg op ‘Thuis in school’ in Zuid-Afrika gestart met het ‘Ons kuier saam’. Alle ouders willen het beste voor hun kinderen, blijkt uit internationaal onderzoek en binnen dit project. Wat dat precies inhoudt, is belangrijk om met elkaar te delen. Collega Anneliese vertelt het verhaal van Jacob, een jongetje uit Zuid-Afrika dat thuis heel graag gitaar wilde spelen, net als zijn vader. Een gitaar is zijn grote schat en hij speelt er veel mee. Wanneer de leerkracht dit hoort, beseft ze dat in de klas geen ruimte is om zelf muziek te maken. Ze maakt een muziekplek met verschillende instrumenten. Jacob speelt er graag en weet andere kinderen ook enthousiast te maken. Er ontstaat een echte </a:t>
            </a:r>
            <a:r>
              <a:rPr lang="nl-NL" sz="1200" dirty="0" err="1"/>
              <a:t>boyband</a:t>
            </a:r>
            <a:r>
              <a:rPr lang="nl-NL" sz="1200" dirty="0"/>
              <a:t>, die volop kansen biedt 4 Jaargang 24 2025 nr. 1 voor taal, samenspel en onderzoek naar instrumenten en muziek maken. Onze teleurstelling vanuit onuitgesproken verwachtingen en ideeën zetten we makkelijk om in oordelen en aannames. Maar kennen we elkaar echt? Weten we wie de ouders van onze kinderen zijn? Weten we wat zij graag doen met hun kinderen? Maar net zo goed: weten ouders wat wij professionals belangrijk vinden om met kinderen te doen? En wat dat betekent voor de ontwikkeling van kinderen? Elkaar leren kennen als ouder en leerkracht is de eerste stap; In deze fase komen vragen aan de orde als: Wie ben je en wat doe je graag met je kind? Het kind in de thuis- en de schoolsituatie leren kennen is de tweede stap. Wat doet een kind graag thuis en op school en hoe kan die kennis de ontwikkeling van kinderen stimuleren? Geklaag over ouders kan een mooie opstap vormen naar elkaar leren kennen en in gesprek gaan. Of zoals ze in het Afrikaans zeggen: “Laat ons kuier saam”. Daar worden kinderen over de hele wereld uiteindelijk beter van</a:t>
            </a:r>
            <a:r>
              <a:rPr lang="nl-NL" sz="1200"/>
              <a:t>. Ontwikkelingsgericht </a:t>
            </a:r>
            <a:r>
              <a:rPr lang="nl-NL" sz="1200" dirty="0"/>
              <a:t>Onderwijs. “</a:t>
            </a:r>
          </a:p>
        </p:txBody>
      </p:sp>
      <p:sp>
        <p:nvSpPr>
          <p:cNvPr id="4" name="Tijdelijke aanduiding voor voettekst 3">
            <a:extLst>
              <a:ext uri="{FF2B5EF4-FFF2-40B4-BE49-F238E27FC236}">
                <a16:creationId xmlns:a16="http://schemas.microsoft.com/office/drawing/2014/main" id="{5A49F65E-AAB4-D778-9ACF-5E3B26D0E9FA}"/>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3757891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738E8BF-3BFD-4BF9-B9E4-266E32C32D9A}"/>
              </a:ext>
            </a:extLst>
          </p:cNvPr>
          <p:cNvSpPr>
            <a:spLocks noGrp="1"/>
          </p:cNvSpPr>
          <p:nvPr>
            <p:ph type="title"/>
          </p:nvPr>
        </p:nvSpPr>
        <p:spPr/>
        <p:txBody>
          <a:bodyPr/>
          <a:lstStyle/>
          <a:p>
            <a:r>
              <a:rPr lang="nl-NL" dirty="0"/>
              <a:t>Kennis samen construeren</a:t>
            </a:r>
          </a:p>
        </p:txBody>
      </p:sp>
      <p:sp>
        <p:nvSpPr>
          <p:cNvPr id="4" name="Tijdelijke aanduiding voor voettekst 3">
            <a:extLst>
              <a:ext uri="{FF2B5EF4-FFF2-40B4-BE49-F238E27FC236}">
                <a16:creationId xmlns:a16="http://schemas.microsoft.com/office/drawing/2014/main" id="{CCB4F11B-A192-4CA7-8848-AAE50FD2199A}"/>
              </a:ext>
            </a:extLst>
          </p:cNvPr>
          <p:cNvSpPr>
            <a:spLocks noGrp="1"/>
          </p:cNvSpPr>
          <p:nvPr>
            <p:ph type="ftr" sz="quarter" idx="11"/>
          </p:nvPr>
        </p:nvSpPr>
        <p:spPr/>
        <p:txBody>
          <a:bodyPr/>
          <a:lstStyle/>
          <a:p>
            <a:r>
              <a:rPr lang="nl-NL"/>
              <a:t>copyright-de activiteit</a:t>
            </a:r>
          </a:p>
        </p:txBody>
      </p:sp>
      <p:pic>
        <p:nvPicPr>
          <p:cNvPr id="5" name="Tijdelijke aanduiding voor inhoud 4" descr="Afbeeldingsresultaat voor SPIRAL OF KNOWING">
            <a:extLst>
              <a:ext uri="{FF2B5EF4-FFF2-40B4-BE49-F238E27FC236}">
                <a16:creationId xmlns:a16="http://schemas.microsoft.com/office/drawing/2014/main" id="{C4311A1C-F553-486A-87A4-5DACCBE89273}"/>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556792"/>
            <a:ext cx="7848719" cy="4569371"/>
          </a:xfrm>
          <a:prstGeom prst="rect">
            <a:avLst/>
          </a:prstGeom>
          <a:noFill/>
          <a:ln>
            <a:noFill/>
          </a:ln>
        </p:spPr>
      </p:pic>
    </p:spTree>
    <p:extLst>
      <p:ext uri="{BB962C8B-B14F-4D97-AF65-F5344CB8AC3E}">
        <p14:creationId xmlns:p14="http://schemas.microsoft.com/office/powerpoint/2010/main" val="2219179449"/>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Wat hebben we gedaan</a:t>
            </a:r>
          </a:p>
        </p:txBody>
      </p:sp>
      <p:sp>
        <p:nvSpPr>
          <p:cNvPr id="4" name="Tijdelijke aanduiding voor voettekst 3"/>
          <p:cNvSpPr>
            <a:spLocks noGrp="1"/>
          </p:cNvSpPr>
          <p:nvPr>
            <p:ph type="ftr" sz="quarter" idx="11"/>
          </p:nvPr>
        </p:nvSpPr>
        <p:spPr/>
        <p:txBody>
          <a:bodyPr/>
          <a:lstStyle/>
          <a:p>
            <a:r>
              <a:rPr lang="nl-NL"/>
              <a:t>copyright-de activiteit</a:t>
            </a:r>
          </a:p>
        </p:txBody>
      </p:sp>
      <p:sp>
        <p:nvSpPr>
          <p:cNvPr id="6" name="Tijdelijke aanduiding voor inhoud 5">
            <a:extLst>
              <a:ext uri="{FF2B5EF4-FFF2-40B4-BE49-F238E27FC236}">
                <a16:creationId xmlns:a16="http://schemas.microsoft.com/office/drawing/2014/main" id="{037B6DE1-5905-44BB-9DA3-544101C707F8}"/>
              </a:ext>
            </a:extLst>
          </p:cNvPr>
          <p:cNvSpPr>
            <a:spLocks noGrp="1"/>
          </p:cNvSpPr>
          <p:nvPr>
            <p:ph idx="1"/>
          </p:nvPr>
        </p:nvSpPr>
        <p:spPr/>
        <p:txBody>
          <a:bodyPr/>
          <a:lstStyle/>
          <a:p>
            <a:endParaRPr lang="nl-NL" dirty="0"/>
          </a:p>
        </p:txBody>
      </p:sp>
      <p:grpSp>
        <p:nvGrpSpPr>
          <p:cNvPr id="7" name="Groep 6">
            <a:extLst>
              <a:ext uri="{FF2B5EF4-FFF2-40B4-BE49-F238E27FC236}">
                <a16:creationId xmlns:a16="http://schemas.microsoft.com/office/drawing/2014/main" id="{75B2E01D-54EA-4DF9-8843-28D69CA1715F}"/>
              </a:ext>
            </a:extLst>
          </p:cNvPr>
          <p:cNvGrpSpPr>
            <a:grpSpLocks/>
          </p:cNvGrpSpPr>
          <p:nvPr/>
        </p:nvGrpSpPr>
        <p:grpSpPr>
          <a:xfrm>
            <a:off x="618172" y="1261110"/>
            <a:ext cx="7907655" cy="4335780"/>
            <a:chOff x="0" y="0"/>
            <a:chExt cx="7679838" cy="4062987"/>
          </a:xfrm>
        </p:grpSpPr>
        <p:grpSp>
          <p:nvGrpSpPr>
            <p:cNvPr id="8" name="Groep 7">
              <a:extLst>
                <a:ext uri="{FF2B5EF4-FFF2-40B4-BE49-F238E27FC236}">
                  <a16:creationId xmlns:a16="http://schemas.microsoft.com/office/drawing/2014/main" id="{4954538C-F4C8-4F38-A185-E3C50C3C2293}"/>
                </a:ext>
              </a:extLst>
            </p:cNvPr>
            <p:cNvGrpSpPr/>
            <p:nvPr/>
          </p:nvGrpSpPr>
          <p:grpSpPr>
            <a:xfrm>
              <a:off x="0" y="0"/>
              <a:ext cx="7679838" cy="4062987"/>
              <a:chOff x="0" y="0"/>
              <a:chExt cx="7679838" cy="4062987"/>
            </a:xfrm>
          </p:grpSpPr>
          <p:grpSp>
            <p:nvGrpSpPr>
              <p:cNvPr id="10" name="Groep 9">
                <a:extLst>
                  <a:ext uri="{FF2B5EF4-FFF2-40B4-BE49-F238E27FC236}">
                    <a16:creationId xmlns:a16="http://schemas.microsoft.com/office/drawing/2014/main" id="{884DA704-D799-451D-AA15-E54C588C9EB9}"/>
                  </a:ext>
                </a:extLst>
              </p:cNvPr>
              <p:cNvGrpSpPr/>
              <p:nvPr/>
            </p:nvGrpSpPr>
            <p:grpSpPr>
              <a:xfrm>
                <a:off x="2389782" y="0"/>
                <a:ext cx="5290056" cy="3433207"/>
                <a:chOff x="2389782" y="0"/>
                <a:chExt cx="5290056" cy="3433207"/>
              </a:xfrm>
            </p:grpSpPr>
            <p:pic>
              <p:nvPicPr>
                <p:cNvPr id="21" name="Afbeelding 20">
                  <a:extLst>
                    <a:ext uri="{FF2B5EF4-FFF2-40B4-BE49-F238E27FC236}">
                      <a16:creationId xmlns:a16="http://schemas.microsoft.com/office/drawing/2014/main" id="{5CEC1B33-58B4-44F0-A6D3-12EBF86DF84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89782" y="0"/>
                  <a:ext cx="5290056" cy="3433207"/>
                </a:xfrm>
                <a:prstGeom prst="rect">
                  <a:avLst/>
                </a:prstGeom>
                <a:noFill/>
                <a:ln>
                  <a:noFill/>
                </a:ln>
              </p:spPr>
            </p:pic>
            <p:sp>
              <p:nvSpPr>
                <p:cNvPr id="22" name="Tekstvak 2">
                  <a:extLst>
                    <a:ext uri="{FF2B5EF4-FFF2-40B4-BE49-F238E27FC236}">
                      <a16:creationId xmlns:a16="http://schemas.microsoft.com/office/drawing/2014/main" id="{C3B8666A-6DA1-4980-8BA5-F29CC10C7922}"/>
                    </a:ext>
                  </a:extLst>
                </p:cNvPr>
                <p:cNvSpPr txBox="1">
                  <a:spLocks noChangeArrowheads="1"/>
                </p:cNvSpPr>
                <p:nvPr/>
              </p:nvSpPr>
              <p:spPr bwMode="auto">
                <a:xfrm>
                  <a:off x="4818832" y="1245379"/>
                  <a:ext cx="723666" cy="238651"/>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nl-NL" sz="9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Ervaringen</a:t>
                  </a:r>
                  <a:endParaRPr lang="nl-NL" sz="1200">
                    <a:effectLst/>
                    <a:latin typeface="Times New Roman" panose="02020603050405020304" pitchFamily="18" charset="0"/>
                    <a:ea typeface="Times New Roman" panose="02020603050405020304" pitchFamily="18" charset="0"/>
                  </a:endParaRPr>
                </a:p>
              </p:txBody>
            </p:sp>
            <p:sp>
              <p:nvSpPr>
                <p:cNvPr id="23" name="Tekstvak 2">
                  <a:extLst>
                    <a:ext uri="{FF2B5EF4-FFF2-40B4-BE49-F238E27FC236}">
                      <a16:creationId xmlns:a16="http://schemas.microsoft.com/office/drawing/2014/main" id="{F0399CAA-C4BC-4888-90F8-06DD682C9DC9}"/>
                    </a:ext>
                  </a:extLst>
                </p:cNvPr>
                <p:cNvSpPr txBox="1">
                  <a:spLocks noChangeArrowheads="1"/>
                </p:cNvSpPr>
                <p:nvPr/>
              </p:nvSpPr>
              <p:spPr bwMode="auto">
                <a:xfrm>
                  <a:off x="4998346" y="2036363"/>
                  <a:ext cx="510103" cy="267335"/>
                </a:xfrm>
                <a:custGeom>
                  <a:avLst/>
                  <a:gdLst>
                    <a:gd name="connsiteX0" fmla="*/ 0 w 537845"/>
                    <a:gd name="connsiteY0" fmla="*/ 0 h 269240"/>
                    <a:gd name="connsiteX1" fmla="*/ 537845 w 537845"/>
                    <a:gd name="connsiteY1" fmla="*/ 0 h 269240"/>
                    <a:gd name="connsiteX2" fmla="*/ 537845 w 537845"/>
                    <a:gd name="connsiteY2" fmla="*/ 269240 h 269240"/>
                    <a:gd name="connsiteX3" fmla="*/ 0 w 537845"/>
                    <a:gd name="connsiteY3" fmla="*/ 269240 h 269240"/>
                    <a:gd name="connsiteX4" fmla="*/ 0 w 537845"/>
                    <a:gd name="connsiteY4" fmla="*/ 0 h 269240"/>
                    <a:gd name="connsiteX0" fmla="*/ 0 w 537845"/>
                    <a:gd name="connsiteY0" fmla="*/ 0 h 269240"/>
                    <a:gd name="connsiteX1" fmla="*/ 537845 w 537845"/>
                    <a:gd name="connsiteY1" fmla="*/ 0 h 269240"/>
                    <a:gd name="connsiteX2" fmla="*/ 537845 w 537845"/>
                    <a:gd name="connsiteY2" fmla="*/ 269240 h 269240"/>
                    <a:gd name="connsiteX3" fmla="*/ 33659 w 537845"/>
                    <a:gd name="connsiteY3" fmla="*/ 269240 h 269240"/>
                    <a:gd name="connsiteX4" fmla="*/ 0 w 537845"/>
                    <a:gd name="connsiteY4" fmla="*/ 0 h 269240"/>
                    <a:gd name="connsiteX0" fmla="*/ 0 w 509796"/>
                    <a:gd name="connsiteY0" fmla="*/ 1909 h 269240"/>
                    <a:gd name="connsiteX1" fmla="*/ 509796 w 509796"/>
                    <a:gd name="connsiteY1" fmla="*/ 0 h 269240"/>
                    <a:gd name="connsiteX2" fmla="*/ 509796 w 509796"/>
                    <a:gd name="connsiteY2" fmla="*/ 269240 h 269240"/>
                    <a:gd name="connsiteX3" fmla="*/ 5610 w 509796"/>
                    <a:gd name="connsiteY3" fmla="*/ 269240 h 269240"/>
                    <a:gd name="connsiteX4" fmla="*/ 0 w 509796"/>
                    <a:gd name="connsiteY4" fmla="*/ 1909 h 269240"/>
                    <a:gd name="connsiteX0" fmla="*/ 0 w 509796"/>
                    <a:gd name="connsiteY0" fmla="*/ 0 h 267331"/>
                    <a:gd name="connsiteX1" fmla="*/ 464818 w 509796"/>
                    <a:gd name="connsiteY1" fmla="*/ 0 h 267331"/>
                    <a:gd name="connsiteX2" fmla="*/ 509796 w 509796"/>
                    <a:gd name="connsiteY2" fmla="*/ 267331 h 267331"/>
                    <a:gd name="connsiteX3" fmla="*/ 5610 w 509796"/>
                    <a:gd name="connsiteY3" fmla="*/ 267331 h 267331"/>
                    <a:gd name="connsiteX4" fmla="*/ 0 w 509796"/>
                    <a:gd name="connsiteY4" fmla="*/ 0 h 267331"/>
                    <a:gd name="connsiteX0" fmla="*/ 0 w 509796"/>
                    <a:gd name="connsiteY0" fmla="*/ 0 h 267331"/>
                    <a:gd name="connsiteX1" fmla="*/ 464818 w 509796"/>
                    <a:gd name="connsiteY1" fmla="*/ 0 h 267331"/>
                    <a:gd name="connsiteX2" fmla="*/ 509796 w 509796"/>
                    <a:gd name="connsiteY2" fmla="*/ 267331 h 267331"/>
                    <a:gd name="connsiteX3" fmla="*/ 33652 w 509796"/>
                    <a:gd name="connsiteY3" fmla="*/ 267331 h 267331"/>
                    <a:gd name="connsiteX4" fmla="*/ 0 w 509796"/>
                    <a:gd name="connsiteY4" fmla="*/ 0 h 267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796" h="267331">
                      <a:moveTo>
                        <a:pt x="0" y="0"/>
                      </a:moveTo>
                      <a:lnTo>
                        <a:pt x="464818" y="0"/>
                      </a:lnTo>
                      <a:lnTo>
                        <a:pt x="509796" y="267331"/>
                      </a:lnTo>
                      <a:lnTo>
                        <a:pt x="33652" y="267331"/>
                      </a:lnTo>
                      <a:lnTo>
                        <a:pt x="0" y="0"/>
                      </a:lnTo>
                      <a:close/>
                    </a:path>
                  </a:pathLst>
                </a:custGeom>
                <a:solidFill>
                  <a:srgbClr val="FFFFFF"/>
                </a:solid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nl-NL" sz="9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Begrip</a:t>
                  </a:r>
                  <a:endParaRPr lang="nl-NL" sz="1200">
                    <a:effectLst/>
                    <a:latin typeface="Times New Roman" panose="02020603050405020304" pitchFamily="18" charset="0"/>
                    <a:ea typeface="Times New Roman" panose="02020603050405020304" pitchFamily="18" charset="0"/>
                  </a:endParaRPr>
                </a:p>
              </p:txBody>
            </p:sp>
            <p:sp>
              <p:nvSpPr>
                <p:cNvPr id="24" name="Tekstvak 2">
                  <a:extLst>
                    <a:ext uri="{FF2B5EF4-FFF2-40B4-BE49-F238E27FC236}">
                      <a16:creationId xmlns:a16="http://schemas.microsoft.com/office/drawing/2014/main" id="{700151F6-E55E-49EB-BA7D-18F159A875BC}"/>
                    </a:ext>
                  </a:extLst>
                </p:cNvPr>
                <p:cNvSpPr txBox="1">
                  <a:spLocks noChangeArrowheads="1"/>
                </p:cNvSpPr>
                <p:nvPr/>
              </p:nvSpPr>
              <p:spPr bwMode="auto">
                <a:xfrm>
                  <a:off x="5929576" y="1245379"/>
                  <a:ext cx="718056" cy="238651"/>
                </a:xfrm>
                <a:custGeom>
                  <a:avLst/>
                  <a:gdLst>
                    <a:gd name="connsiteX0" fmla="*/ 0 w 717550"/>
                    <a:gd name="connsiteY0" fmla="*/ 0 h 238125"/>
                    <a:gd name="connsiteX1" fmla="*/ 717550 w 717550"/>
                    <a:gd name="connsiteY1" fmla="*/ 0 h 238125"/>
                    <a:gd name="connsiteX2" fmla="*/ 717550 w 717550"/>
                    <a:gd name="connsiteY2" fmla="*/ 238125 h 238125"/>
                    <a:gd name="connsiteX3" fmla="*/ 0 w 717550"/>
                    <a:gd name="connsiteY3" fmla="*/ 238125 h 238125"/>
                    <a:gd name="connsiteX4" fmla="*/ 0 w 717550"/>
                    <a:gd name="connsiteY4" fmla="*/ 0 h 238125"/>
                    <a:gd name="connsiteX0" fmla="*/ 0 w 717550"/>
                    <a:gd name="connsiteY0" fmla="*/ 0 h 238125"/>
                    <a:gd name="connsiteX1" fmla="*/ 678282 w 717550"/>
                    <a:gd name="connsiteY1" fmla="*/ 28049 h 238125"/>
                    <a:gd name="connsiteX2" fmla="*/ 717550 w 717550"/>
                    <a:gd name="connsiteY2" fmla="*/ 238125 h 238125"/>
                    <a:gd name="connsiteX3" fmla="*/ 0 w 717550"/>
                    <a:gd name="connsiteY3" fmla="*/ 238125 h 238125"/>
                    <a:gd name="connsiteX4" fmla="*/ 0 w 717550"/>
                    <a:gd name="connsiteY4" fmla="*/ 0 h 238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550" h="238125">
                      <a:moveTo>
                        <a:pt x="0" y="0"/>
                      </a:moveTo>
                      <a:lnTo>
                        <a:pt x="678282" y="28049"/>
                      </a:lnTo>
                      <a:lnTo>
                        <a:pt x="717550" y="238125"/>
                      </a:lnTo>
                      <a:lnTo>
                        <a:pt x="0" y="238125"/>
                      </a:lnTo>
                      <a:lnTo>
                        <a:pt x="0" y="0"/>
                      </a:lnTo>
                      <a:close/>
                    </a:path>
                  </a:pathLst>
                </a:custGeom>
                <a:solidFill>
                  <a:srgbClr val="FFFFFF"/>
                </a:solid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nl-NL" sz="9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Informatie</a:t>
                  </a:r>
                  <a:endParaRPr lang="nl-NL" sz="1200">
                    <a:effectLst/>
                    <a:latin typeface="Times New Roman" panose="02020603050405020304" pitchFamily="18" charset="0"/>
                    <a:ea typeface="Times New Roman" panose="02020603050405020304" pitchFamily="18" charset="0"/>
                  </a:endParaRPr>
                </a:p>
              </p:txBody>
            </p:sp>
            <p:sp>
              <p:nvSpPr>
                <p:cNvPr id="25" name="Tekstvak 2">
                  <a:extLst>
                    <a:ext uri="{FF2B5EF4-FFF2-40B4-BE49-F238E27FC236}">
                      <a16:creationId xmlns:a16="http://schemas.microsoft.com/office/drawing/2014/main" id="{BE01A1A7-7026-4BCA-8ADA-D01F11AE33C7}"/>
                    </a:ext>
                  </a:extLst>
                </p:cNvPr>
                <p:cNvSpPr txBox="1">
                  <a:spLocks noChangeArrowheads="1"/>
                </p:cNvSpPr>
                <p:nvPr/>
              </p:nvSpPr>
              <p:spPr bwMode="auto">
                <a:xfrm>
                  <a:off x="5918356" y="2075632"/>
                  <a:ext cx="728863" cy="370244"/>
                </a:xfrm>
                <a:custGeom>
                  <a:avLst/>
                  <a:gdLst>
                    <a:gd name="connsiteX0" fmla="*/ 0 w 728980"/>
                    <a:gd name="connsiteY0" fmla="*/ 0 h 403860"/>
                    <a:gd name="connsiteX1" fmla="*/ 728980 w 728980"/>
                    <a:gd name="connsiteY1" fmla="*/ 0 h 403860"/>
                    <a:gd name="connsiteX2" fmla="*/ 728980 w 728980"/>
                    <a:gd name="connsiteY2" fmla="*/ 403860 h 403860"/>
                    <a:gd name="connsiteX3" fmla="*/ 0 w 728980"/>
                    <a:gd name="connsiteY3" fmla="*/ 403860 h 403860"/>
                    <a:gd name="connsiteX4" fmla="*/ 0 w 728980"/>
                    <a:gd name="connsiteY4" fmla="*/ 0 h 403860"/>
                    <a:gd name="connsiteX0" fmla="*/ 0 w 728980"/>
                    <a:gd name="connsiteY0" fmla="*/ 0 h 403860"/>
                    <a:gd name="connsiteX1" fmla="*/ 667272 w 728980"/>
                    <a:gd name="connsiteY1" fmla="*/ 44879 h 403860"/>
                    <a:gd name="connsiteX2" fmla="*/ 728980 w 728980"/>
                    <a:gd name="connsiteY2" fmla="*/ 403860 h 403860"/>
                    <a:gd name="connsiteX3" fmla="*/ 0 w 728980"/>
                    <a:gd name="connsiteY3" fmla="*/ 403860 h 403860"/>
                    <a:gd name="connsiteX4" fmla="*/ 0 w 728980"/>
                    <a:gd name="connsiteY4" fmla="*/ 0 h 403860"/>
                    <a:gd name="connsiteX0" fmla="*/ 0 w 700721"/>
                    <a:gd name="connsiteY0" fmla="*/ 0 h 403860"/>
                    <a:gd name="connsiteX1" fmla="*/ 667272 w 700721"/>
                    <a:gd name="connsiteY1" fmla="*/ 44879 h 403860"/>
                    <a:gd name="connsiteX2" fmla="*/ 700721 w 700721"/>
                    <a:gd name="connsiteY2" fmla="*/ 370949 h 403860"/>
                    <a:gd name="connsiteX3" fmla="*/ 0 w 700721"/>
                    <a:gd name="connsiteY3" fmla="*/ 403860 h 403860"/>
                    <a:gd name="connsiteX4" fmla="*/ 0 w 700721"/>
                    <a:gd name="connsiteY4" fmla="*/ 0 h 403860"/>
                    <a:gd name="connsiteX0" fmla="*/ 0 w 667363"/>
                    <a:gd name="connsiteY0" fmla="*/ 0 h 403860"/>
                    <a:gd name="connsiteX1" fmla="*/ 667272 w 667363"/>
                    <a:gd name="connsiteY1" fmla="*/ 44879 h 403860"/>
                    <a:gd name="connsiteX2" fmla="*/ 667363 w 667363"/>
                    <a:gd name="connsiteY2" fmla="*/ 403860 h 403860"/>
                    <a:gd name="connsiteX3" fmla="*/ 0 w 667363"/>
                    <a:gd name="connsiteY3" fmla="*/ 403860 h 403860"/>
                    <a:gd name="connsiteX4" fmla="*/ 0 w 667363"/>
                    <a:gd name="connsiteY4" fmla="*/ 0 h 403860"/>
                    <a:gd name="connsiteX0" fmla="*/ 0 w 682281"/>
                    <a:gd name="connsiteY0" fmla="*/ 0 h 403860"/>
                    <a:gd name="connsiteX1" fmla="*/ 667272 w 682281"/>
                    <a:gd name="connsiteY1" fmla="*/ 44879 h 403860"/>
                    <a:gd name="connsiteX2" fmla="*/ 667363 w 682281"/>
                    <a:gd name="connsiteY2" fmla="*/ 403860 h 403860"/>
                    <a:gd name="connsiteX3" fmla="*/ 0 w 682281"/>
                    <a:gd name="connsiteY3" fmla="*/ 403860 h 403860"/>
                    <a:gd name="connsiteX4" fmla="*/ 0 w 682281"/>
                    <a:gd name="connsiteY4" fmla="*/ 0 h 403860"/>
                    <a:gd name="connsiteX0" fmla="*/ 28061 w 682281"/>
                    <a:gd name="connsiteY0" fmla="*/ 0 h 370201"/>
                    <a:gd name="connsiteX1" fmla="*/ 667272 w 682281"/>
                    <a:gd name="connsiteY1" fmla="*/ 11220 h 370201"/>
                    <a:gd name="connsiteX2" fmla="*/ 667363 w 682281"/>
                    <a:gd name="connsiteY2" fmla="*/ 370201 h 370201"/>
                    <a:gd name="connsiteX3" fmla="*/ 0 w 682281"/>
                    <a:gd name="connsiteY3" fmla="*/ 370201 h 370201"/>
                    <a:gd name="connsiteX4" fmla="*/ 28061 w 682281"/>
                    <a:gd name="connsiteY4" fmla="*/ 0 h 370201"/>
                    <a:gd name="connsiteX0" fmla="*/ 28061 w 728567"/>
                    <a:gd name="connsiteY0" fmla="*/ 0 h 370201"/>
                    <a:gd name="connsiteX1" fmla="*/ 667272 w 728567"/>
                    <a:gd name="connsiteY1" fmla="*/ 11220 h 370201"/>
                    <a:gd name="connsiteX2" fmla="*/ 701020 w 728567"/>
                    <a:gd name="connsiteY2" fmla="*/ 196342 h 370201"/>
                    <a:gd name="connsiteX3" fmla="*/ 667363 w 728567"/>
                    <a:gd name="connsiteY3" fmla="*/ 370201 h 370201"/>
                    <a:gd name="connsiteX4" fmla="*/ 0 w 728567"/>
                    <a:gd name="connsiteY4" fmla="*/ 370201 h 370201"/>
                    <a:gd name="connsiteX5" fmla="*/ 28061 w 728567"/>
                    <a:gd name="connsiteY5" fmla="*/ 0 h 370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567" h="370201">
                      <a:moveTo>
                        <a:pt x="28061" y="0"/>
                      </a:moveTo>
                      <a:lnTo>
                        <a:pt x="667272" y="11220"/>
                      </a:lnTo>
                      <a:cubicBezTo>
                        <a:pt x="776710" y="43944"/>
                        <a:pt x="701005" y="136512"/>
                        <a:pt x="701020" y="196342"/>
                      </a:cubicBezTo>
                      <a:cubicBezTo>
                        <a:pt x="701035" y="256172"/>
                        <a:pt x="781478" y="341225"/>
                        <a:pt x="667363" y="370201"/>
                      </a:cubicBezTo>
                      <a:lnTo>
                        <a:pt x="0" y="370201"/>
                      </a:lnTo>
                      <a:lnTo>
                        <a:pt x="28061" y="0"/>
                      </a:lnTo>
                      <a:close/>
                    </a:path>
                  </a:pathLst>
                </a:custGeom>
                <a:solidFill>
                  <a:srgbClr val="FFFFFF"/>
                </a:solid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nl-NL" sz="9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Kennis opbouwen</a:t>
                  </a:r>
                  <a:endParaRPr lang="nl-NL" sz="1200">
                    <a:effectLst/>
                    <a:latin typeface="Times New Roman" panose="02020603050405020304" pitchFamily="18" charset="0"/>
                    <a:ea typeface="Times New Roman" panose="02020603050405020304" pitchFamily="18" charset="0"/>
                  </a:endParaRPr>
                </a:p>
              </p:txBody>
            </p:sp>
          </p:grpSp>
          <p:grpSp>
            <p:nvGrpSpPr>
              <p:cNvPr id="11" name="Groep 10">
                <a:extLst>
                  <a:ext uri="{FF2B5EF4-FFF2-40B4-BE49-F238E27FC236}">
                    <a16:creationId xmlns:a16="http://schemas.microsoft.com/office/drawing/2014/main" id="{A03D8BBF-04E5-4D55-B324-A9B5C7E6748D}"/>
                  </a:ext>
                </a:extLst>
              </p:cNvPr>
              <p:cNvGrpSpPr/>
              <p:nvPr/>
            </p:nvGrpSpPr>
            <p:grpSpPr>
              <a:xfrm>
                <a:off x="0" y="1307087"/>
                <a:ext cx="4724400" cy="2755900"/>
                <a:chOff x="0" y="1307087"/>
                <a:chExt cx="4724400" cy="2755900"/>
              </a:xfrm>
            </p:grpSpPr>
            <p:sp>
              <p:nvSpPr>
                <p:cNvPr id="12" name="Tekstvak 2">
                  <a:extLst>
                    <a:ext uri="{FF2B5EF4-FFF2-40B4-BE49-F238E27FC236}">
                      <a16:creationId xmlns:a16="http://schemas.microsoft.com/office/drawing/2014/main" id="{C306AEA6-EB6E-4286-93B1-D034A4F96016}"/>
                    </a:ext>
                  </a:extLst>
                </p:cNvPr>
                <p:cNvSpPr txBox="1">
                  <a:spLocks noChangeArrowheads="1"/>
                </p:cNvSpPr>
                <p:nvPr/>
              </p:nvSpPr>
              <p:spPr bwMode="auto">
                <a:xfrm>
                  <a:off x="1270000" y="1307087"/>
                  <a:ext cx="1727392" cy="480798"/>
                </a:xfrm>
                <a:prstGeom prst="rect">
                  <a:avLst/>
                </a:prstGeom>
                <a:noFill/>
                <a:ln w="9525">
                  <a:noFill/>
                  <a:miter lim="800000"/>
                  <a:headEnd/>
                  <a:tailEnd/>
                </a:ln>
              </p:spPr>
              <p:txBody>
                <a:bodyPr rot="0" vert="horz" wrap="square" lIns="91440" tIns="45720" rIns="91440" bIns="45720" anchor="t" anchorCtr="0">
                  <a:spAutoFit/>
                </a:bodyPr>
                <a:lstStyle/>
                <a:p>
                  <a:pPr>
                    <a:lnSpc>
                      <a:spcPct val="115000"/>
                    </a:lnSpc>
                    <a:spcAft>
                      <a:spcPts val="1000"/>
                    </a:spcAft>
                  </a:pPr>
                  <a: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Instrumentele kennis: </a:t>
                  </a:r>
                  <a:b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br>
                  <a:r>
                    <a:rPr lang="nl-NL" sz="800"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Instrumenten kennen en gebruiken</a:t>
                  </a:r>
                  <a:endParaRPr lang="nl-NL" sz="1200">
                    <a:effectLst/>
                    <a:latin typeface="Times New Roman" panose="02020603050405020304" pitchFamily="18" charset="0"/>
                    <a:ea typeface="Times New Roman" panose="02020603050405020304" pitchFamily="18" charset="0"/>
                  </a:endParaRPr>
                </a:p>
              </p:txBody>
            </p:sp>
            <p:grpSp>
              <p:nvGrpSpPr>
                <p:cNvPr id="13" name="Groep 12">
                  <a:extLst>
                    <a:ext uri="{FF2B5EF4-FFF2-40B4-BE49-F238E27FC236}">
                      <a16:creationId xmlns:a16="http://schemas.microsoft.com/office/drawing/2014/main" id="{ED6FBFFB-9741-4B4A-8786-5AB65F70A2F4}"/>
                    </a:ext>
                  </a:extLst>
                </p:cNvPr>
                <p:cNvGrpSpPr/>
                <p:nvPr/>
              </p:nvGrpSpPr>
              <p:grpSpPr>
                <a:xfrm rot="1058343">
                  <a:off x="0" y="2132587"/>
                  <a:ext cx="3258916" cy="981192"/>
                  <a:chOff x="0" y="2132587"/>
                  <a:chExt cx="3259573" cy="982226"/>
                </a:xfrm>
              </p:grpSpPr>
              <p:sp>
                <p:nvSpPr>
                  <p:cNvPr id="19" name="PIJL-OMHOOG en -OMLAAG 26">
                    <a:extLst>
                      <a:ext uri="{FF2B5EF4-FFF2-40B4-BE49-F238E27FC236}">
                        <a16:creationId xmlns:a16="http://schemas.microsoft.com/office/drawing/2014/main" id="{1BC7428E-5384-43F7-8DCD-A2EAD77CD869}"/>
                      </a:ext>
                    </a:extLst>
                  </p:cNvPr>
                  <p:cNvSpPr/>
                  <p:nvPr/>
                </p:nvSpPr>
                <p:spPr>
                  <a:xfrm rot="18338883">
                    <a:off x="1207512" y="1062751"/>
                    <a:ext cx="844550" cy="3259573"/>
                  </a:xfrm>
                  <a:prstGeom prst="upDownArrow">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nl-NL"/>
                  </a:p>
                </p:txBody>
              </p:sp>
              <p:sp>
                <p:nvSpPr>
                  <p:cNvPr id="20" name="Tekstvak 2">
                    <a:extLst>
                      <a:ext uri="{FF2B5EF4-FFF2-40B4-BE49-F238E27FC236}">
                        <a16:creationId xmlns:a16="http://schemas.microsoft.com/office/drawing/2014/main" id="{3766F108-5A4D-43A1-B95D-46EBED8DAD42}"/>
                      </a:ext>
                    </a:extLst>
                  </p:cNvPr>
                  <p:cNvSpPr txBox="1">
                    <a:spLocks noChangeArrowheads="1"/>
                  </p:cNvSpPr>
                  <p:nvPr/>
                </p:nvSpPr>
                <p:spPr bwMode="auto">
                  <a:xfrm rot="2169675">
                    <a:off x="457134" y="2132587"/>
                    <a:ext cx="1439115" cy="514470"/>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nl-NL" sz="1000" b="1" kern="12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Wijzen van weten</a:t>
                    </a:r>
                    <a:br>
                      <a:rPr lang="nl-NL" sz="1000" b="1" kern="12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r>
                      <a:rPr lang="nl-NL" sz="1000" b="1" kern="12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(Modes of knowing)</a:t>
                    </a:r>
                    <a:endParaRPr lang="nl-NL" sz="1200">
                      <a:effectLst/>
                      <a:latin typeface="Times New Roman" panose="02020603050405020304" pitchFamily="18" charset="0"/>
                      <a:ea typeface="Times New Roman" panose="02020603050405020304" pitchFamily="18" charset="0"/>
                    </a:endParaRPr>
                  </a:p>
                </p:txBody>
              </p:sp>
            </p:grpSp>
            <p:sp>
              <p:nvSpPr>
                <p:cNvPr id="14" name="Tekstvak 2">
                  <a:extLst>
                    <a:ext uri="{FF2B5EF4-FFF2-40B4-BE49-F238E27FC236}">
                      <a16:creationId xmlns:a16="http://schemas.microsoft.com/office/drawing/2014/main" id="{E9801FC2-A01C-4495-AA25-DCF111A7D149}"/>
                    </a:ext>
                  </a:extLst>
                </p:cNvPr>
                <p:cNvSpPr txBox="1">
                  <a:spLocks noChangeArrowheads="1"/>
                </p:cNvSpPr>
                <p:nvPr/>
              </p:nvSpPr>
              <p:spPr bwMode="auto">
                <a:xfrm>
                  <a:off x="1612900" y="1592837"/>
                  <a:ext cx="1727392" cy="614684"/>
                </a:xfrm>
                <a:prstGeom prst="rect">
                  <a:avLst/>
                </a:prstGeom>
                <a:noFill/>
                <a:ln w="9525">
                  <a:noFill/>
                  <a:miter lim="800000"/>
                  <a:headEnd/>
                  <a:tailEnd/>
                </a:ln>
              </p:spPr>
              <p:txBody>
                <a:bodyPr rot="0" vert="horz" wrap="square" lIns="91440" tIns="45720" rIns="91440" bIns="45720" anchor="t" anchorCtr="0">
                  <a:spAutoFit/>
                </a:bodyPr>
                <a:lstStyle/>
                <a:p>
                  <a:pPr>
                    <a:lnSpc>
                      <a:spcPct val="115000"/>
                    </a:lnSpc>
                    <a:spcAft>
                      <a:spcPts val="1000"/>
                    </a:spcAft>
                  </a:pPr>
                  <a: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Procedurele kennis: </a:t>
                  </a:r>
                  <a:b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br>
                  <a:r>
                    <a:rPr lang="nl-NL" sz="800"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Procedures (stappen en volgorde) kennen en toelichten</a:t>
                  </a:r>
                  <a:endParaRPr lang="nl-NL" sz="1200">
                    <a:effectLst/>
                    <a:latin typeface="Times New Roman" panose="02020603050405020304" pitchFamily="18" charset="0"/>
                    <a:ea typeface="Times New Roman" panose="02020603050405020304" pitchFamily="18" charset="0"/>
                  </a:endParaRPr>
                </a:p>
              </p:txBody>
            </p:sp>
            <p:sp>
              <p:nvSpPr>
                <p:cNvPr id="15" name="Tekstvak 2">
                  <a:extLst>
                    <a:ext uri="{FF2B5EF4-FFF2-40B4-BE49-F238E27FC236}">
                      <a16:creationId xmlns:a16="http://schemas.microsoft.com/office/drawing/2014/main" id="{42E1FC1D-6C3B-4375-9286-0157F076DCBA}"/>
                    </a:ext>
                  </a:extLst>
                </p:cNvPr>
                <p:cNvSpPr txBox="1">
                  <a:spLocks noChangeArrowheads="1"/>
                </p:cNvSpPr>
                <p:nvPr/>
              </p:nvSpPr>
              <p:spPr bwMode="auto">
                <a:xfrm>
                  <a:off x="2057400" y="2005587"/>
                  <a:ext cx="1822365" cy="747974"/>
                </a:xfrm>
                <a:prstGeom prst="rect">
                  <a:avLst/>
                </a:prstGeom>
                <a:noFill/>
                <a:ln w="9525">
                  <a:noFill/>
                  <a:miter lim="800000"/>
                  <a:headEnd/>
                  <a:tailEnd/>
                </a:ln>
              </p:spPr>
              <p:txBody>
                <a:bodyPr rot="0" vert="horz" wrap="square" lIns="91440" tIns="45720" rIns="91440" bIns="45720" anchor="t" anchorCtr="0">
                  <a:spAutoFit/>
                </a:bodyPr>
                <a:lstStyle/>
                <a:p>
                  <a:pPr>
                    <a:lnSpc>
                      <a:spcPct val="115000"/>
                    </a:lnSpc>
                    <a:spcAft>
                      <a:spcPts val="1000"/>
                    </a:spcAft>
                  </a:pPr>
                  <a:r>
                    <a:rPr lang="nl-NL" sz="800" b="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Substantieve kennis: </a:t>
                  </a:r>
                  <a:br>
                    <a:rPr lang="nl-NL" sz="800" b="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br>
                  <a:r>
                    <a:rPr lang="nl-NL" sz="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De beste procedure kunnen kiezen (oorzaak – gevolgen overzien), kennis: om de beste manier te kiezen</a:t>
                  </a:r>
                  <a:endParaRPr lang="nl-NL" sz="1200" dirty="0">
                    <a:effectLst/>
                    <a:latin typeface="Times New Roman" panose="02020603050405020304" pitchFamily="18" charset="0"/>
                    <a:ea typeface="Times New Roman" panose="02020603050405020304" pitchFamily="18" charset="0"/>
                  </a:endParaRPr>
                </a:p>
              </p:txBody>
            </p:sp>
            <p:sp>
              <p:nvSpPr>
                <p:cNvPr id="16" name="Tekstvak 2">
                  <a:extLst>
                    <a:ext uri="{FF2B5EF4-FFF2-40B4-BE49-F238E27FC236}">
                      <a16:creationId xmlns:a16="http://schemas.microsoft.com/office/drawing/2014/main" id="{AE8244FA-C77E-40D7-9821-2EC96DE28BE0}"/>
                    </a:ext>
                  </a:extLst>
                </p:cNvPr>
                <p:cNvSpPr txBox="1">
                  <a:spLocks noChangeArrowheads="1"/>
                </p:cNvSpPr>
                <p:nvPr/>
              </p:nvSpPr>
              <p:spPr bwMode="auto">
                <a:xfrm>
                  <a:off x="2457450" y="2564387"/>
                  <a:ext cx="1727392" cy="747974"/>
                </a:xfrm>
                <a:prstGeom prst="rect">
                  <a:avLst/>
                </a:prstGeom>
                <a:noFill/>
                <a:ln w="9525">
                  <a:noFill/>
                  <a:miter lim="800000"/>
                  <a:headEnd/>
                  <a:tailEnd/>
                </a:ln>
              </p:spPr>
              <p:txBody>
                <a:bodyPr rot="0" vert="horz" wrap="square" lIns="91440" tIns="45720" rIns="91440" bIns="45720" anchor="t" anchorCtr="0">
                  <a:spAutoFit/>
                </a:bodyPr>
                <a:lstStyle/>
                <a:p>
                  <a:pPr>
                    <a:lnSpc>
                      <a:spcPct val="115000"/>
                    </a:lnSpc>
                    <a:spcAft>
                      <a:spcPts val="1000"/>
                    </a:spcAft>
                  </a:pPr>
                  <a: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Esthetische kennis: </a:t>
                  </a:r>
                  <a:b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br>
                  <a:r>
                    <a:rPr lang="nl-NL" sz="800"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weten wat het effect is op de ander, emotie, moreel. Wat doet het met de ander?</a:t>
                  </a:r>
                  <a:endParaRPr lang="nl-NL" sz="1200">
                    <a:effectLst/>
                    <a:latin typeface="Times New Roman" panose="02020603050405020304" pitchFamily="18" charset="0"/>
                    <a:ea typeface="Times New Roman" panose="02020603050405020304" pitchFamily="18" charset="0"/>
                  </a:endParaRPr>
                </a:p>
              </p:txBody>
            </p:sp>
            <p:sp>
              <p:nvSpPr>
                <p:cNvPr id="17" name="Tekstvak 2">
                  <a:extLst>
                    <a:ext uri="{FF2B5EF4-FFF2-40B4-BE49-F238E27FC236}">
                      <a16:creationId xmlns:a16="http://schemas.microsoft.com/office/drawing/2014/main" id="{B997A8BA-D939-49CC-A4E8-7E8077507455}"/>
                    </a:ext>
                  </a:extLst>
                </p:cNvPr>
                <p:cNvSpPr txBox="1">
                  <a:spLocks noChangeArrowheads="1"/>
                </p:cNvSpPr>
                <p:nvPr/>
              </p:nvSpPr>
              <p:spPr bwMode="auto">
                <a:xfrm>
                  <a:off x="2724150" y="3116837"/>
                  <a:ext cx="1726775" cy="614684"/>
                </a:xfrm>
                <a:prstGeom prst="rect">
                  <a:avLst/>
                </a:prstGeom>
                <a:noFill/>
                <a:ln w="9525">
                  <a:noFill/>
                  <a:miter lim="800000"/>
                  <a:headEnd/>
                  <a:tailEnd/>
                </a:ln>
              </p:spPr>
              <p:txBody>
                <a:bodyPr rot="0" vert="horz" wrap="square" lIns="91440" tIns="45720" rIns="91440" bIns="45720" anchor="t" anchorCtr="0">
                  <a:spAutoFit/>
                </a:bodyPr>
                <a:lstStyle/>
                <a:p>
                  <a:pPr>
                    <a:lnSpc>
                      <a:spcPct val="115000"/>
                    </a:lnSpc>
                    <a:spcAft>
                      <a:spcPts val="1000"/>
                    </a:spcAft>
                  </a:pPr>
                  <a: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Theoretische kennis: </a:t>
                  </a:r>
                  <a:b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br>
                  <a:r>
                    <a:rPr lang="nl-NL" sz="800"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Theorieën kennen zoals wat is de evolutietheorie</a:t>
                  </a:r>
                  <a:endParaRPr lang="nl-NL" sz="1200">
                    <a:effectLst/>
                    <a:latin typeface="Times New Roman" panose="02020603050405020304" pitchFamily="18" charset="0"/>
                    <a:ea typeface="Times New Roman" panose="02020603050405020304" pitchFamily="18" charset="0"/>
                  </a:endParaRPr>
                </a:p>
              </p:txBody>
            </p:sp>
            <p:sp>
              <p:nvSpPr>
                <p:cNvPr id="18" name="Tekstvak 2">
                  <a:extLst>
                    <a:ext uri="{FF2B5EF4-FFF2-40B4-BE49-F238E27FC236}">
                      <a16:creationId xmlns:a16="http://schemas.microsoft.com/office/drawing/2014/main" id="{A6828128-D012-4834-B9EE-CDD86FC69422}"/>
                    </a:ext>
                  </a:extLst>
                </p:cNvPr>
                <p:cNvSpPr txBox="1">
                  <a:spLocks noChangeArrowheads="1"/>
                </p:cNvSpPr>
                <p:nvPr/>
              </p:nvSpPr>
              <p:spPr bwMode="auto">
                <a:xfrm>
                  <a:off x="2997200" y="3586737"/>
                  <a:ext cx="1727200" cy="476250"/>
                </a:xfrm>
                <a:prstGeom prst="rect">
                  <a:avLst/>
                </a:prstGeom>
                <a:noFill/>
                <a:ln w="9525">
                  <a:noFill/>
                  <a:miter lim="800000"/>
                  <a:headEnd/>
                  <a:tailEnd/>
                </a:ln>
              </p:spPr>
              <p:txBody>
                <a:bodyPr rot="0" vert="horz" wrap="square" lIns="91440" tIns="45720" rIns="91440" bIns="45720" anchor="t" anchorCtr="0">
                  <a:spAutoFit/>
                </a:bodyPr>
                <a:lstStyle/>
                <a:p>
                  <a:pPr>
                    <a:lnSpc>
                      <a:spcPct val="115000"/>
                    </a:lnSpc>
                    <a:spcAft>
                      <a:spcPts val="1000"/>
                    </a:spcAft>
                  </a:pPr>
                  <a: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Metacognitieve kennis: </a:t>
                  </a:r>
                  <a:br>
                    <a:rPr lang="nl-NL" sz="8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br>
                  <a:r>
                    <a:rPr lang="nl-NL" sz="800"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Weten hoe je iets leert</a:t>
                  </a:r>
                  <a:endParaRPr lang="nl-NL" sz="1200">
                    <a:effectLst/>
                    <a:latin typeface="Times New Roman" panose="02020603050405020304" pitchFamily="18" charset="0"/>
                    <a:ea typeface="Times New Roman" panose="02020603050405020304" pitchFamily="18" charset="0"/>
                  </a:endParaRPr>
                </a:p>
              </p:txBody>
            </p:sp>
          </p:grpSp>
        </p:grpSp>
        <p:sp>
          <p:nvSpPr>
            <p:cNvPr id="9" name="Tekstvak 2">
              <a:extLst>
                <a:ext uri="{FF2B5EF4-FFF2-40B4-BE49-F238E27FC236}">
                  <a16:creationId xmlns:a16="http://schemas.microsoft.com/office/drawing/2014/main" id="{8FD3B5C3-CC80-4932-B67E-85AFB6BD81DC}"/>
                </a:ext>
              </a:extLst>
            </p:cNvPr>
            <p:cNvSpPr txBox="1">
              <a:spLocks noChangeArrowheads="1"/>
            </p:cNvSpPr>
            <p:nvPr/>
          </p:nvSpPr>
          <p:spPr bwMode="auto">
            <a:xfrm>
              <a:off x="4768344" y="3551014"/>
              <a:ext cx="2407002" cy="380830"/>
            </a:xfrm>
            <a:prstGeom prst="rect">
              <a:avLst/>
            </a:prstGeom>
            <a:noFill/>
            <a:ln w="9525">
              <a:noFill/>
              <a:miter lim="800000"/>
              <a:headEnd/>
              <a:tailEnd/>
            </a:ln>
          </p:spPr>
          <p:txBody>
            <a:bodyPr rot="0" vert="horz" wrap="square" lIns="91440" tIns="45720" rIns="91440" bIns="45720" anchor="t" anchorCtr="0">
              <a:spAutoFit/>
            </a:bodyPr>
            <a:lstStyle/>
            <a:p>
              <a:pPr>
                <a:lnSpc>
                  <a:spcPct val="115000"/>
                </a:lnSpc>
                <a:spcAft>
                  <a:spcPts val="1000"/>
                </a:spcAft>
              </a:pPr>
              <a:r>
                <a:rPr lang="en-US" sz="1000" b="1"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Spiral of Knowing – Gordon Wells</a:t>
              </a:r>
              <a:endParaRPr lang="nl-NL" sz="1200">
                <a:effectLst/>
                <a:latin typeface="Times New Roman" panose="02020603050405020304" pitchFamily="18" charset="0"/>
                <a:ea typeface="Times New Roman" panose="02020603050405020304" pitchFamily="18" charset="0"/>
              </a:endParaRPr>
            </a:p>
          </p:txBody>
        </p:sp>
      </p:grpSp>
    </p:spTree>
    <p:extLst>
      <p:ext uri="{BB962C8B-B14F-4D97-AF65-F5344CB8AC3E}">
        <p14:creationId xmlns:p14="http://schemas.microsoft.com/office/powerpoint/2010/main" val="1917250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1F454FD-1E7B-8105-EF6A-3B22BC952AC8}"/>
              </a:ext>
            </a:extLst>
          </p:cNvPr>
          <p:cNvSpPr>
            <a:spLocks noGrp="1"/>
          </p:cNvSpPr>
          <p:nvPr>
            <p:ph type="title"/>
          </p:nvPr>
        </p:nvSpPr>
        <p:spPr/>
        <p:txBody>
          <a:bodyPr/>
          <a:lstStyle/>
          <a:p>
            <a:r>
              <a:rPr lang="nl-NL" dirty="0"/>
              <a:t>Wat herken je van de 5 impulsen</a:t>
            </a:r>
          </a:p>
        </p:txBody>
      </p:sp>
      <p:sp>
        <p:nvSpPr>
          <p:cNvPr id="3" name="Tijdelijke aanduiding voor inhoud 2">
            <a:extLst>
              <a:ext uri="{FF2B5EF4-FFF2-40B4-BE49-F238E27FC236}">
                <a16:creationId xmlns:a16="http://schemas.microsoft.com/office/drawing/2014/main" id="{EC4DA6F5-58C1-54D4-17CC-47E239908C96}"/>
              </a:ext>
            </a:extLst>
          </p:cNvPr>
          <p:cNvSpPr>
            <a:spLocks noGrp="1"/>
          </p:cNvSpPr>
          <p:nvPr>
            <p:ph idx="1"/>
          </p:nvPr>
        </p:nvSpPr>
        <p:spPr/>
        <p:txBody>
          <a:bodyPr>
            <a:normAutofit/>
          </a:bodyPr>
          <a:lstStyle/>
          <a:p>
            <a:pPr fontAlgn="base"/>
            <a:r>
              <a:rPr lang="nl-NL" sz="1800" dirty="0">
                <a:effectLst/>
                <a:ea typeface="Times New Roman" panose="02020603050405020304" pitchFamily="18" charset="0"/>
              </a:rPr>
              <a:t>Oriënteren </a:t>
            </a:r>
          </a:p>
          <a:p>
            <a:pPr fontAlgn="base"/>
            <a:endParaRPr lang="nl-NL" sz="1800" dirty="0">
              <a:effectLst/>
              <a:ea typeface="Times New Roman" panose="02020603050405020304" pitchFamily="18" charset="0"/>
            </a:endParaRPr>
          </a:p>
          <a:p>
            <a:pPr marL="0" indent="0" fontAlgn="base">
              <a:buNone/>
            </a:pPr>
            <a:r>
              <a:rPr lang="nl-NL" sz="1800" dirty="0">
                <a:effectLst/>
                <a:ea typeface="Times New Roman" panose="02020603050405020304" pitchFamily="18" charset="0"/>
              </a:rPr>
              <a:t> </a:t>
            </a:r>
          </a:p>
          <a:p>
            <a:pPr fontAlgn="base"/>
            <a:r>
              <a:rPr lang="nl-NL" sz="1800" dirty="0">
                <a:effectLst/>
                <a:ea typeface="Times New Roman" panose="02020603050405020304" pitchFamily="18" charset="0"/>
              </a:rPr>
              <a:t>Structureren/verdiepen</a:t>
            </a:r>
          </a:p>
          <a:p>
            <a:pPr marL="0" indent="0" fontAlgn="base">
              <a:buNone/>
            </a:pPr>
            <a:endParaRPr lang="nl-NL" sz="1800" dirty="0">
              <a:effectLst/>
              <a:ea typeface="Times New Roman" panose="02020603050405020304" pitchFamily="18" charset="0"/>
            </a:endParaRPr>
          </a:p>
          <a:p>
            <a:pPr marL="0" indent="0" fontAlgn="base">
              <a:buNone/>
            </a:pPr>
            <a:r>
              <a:rPr lang="nl-NL" sz="1800" dirty="0">
                <a:effectLst/>
                <a:ea typeface="Times New Roman" panose="02020603050405020304" pitchFamily="18" charset="0"/>
              </a:rPr>
              <a:t> </a:t>
            </a:r>
          </a:p>
          <a:p>
            <a:pPr fontAlgn="base"/>
            <a:r>
              <a:rPr lang="nl-NL" sz="1800" dirty="0">
                <a:effectLst/>
                <a:ea typeface="Times New Roman" panose="02020603050405020304" pitchFamily="18" charset="0"/>
              </a:rPr>
              <a:t>Verbreden</a:t>
            </a:r>
          </a:p>
          <a:p>
            <a:pPr marL="0" indent="0" fontAlgn="base">
              <a:buNone/>
            </a:pPr>
            <a:r>
              <a:rPr lang="nl-NL" sz="1800" dirty="0">
                <a:effectLst/>
                <a:ea typeface="Times New Roman" panose="02020603050405020304" pitchFamily="18" charset="0"/>
              </a:rPr>
              <a:t> </a:t>
            </a:r>
          </a:p>
          <a:p>
            <a:pPr marL="0" indent="0" fontAlgn="base">
              <a:buNone/>
            </a:pPr>
            <a:endParaRPr lang="nl-NL" sz="1800" dirty="0">
              <a:effectLst/>
              <a:ea typeface="Times New Roman" panose="02020603050405020304" pitchFamily="18" charset="0"/>
            </a:endParaRPr>
          </a:p>
          <a:p>
            <a:pPr fontAlgn="base"/>
            <a:r>
              <a:rPr lang="nl-NL" sz="1800" dirty="0">
                <a:effectLst/>
                <a:ea typeface="Times New Roman" panose="02020603050405020304" pitchFamily="18" charset="0"/>
              </a:rPr>
              <a:t>Toevoegen</a:t>
            </a:r>
          </a:p>
          <a:p>
            <a:pPr fontAlgn="base"/>
            <a:endParaRPr lang="nl-NL" sz="1800" dirty="0">
              <a:ea typeface="Times New Roman" panose="02020603050405020304" pitchFamily="18" charset="0"/>
            </a:endParaRPr>
          </a:p>
          <a:p>
            <a:pPr fontAlgn="base"/>
            <a:endParaRPr lang="nl-NL" sz="1800" dirty="0">
              <a:effectLst/>
              <a:ea typeface="Times New Roman" panose="02020603050405020304" pitchFamily="18" charset="0"/>
            </a:endParaRPr>
          </a:p>
          <a:p>
            <a:pPr fontAlgn="base"/>
            <a:r>
              <a:rPr lang="nl-NL" sz="1800" dirty="0">
                <a:effectLst/>
                <a:ea typeface="Times New Roman" panose="02020603050405020304" pitchFamily="18" charset="0"/>
              </a:rPr>
              <a:t>Reflecteren</a:t>
            </a:r>
          </a:p>
          <a:p>
            <a:pPr marL="0" indent="0" fontAlgn="base">
              <a:buNone/>
            </a:pPr>
            <a:endParaRPr lang="nl-NL" sz="1800" dirty="0">
              <a:effectLst/>
              <a:latin typeface="Times New Roman" panose="02020603050405020304" pitchFamily="18" charset="0"/>
              <a:ea typeface="Times New Roman" panose="02020603050405020304" pitchFamily="18" charset="0"/>
            </a:endParaRPr>
          </a:p>
          <a:p>
            <a:endParaRPr lang="nl-NL" dirty="0"/>
          </a:p>
        </p:txBody>
      </p:sp>
      <p:sp>
        <p:nvSpPr>
          <p:cNvPr id="4" name="Tijdelijke aanduiding voor voettekst 3">
            <a:extLst>
              <a:ext uri="{FF2B5EF4-FFF2-40B4-BE49-F238E27FC236}">
                <a16:creationId xmlns:a16="http://schemas.microsoft.com/office/drawing/2014/main" id="{ED6D99A2-0CDA-48F1-6589-8A3994DC88E1}"/>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1557569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dirty="0"/>
              <a:t>We maken de stand van zaken op</a:t>
            </a:r>
          </a:p>
        </p:txBody>
      </p:sp>
      <p:sp>
        <p:nvSpPr>
          <p:cNvPr id="4" name="Tijdelijke aanduiding voor voettekst 3"/>
          <p:cNvSpPr>
            <a:spLocks noGrp="1"/>
          </p:cNvSpPr>
          <p:nvPr>
            <p:ph type="ftr" sz="quarter" idx="11"/>
          </p:nvPr>
        </p:nvSpPr>
        <p:spPr/>
        <p:txBody>
          <a:bodyPr/>
          <a:lstStyle/>
          <a:p>
            <a:r>
              <a:rPr lang="nl-NL"/>
              <a:t>copyright-de activiteit</a:t>
            </a:r>
          </a:p>
        </p:txBody>
      </p:sp>
      <p:sp>
        <p:nvSpPr>
          <p:cNvPr id="5" name="Tijdelijke aanduiding voor inhoud 4"/>
          <p:cNvSpPr>
            <a:spLocks noGrp="1"/>
          </p:cNvSpPr>
          <p:nvPr>
            <p:ph idx="1"/>
          </p:nvPr>
        </p:nvSpPr>
        <p:spPr/>
        <p:txBody>
          <a:bodyPr/>
          <a:lstStyle/>
          <a:p>
            <a:endParaRPr lang="nl-NL" dirty="0"/>
          </a:p>
        </p:txBody>
      </p:sp>
      <p:sp>
        <p:nvSpPr>
          <p:cNvPr id="7" name="Tijdelijke aanduiding voor inhoud 2"/>
          <p:cNvSpPr txBox="1">
            <a:spLocks/>
          </p:cNvSpPr>
          <p:nvPr/>
        </p:nvSpPr>
        <p:spPr>
          <a:xfrm>
            <a:off x="-94118" y="1600200"/>
            <a:ext cx="9553146" cy="539541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nl-NL" dirty="0"/>
          </a:p>
        </p:txBody>
      </p:sp>
      <p:pic>
        <p:nvPicPr>
          <p:cNvPr id="8" name="Picture 2" descr="Afbeeldingsresultaat voor kleuters gezelschapssp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444296"/>
            <a:ext cx="7344816" cy="4888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8679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solidFill>
                  <a:schemeClr val="tx1"/>
                </a:solidFill>
              </a:rPr>
              <a:t>lunchpauze </a:t>
            </a:r>
          </a:p>
        </p:txBody>
      </p:sp>
      <p:pic>
        <p:nvPicPr>
          <p:cNvPr id="5" name="Tijdelijke aanduiding voor inhoud 11" descr="katja-271009 156.JPG"/>
          <p:cNvPicPr>
            <a:picLocks noGrp="1" noChangeAspect="1"/>
          </p:cNvPicPr>
          <p:nvPr>
            <p:ph idx="1"/>
          </p:nvPr>
        </p:nvPicPr>
        <p:blipFill>
          <a:blip r:embed="rId2" cstate="email"/>
          <a:stretch>
            <a:fillRect/>
          </a:stretch>
        </p:blipFill>
        <p:spPr>
          <a:xfrm>
            <a:off x="2699792" y="1484784"/>
            <a:ext cx="3429000" cy="4572000"/>
          </a:xfrm>
          <a:ln w="76200">
            <a:solidFill>
              <a:srgbClr val="00B0F0"/>
            </a:solidFill>
          </a:ln>
        </p:spPr>
      </p:pic>
      <p:sp>
        <p:nvSpPr>
          <p:cNvPr id="4" name="Tijdelijke aanduiding voor voettekst 3"/>
          <p:cNvSpPr>
            <a:spLocks noGrp="1"/>
          </p:cNvSpPr>
          <p:nvPr>
            <p:ph type="ftr" sz="quarter" idx="11"/>
          </p:nvPr>
        </p:nvSpPr>
        <p:spPr/>
        <p:txBody>
          <a:bodyPr/>
          <a:lstStyle/>
          <a:p>
            <a:pPr>
              <a:defRPr/>
            </a:pPr>
            <a:r>
              <a:rPr lang="nl-NL"/>
              <a:t>copyright-de activiteit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a:xfrm>
            <a:off x="457200" y="548681"/>
            <a:ext cx="8229600" cy="3096343"/>
          </a:xfrm>
        </p:spPr>
        <p:txBody>
          <a:bodyPr>
            <a:normAutofit/>
          </a:bodyPr>
          <a:lstStyle/>
          <a:p>
            <a:br>
              <a:rPr lang="nl-NL" dirty="0">
                <a:latin typeface="Calibri" pitchFamily="34" charset="0"/>
              </a:rPr>
            </a:br>
            <a:r>
              <a:rPr lang="nl-NL" dirty="0">
                <a:latin typeface="Calibri" pitchFamily="34" charset="0"/>
              </a:rPr>
              <a:t>Hoofdstuk 6 - Startblokkenportfolio</a:t>
            </a:r>
            <a:endParaRPr lang="nl-NL" sz="2200" dirty="0">
              <a:latin typeface="Calibri" pitchFamily="34" charset="0"/>
            </a:endParaRPr>
          </a:p>
        </p:txBody>
      </p:sp>
      <p:sp>
        <p:nvSpPr>
          <p:cNvPr id="6149" name="Tijdelijke aanduiding voor voettekst 4"/>
          <p:cNvSpPr>
            <a:spLocks noGrp="1"/>
          </p:cNvSpPr>
          <p:nvPr>
            <p:ph type="ftr" sz="quarter" idx="11"/>
          </p:nvPr>
        </p:nvSpPr>
        <p:spPr bwMode="auto">
          <a:xfrm>
            <a:off x="395288" y="6172200"/>
            <a:ext cx="1439862" cy="457200"/>
          </a:xfrm>
          <a:noFill/>
          <a:ln>
            <a:miter lim="800000"/>
            <a:headEnd/>
            <a:tailEnd/>
          </a:ln>
        </p:spPr>
        <p:txBody>
          <a:bodyPr vert="horz" wrap="square" lIns="91440" tIns="45720" rIns="91440" bIns="45720" numCol="1" compatLnSpc="1">
            <a:prstTxWarp prst="textNoShape">
              <a:avLst/>
            </a:prstTxWarp>
          </a:bodyPr>
          <a:lstStyle/>
          <a:p>
            <a:pPr fontAlgn="base">
              <a:spcBef>
                <a:spcPct val="0"/>
              </a:spcBef>
              <a:spcAft>
                <a:spcPct val="0"/>
              </a:spcAft>
            </a:pPr>
            <a:r>
              <a:rPr lang="nl-NL" sz="1800" dirty="0">
                <a:solidFill>
                  <a:schemeClr val="tx1"/>
                </a:solidFill>
                <a:latin typeface="Arial" charset="0"/>
                <a:cs typeface="Arial" charset="0"/>
              </a:rPr>
              <a:t>©</a:t>
            </a:r>
            <a:r>
              <a:rPr lang="nl-NL" dirty="0"/>
              <a:t>- De Activiteit</a:t>
            </a:r>
          </a:p>
        </p:txBody>
      </p:sp>
      <p:pic>
        <p:nvPicPr>
          <p:cNvPr id="7" name="Afbeelding 6" descr="!cid_6B4B24F4-8E41-4045-89B1-DD4ABE833BD3.jpg"/>
          <p:cNvPicPr>
            <a:picLocks noChangeAspect="1"/>
          </p:cNvPicPr>
          <p:nvPr/>
        </p:nvPicPr>
        <p:blipFill>
          <a:blip r:embed="rId3" cstate="email"/>
          <a:stretch>
            <a:fillRect/>
          </a:stretch>
        </p:blipFill>
        <p:spPr>
          <a:xfrm>
            <a:off x="899592" y="4581128"/>
            <a:ext cx="7200800" cy="1728192"/>
          </a:xfrm>
          <a:prstGeom prst="rect">
            <a:avLst/>
          </a:prstGeom>
        </p:spPr>
      </p:pic>
      <p:sp>
        <p:nvSpPr>
          <p:cNvPr id="9" name="Rechthoek 8"/>
          <p:cNvSpPr/>
          <p:nvPr/>
        </p:nvSpPr>
        <p:spPr>
          <a:xfrm>
            <a:off x="2627784" y="3645024"/>
            <a:ext cx="3600400" cy="1077218"/>
          </a:xfrm>
          <a:prstGeom prst="rect">
            <a:avLst/>
          </a:prstGeom>
        </p:spPr>
        <p:txBody>
          <a:bodyPr wrap="square">
            <a:spAutoFit/>
          </a:bodyPr>
          <a:lstStyle/>
          <a:p>
            <a:pPr fontAlgn="auto">
              <a:spcBef>
                <a:spcPts val="580"/>
              </a:spcBef>
              <a:spcAft>
                <a:spcPts val="0"/>
              </a:spcAft>
              <a:buFont typeface="Wingdings 2"/>
              <a:buNone/>
              <a:defRPr/>
            </a:pPr>
            <a:endParaRPr lang="nl-NL" b="1" dirty="0">
              <a:solidFill>
                <a:srgbClr val="C00000"/>
              </a:solidFill>
              <a:latin typeface="Calibri" pitchFamily="34" charset="0"/>
            </a:endParaRPr>
          </a:p>
          <a:p>
            <a:pPr fontAlgn="auto">
              <a:spcBef>
                <a:spcPts val="580"/>
              </a:spcBef>
              <a:spcAft>
                <a:spcPts val="0"/>
              </a:spcAft>
              <a:buFont typeface="Wingdings 2"/>
              <a:buNone/>
              <a:defRPr/>
            </a:pPr>
            <a:r>
              <a:rPr lang="nl-NL" b="1" dirty="0">
                <a:solidFill>
                  <a:srgbClr val="C00000"/>
                </a:solidFill>
                <a:latin typeface="Calibri" pitchFamily="34" charset="0"/>
              </a:rPr>
              <a:t>            </a:t>
            </a:r>
          </a:p>
          <a:p>
            <a:pPr fontAlgn="auto">
              <a:spcBef>
                <a:spcPts val="580"/>
              </a:spcBef>
              <a:spcAft>
                <a:spcPts val="0"/>
              </a:spcAft>
              <a:buFont typeface="Wingdings 2"/>
              <a:buNone/>
              <a:defRPr/>
            </a:pPr>
            <a:endParaRPr lang="nl-NL" dirty="0">
              <a:solidFill>
                <a:srgbClr val="C00000"/>
              </a:solidFill>
              <a:latin typeface="Calibri" pitchFamily="34" charset="0"/>
            </a:endParaRPr>
          </a:p>
        </p:txBody>
      </p:sp>
    </p:spTree>
    <p:extLst>
      <p:ext uri="{BB962C8B-B14F-4D97-AF65-F5344CB8AC3E}">
        <p14:creationId xmlns:p14="http://schemas.microsoft.com/office/powerpoint/2010/main" val="1138166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34ED3C6-51D8-4ECB-90E7-8B79F11B76F5}"/>
              </a:ext>
            </a:extLst>
          </p:cNvPr>
          <p:cNvSpPr>
            <a:spLocks noGrp="1"/>
          </p:cNvSpPr>
          <p:nvPr>
            <p:ph type="title"/>
          </p:nvPr>
        </p:nvSpPr>
        <p:spPr/>
        <p:txBody>
          <a:bodyPr/>
          <a:lstStyle/>
          <a:p>
            <a:endParaRPr lang="nl-NL"/>
          </a:p>
        </p:txBody>
      </p:sp>
      <p:pic>
        <p:nvPicPr>
          <p:cNvPr id="5" name="Tijdelijke aanduiding voor inhoud 4">
            <a:extLst>
              <a:ext uri="{FF2B5EF4-FFF2-40B4-BE49-F238E27FC236}">
                <a16:creationId xmlns:a16="http://schemas.microsoft.com/office/drawing/2014/main" id="{8E40597E-B8C8-4646-82DB-942E07A0482C}"/>
              </a:ext>
            </a:extLst>
          </p:cNvPr>
          <p:cNvPicPr>
            <a:picLocks noGrp="1" noChangeAspect="1"/>
          </p:cNvPicPr>
          <p:nvPr>
            <p:ph idx="1"/>
          </p:nvPr>
        </p:nvPicPr>
        <p:blipFill rotWithShape="1">
          <a:blip r:embed="rId2"/>
          <a:srcRect l="14001" t="13986" r="38906" b="6464"/>
          <a:stretch/>
        </p:blipFill>
        <p:spPr>
          <a:xfrm>
            <a:off x="2411760" y="225617"/>
            <a:ext cx="4608512" cy="6227719"/>
          </a:xfrm>
          <a:prstGeom prst="rect">
            <a:avLst/>
          </a:prstGeom>
        </p:spPr>
      </p:pic>
      <p:sp>
        <p:nvSpPr>
          <p:cNvPr id="4" name="Tijdelijke aanduiding voor voettekst 3">
            <a:extLst>
              <a:ext uri="{FF2B5EF4-FFF2-40B4-BE49-F238E27FC236}">
                <a16:creationId xmlns:a16="http://schemas.microsoft.com/office/drawing/2014/main" id="{97567193-12D0-4FC1-905B-D4D0AF4EBFFA}"/>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4190524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60228EB-2227-7439-5A90-3A21B52EA2B6}"/>
              </a:ext>
            </a:extLst>
          </p:cNvPr>
          <p:cNvSpPr>
            <a:spLocks noGrp="1"/>
          </p:cNvSpPr>
          <p:nvPr>
            <p:ph type="title"/>
          </p:nvPr>
        </p:nvSpPr>
        <p:spPr/>
        <p:txBody>
          <a:bodyPr/>
          <a:lstStyle/>
          <a:p>
            <a:r>
              <a:rPr lang="nl-NL" dirty="0"/>
              <a:t>Snuffelen in de bronnen</a:t>
            </a:r>
          </a:p>
        </p:txBody>
      </p:sp>
      <p:sp>
        <p:nvSpPr>
          <p:cNvPr id="3" name="Tijdelijke aanduiding voor inhoud 2">
            <a:extLst>
              <a:ext uri="{FF2B5EF4-FFF2-40B4-BE49-F238E27FC236}">
                <a16:creationId xmlns:a16="http://schemas.microsoft.com/office/drawing/2014/main" id="{05728ECA-784D-C20D-3BEB-93213BBD7499}"/>
              </a:ext>
            </a:extLst>
          </p:cNvPr>
          <p:cNvSpPr>
            <a:spLocks noGrp="1"/>
          </p:cNvSpPr>
          <p:nvPr>
            <p:ph idx="1"/>
          </p:nvPr>
        </p:nvSpPr>
        <p:spPr/>
        <p:txBody>
          <a:bodyPr>
            <a:normAutofit/>
          </a:bodyPr>
          <a:lstStyle/>
          <a:p>
            <a:r>
              <a:rPr lang="nl-NL" dirty="0"/>
              <a:t>Wat zie in de praktijk </a:t>
            </a:r>
          </a:p>
          <a:p>
            <a:pPr marL="0" indent="0">
              <a:buNone/>
            </a:pPr>
            <a:r>
              <a:rPr lang="nl-NL" dirty="0"/>
              <a:t>	- </a:t>
            </a:r>
            <a:r>
              <a:rPr lang="nl-NL" sz="2400" dirty="0"/>
              <a:t>Foto’s en beelden</a:t>
            </a:r>
          </a:p>
          <a:p>
            <a:r>
              <a:rPr lang="nl-NL" dirty="0"/>
              <a:t>Wat lezen we</a:t>
            </a:r>
          </a:p>
          <a:p>
            <a:pPr marL="0" indent="0">
              <a:buNone/>
            </a:pPr>
            <a:r>
              <a:rPr lang="nl-NL" dirty="0"/>
              <a:t>	</a:t>
            </a:r>
            <a:r>
              <a:rPr lang="nl-NL" sz="2400" dirty="0"/>
              <a:t>- Diverse artikelen</a:t>
            </a:r>
          </a:p>
          <a:p>
            <a:r>
              <a:rPr lang="nl-NL" dirty="0"/>
              <a:t>Wat zeggen de deelnemers in het portfolio</a:t>
            </a:r>
          </a:p>
          <a:p>
            <a:pPr marL="457200" lvl="1" indent="0">
              <a:buNone/>
            </a:pPr>
            <a:r>
              <a:rPr lang="nl-NL" dirty="0"/>
              <a:t>	- </a:t>
            </a:r>
            <a:r>
              <a:rPr lang="nl-NL" sz="2400" dirty="0"/>
              <a:t>Een kijkje in een portfolio van een deelnemer</a:t>
            </a:r>
          </a:p>
          <a:p>
            <a:r>
              <a:rPr lang="nl-NL" dirty="0"/>
              <a:t>Wat zien we in HOREB</a:t>
            </a:r>
          </a:p>
          <a:p>
            <a:pPr marL="914400" lvl="2" indent="0">
              <a:buNone/>
            </a:pPr>
            <a:r>
              <a:rPr lang="nl-NL" dirty="0"/>
              <a:t>- Een praktijkbeeld</a:t>
            </a:r>
          </a:p>
        </p:txBody>
      </p:sp>
      <p:sp>
        <p:nvSpPr>
          <p:cNvPr id="4" name="Tijdelijke aanduiding voor voettekst 3">
            <a:extLst>
              <a:ext uri="{FF2B5EF4-FFF2-40B4-BE49-F238E27FC236}">
                <a16:creationId xmlns:a16="http://schemas.microsoft.com/office/drawing/2014/main" id="{027262CF-FA80-16B3-5CC4-BE1DB25D16C7}"/>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1782506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b="1" dirty="0"/>
              <a:t>Gelijkwaardig contact opbouwen</a:t>
            </a:r>
          </a:p>
        </p:txBody>
      </p:sp>
      <p:sp>
        <p:nvSpPr>
          <p:cNvPr id="3" name="Tijdelijke aanduiding voor inhoud 2"/>
          <p:cNvSpPr>
            <a:spLocks noGrp="1"/>
          </p:cNvSpPr>
          <p:nvPr>
            <p:ph idx="1"/>
          </p:nvPr>
        </p:nvSpPr>
        <p:spPr/>
        <p:txBody>
          <a:bodyPr>
            <a:normAutofit/>
          </a:bodyPr>
          <a:lstStyle/>
          <a:p>
            <a:pPr marL="457200" indent="-457200">
              <a:buAutoNum type="arabicPeriod"/>
            </a:pPr>
            <a:r>
              <a:rPr lang="nl-NL" sz="2400" dirty="0"/>
              <a:t>Belangstelling hebben voor de ouders, hun verhalen en hun vragen.</a:t>
            </a:r>
          </a:p>
          <a:p>
            <a:pPr marL="457200" indent="-457200">
              <a:buNone/>
            </a:pPr>
            <a:endParaRPr lang="nl-NL" sz="2400" dirty="0"/>
          </a:p>
          <a:p>
            <a:pPr marL="457200" indent="-457200">
              <a:buAutoNum type="arabicPeriod" startAt="2"/>
            </a:pPr>
            <a:r>
              <a:rPr lang="nl-NL" sz="2400" dirty="0"/>
              <a:t>Belangstelling tonen voor hun kwaliteiten.</a:t>
            </a:r>
          </a:p>
          <a:p>
            <a:pPr marL="457200" indent="-457200">
              <a:buNone/>
            </a:pPr>
            <a:r>
              <a:rPr lang="nl-NL" sz="2400" i="1" dirty="0"/>
              <a:t>	</a:t>
            </a:r>
            <a:r>
              <a:rPr lang="nl-NL" sz="1800" i="1" dirty="0"/>
              <a:t>Vader is stratenmaker, deze uitnodigen tijdens thema bouwen om voor te doen hoe hij straten maakt of moeder die postbode is een brief laten brengen.</a:t>
            </a:r>
          </a:p>
          <a:p>
            <a:pPr marL="457200" indent="-457200">
              <a:buNone/>
            </a:pPr>
            <a:endParaRPr lang="nl-NL" sz="1800" i="1" dirty="0"/>
          </a:p>
          <a:p>
            <a:pPr marL="457200" indent="-457200">
              <a:buAutoNum type="arabicPeriod" startAt="3"/>
            </a:pPr>
            <a:r>
              <a:rPr lang="nl-NL" sz="2400" dirty="0"/>
              <a:t>Culturele verschillen laten zien en waarderen.</a:t>
            </a:r>
          </a:p>
          <a:p>
            <a:pPr marL="457200" indent="-457200">
              <a:buNone/>
            </a:pPr>
            <a:r>
              <a:rPr lang="nl-NL" sz="2400" i="1" dirty="0"/>
              <a:t>	</a:t>
            </a:r>
            <a:r>
              <a:rPr lang="nl-NL" sz="1800" i="1" dirty="0"/>
              <a:t>bv. kinderen met hun ouders iets lekkers laten bakken thuis, hierover vertellen en het recept uitwisselen. </a:t>
            </a:r>
            <a:r>
              <a:rPr lang="nl-NL" sz="1800" dirty="0"/>
              <a:t>	</a:t>
            </a:r>
          </a:p>
        </p:txBody>
      </p:sp>
      <p:sp>
        <p:nvSpPr>
          <p:cNvPr id="4" name="Tijdelijke aanduiding voor voettekst 3"/>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3721780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306404A-C294-2638-BB35-993580F875CA}"/>
              </a:ext>
            </a:extLst>
          </p:cNvPr>
          <p:cNvSpPr>
            <a:spLocks noGrp="1"/>
          </p:cNvSpPr>
          <p:nvPr>
            <p:ph type="title"/>
          </p:nvPr>
        </p:nvSpPr>
        <p:spPr/>
        <p:txBody>
          <a:bodyPr/>
          <a:lstStyle/>
          <a:p>
            <a:r>
              <a:rPr lang="nl-NL" dirty="0"/>
              <a:t>Wat zien we thuis van school</a:t>
            </a:r>
          </a:p>
        </p:txBody>
      </p:sp>
      <p:sp>
        <p:nvSpPr>
          <p:cNvPr id="4" name="Tijdelijke aanduiding voor voettekst 3">
            <a:extLst>
              <a:ext uri="{FF2B5EF4-FFF2-40B4-BE49-F238E27FC236}">
                <a16:creationId xmlns:a16="http://schemas.microsoft.com/office/drawing/2014/main" id="{4AC760E7-9DD8-9331-E87E-4F4D10B749DE}"/>
              </a:ext>
            </a:extLst>
          </p:cNvPr>
          <p:cNvSpPr>
            <a:spLocks noGrp="1"/>
          </p:cNvSpPr>
          <p:nvPr>
            <p:ph type="ftr" sz="quarter" idx="11"/>
          </p:nvPr>
        </p:nvSpPr>
        <p:spPr/>
        <p:txBody>
          <a:bodyPr/>
          <a:lstStyle/>
          <a:p>
            <a:r>
              <a:rPr lang="nl-NL"/>
              <a:t>copyright-de activiteit</a:t>
            </a:r>
          </a:p>
        </p:txBody>
      </p:sp>
      <p:pic>
        <p:nvPicPr>
          <p:cNvPr id="5" name="filmpje 1 -thema's">
            <a:hlinkClick r:id="" action="ppaction://media"/>
            <a:extLst>
              <a:ext uri="{FF2B5EF4-FFF2-40B4-BE49-F238E27FC236}">
                <a16:creationId xmlns:a16="http://schemas.microsoft.com/office/drawing/2014/main" id="{57DDEB30-BB27-5111-DBB6-6F7D89E92B2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48922" y="1600200"/>
            <a:ext cx="8046156" cy="4525963"/>
          </a:xfrm>
        </p:spPr>
      </p:pic>
    </p:spTree>
    <p:extLst>
      <p:ext uri="{BB962C8B-B14F-4D97-AF65-F5344CB8AC3E}">
        <p14:creationId xmlns:p14="http://schemas.microsoft.com/office/powerpoint/2010/main" val="24447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78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br>
              <a:rPr lang="nl-NL" b="1" dirty="0"/>
            </a:br>
            <a:r>
              <a:rPr lang="nl-NL" b="1" dirty="0"/>
              <a:t>Verhalen over thuis bakken..</a:t>
            </a:r>
            <a:br>
              <a:rPr lang="nl-NL" b="1" dirty="0"/>
            </a:br>
            <a:r>
              <a:rPr lang="nl-NL" sz="2700" b="1" dirty="0" err="1"/>
              <a:t>Yassir</a:t>
            </a:r>
            <a:r>
              <a:rPr lang="nl-NL" sz="2700" b="1" dirty="0"/>
              <a:t> bakt pepernoten</a:t>
            </a:r>
            <a:br>
              <a:rPr lang="nl-NL" sz="2700" dirty="0"/>
            </a:br>
            <a:endParaRPr lang="nl-NL" sz="2700" dirty="0"/>
          </a:p>
        </p:txBody>
      </p:sp>
      <p:sp>
        <p:nvSpPr>
          <p:cNvPr id="3" name="Tijdelijke aanduiding voor inhoud 2"/>
          <p:cNvSpPr>
            <a:spLocks noGrp="1"/>
          </p:cNvSpPr>
          <p:nvPr>
            <p:ph idx="1"/>
          </p:nvPr>
        </p:nvSpPr>
        <p:spPr>
          <a:xfrm>
            <a:off x="457200" y="1700808"/>
            <a:ext cx="8147248" cy="4425355"/>
          </a:xfrm>
        </p:spPr>
        <p:txBody>
          <a:bodyPr/>
          <a:lstStyle/>
          <a:p>
            <a:pPr>
              <a:buNone/>
            </a:pPr>
            <a:r>
              <a:rPr lang="nl-NL" dirty="0"/>
              <a:t> </a:t>
            </a:r>
          </a:p>
        </p:txBody>
      </p:sp>
      <p:sp>
        <p:nvSpPr>
          <p:cNvPr id="4" name="Tijdelijke aanduiding voor voettekst 3"/>
          <p:cNvSpPr>
            <a:spLocks noGrp="1"/>
          </p:cNvSpPr>
          <p:nvPr>
            <p:ph type="ftr" sz="quarter" idx="11"/>
          </p:nvPr>
        </p:nvSpPr>
        <p:spPr/>
        <p:txBody>
          <a:bodyPr/>
          <a:lstStyle/>
          <a:p>
            <a:r>
              <a:rPr lang="nl-NL"/>
              <a:t>©- De Activiteit</a:t>
            </a:r>
          </a:p>
        </p:txBody>
      </p:sp>
      <p:sp>
        <p:nvSpPr>
          <p:cNvPr id="819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nl-NL"/>
          </a:p>
        </p:txBody>
      </p:sp>
      <p:pic>
        <p:nvPicPr>
          <p:cNvPr id="8193" name="Afbeelding 4" descr="foto 1"/>
          <p:cNvPicPr>
            <a:picLocks noChangeAspect="1" noChangeArrowheads="1"/>
          </p:cNvPicPr>
          <p:nvPr/>
        </p:nvPicPr>
        <p:blipFill>
          <a:blip r:embed="rId2" cstate="email"/>
          <a:srcRect/>
          <a:stretch>
            <a:fillRect/>
          </a:stretch>
        </p:blipFill>
        <p:spPr bwMode="auto">
          <a:xfrm>
            <a:off x="251520" y="1916832"/>
            <a:ext cx="2514600" cy="3352800"/>
          </a:xfrm>
          <a:prstGeom prst="rect">
            <a:avLst/>
          </a:prstGeom>
          <a:noFill/>
        </p:spPr>
      </p:pic>
      <p:sp>
        <p:nvSpPr>
          <p:cNvPr id="8195" name="Rectangle 3"/>
          <p:cNvSpPr>
            <a:spLocks noChangeArrowheads="1"/>
          </p:cNvSpPr>
          <p:nvPr/>
        </p:nvSpPr>
        <p:spPr bwMode="auto">
          <a:xfrm>
            <a:off x="0" y="33528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nl-NL" sz="1100" b="0" i="0" u="none" strike="noStrike" cap="none" normalizeH="0" baseline="0">
                <a:ln>
                  <a:noFill/>
                </a:ln>
                <a:solidFill>
                  <a:schemeClr val="tx1"/>
                </a:solidFill>
                <a:effectLst/>
                <a:latin typeface="Arial" pitchFamily="34" charset="0"/>
                <a:ea typeface="Calibri" pitchFamily="34" charset="0"/>
                <a:cs typeface="Times New Roman" pitchFamily="18" charset="0"/>
              </a:rPr>
              <a:t>   </a:t>
            </a:r>
            <a:endParaRPr kumimoji="0" lang="nl-NL" sz="1800" b="0" i="0" u="none" strike="noStrike" cap="none" normalizeH="0" baseline="0">
              <a:ln>
                <a:noFill/>
              </a:ln>
              <a:solidFill>
                <a:schemeClr val="tx1"/>
              </a:solidFill>
              <a:effectLst/>
              <a:latin typeface="Arial" pitchFamily="34" charset="0"/>
              <a:cs typeface="Arial" pitchFamily="34" charset="0"/>
            </a:endParaRPr>
          </a:p>
        </p:txBody>
      </p:sp>
      <p:pic>
        <p:nvPicPr>
          <p:cNvPr id="8196" name="Afbeelding 7" descr="C:\Documents and Settings\Administrator\Local Settings\Temporary Internet Files\Content.Word\foto 2.jpg"/>
          <p:cNvPicPr>
            <a:picLocks noChangeAspect="1" noChangeArrowheads="1"/>
          </p:cNvPicPr>
          <p:nvPr/>
        </p:nvPicPr>
        <p:blipFill>
          <a:blip r:embed="rId3" cstate="email"/>
          <a:srcRect/>
          <a:stretch>
            <a:fillRect/>
          </a:stretch>
        </p:blipFill>
        <p:spPr bwMode="auto">
          <a:xfrm>
            <a:off x="3131840" y="1844824"/>
            <a:ext cx="2524125" cy="3362325"/>
          </a:xfrm>
          <a:prstGeom prst="rect">
            <a:avLst/>
          </a:prstGeom>
          <a:noFill/>
          <a:ln w="9525">
            <a:noFill/>
            <a:miter lim="800000"/>
            <a:headEnd/>
            <a:tailEnd/>
          </a:ln>
        </p:spPr>
      </p:pic>
      <p:pic>
        <p:nvPicPr>
          <p:cNvPr id="8197" name="Afbeelding 10" descr="C:\Documents and Settings\Administrator\Local Settings\Temporary Internet Files\Content.Word\foto 3.jpg"/>
          <p:cNvPicPr>
            <a:picLocks noChangeAspect="1" noChangeArrowheads="1"/>
          </p:cNvPicPr>
          <p:nvPr/>
        </p:nvPicPr>
        <p:blipFill>
          <a:blip r:embed="rId4" cstate="email"/>
          <a:srcRect/>
          <a:stretch>
            <a:fillRect/>
          </a:stretch>
        </p:blipFill>
        <p:spPr bwMode="auto">
          <a:xfrm>
            <a:off x="6084168" y="1844824"/>
            <a:ext cx="2536338" cy="3384376"/>
          </a:xfrm>
          <a:prstGeom prst="rect">
            <a:avLst/>
          </a:prstGeom>
          <a:noFill/>
          <a:ln w="9525">
            <a:noFill/>
            <a:miter lim="800000"/>
            <a:headEnd/>
            <a:tailEnd/>
          </a:ln>
        </p:spPr>
      </p:pic>
    </p:spTree>
    <p:extLst>
      <p:ext uri="{BB962C8B-B14F-4D97-AF65-F5344CB8AC3E}">
        <p14:creationId xmlns:p14="http://schemas.microsoft.com/office/powerpoint/2010/main" val="2080379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467544" y="1700808"/>
            <a:ext cx="8229600" cy="1008112"/>
          </a:xfrm>
        </p:spPr>
        <p:txBody>
          <a:bodyPr>
            <a:normAutofit fontScale="90000"/>
          </a:bodyPr>
          <a:lstStyle/>
          <a:p>
            <a:r>
              <a:rPr lang="nl-NL" sz="1800" b="1" dirty="0" err="1"/>
              <a:t>Amberlina</a:t>
            </a:r>
            <a:r>
              <a:rPr lang="nl-NL" sz="1800" b="1" dirty="0"/>
              <a:t> bakt cupcakes</a:t>
            </a:r>
            <a:br>
              <a:rPr lang="nl-NL" sz="1800" dirty="0"/>
            </a:br>
            <a:r>
              <a:rPr lang="nl-NL" sz="1800" b="1" dirty="0"/>
              <a:t> </a:t>
            </a:r>
            <a:br>
              <a:rPr lang="nl-NL" sz="1800" dirty="0"/>
            </a:br>
            <a:r>
              <a:rPr lang="nl-NL" sz="1800" b="1" dirty="0"/>
              <a:t>We gingen proberen om cupcakes te maken om te kijken of het ging lukken….of ze niet gaan verbranden in de oven of te hoog gaan worden (rijzen). Eerst 3 eieren, en daarna water, en daarna nog dat poeder en ook nog boter….de helft van een pakje. Ik mocht met de mixer en ook de eieren mocht ik zelf doen. het werd beslag. We hadden er nog een kleurtje door gedaan, een kleurstof met smaak; dat was aardbei. Toen gingen we dat er doorroeren….toen werd de helft oranje en de helft roze. Met de maatbeker ging ik het in de bakjes </a:t>
            </a:r>
            <a:r>
              <a:rPr lang="nl-NL" sz="1800" b="1" dirty="0" err="1"/>
              <a:t>gieten.en</a:t>
            </a:r>
            <a:r>
              <a:rPr lang="nl-NL" sz="1800" b="1" dirty="0"/>
              <a:t> toen ging het in de oven. Dat was 10 minuutjes en daarna nog een paar keer 10 minuutjes. Toen konden we vast een paar versieren. We gingen eerst rollen met een deegroller…het was </a:t>
            </a:r>
            <a:r>
              <a:rPr lang="nl-NL" sz="1800" b="1" dirty="0" err="1"/>
              <a:t>marsepijn</a:t>
            </a:r>
            <a:r>
              <a:rPr lang="nl-NL" sz="1800" b="1" dirty="0"/>
              <a:t>. Die lichte was al zo, die andere deden we met kleurstof. Met een spuitje moest je drukken, dan kon je hem eruit halen. </a:t>
            </a:r>
            <a:r>
              <a:rPr lang="nl-NL" sz="1800" b="1" dirty="0" err="1"/>
              <a:t>M’n</a:t>
            </a:r>
            <a:r>
              <a:rPr lang="nl-NL" sz="1800" b="1" dirty="0"/>
              <a:t> moeder deed de glazuur erop en ik de figuurtjes. </a:t>
            </a:r>
            <a:br>
              <a:rPr lang="nl-NL" sz="1800" dirty="0"/>
            </a:br>
            <a:r>
              <a:rPr lang="nl-NL" sz="1800" b="1" dirty="0"/>
              <a:t>Ik had het meegenomen zodat we het kunnen proeven….</a:t>
            </a:r>
            <a:br>
              <a:rPr lang="nl-NL" sz="1800" dirty="0"/>
            </a:br>
            <a:r>
              <a:rPr lang="nl-NL" sz="1800" b="1" dirty="0"/>
              <a:t>En 1 ei viel erin, maar </a:t>
            </a:r>
            <a:r>
              <a:rPr lang="nl-NL" sz="1800" b="1" dirty="0" err="1"/>
              <a:t>m’n</a:t>
            </a:r>
            <a:r>
              <a:rPr lang="nl-NL" sz="1800" b="1" dirty="0"/>
              <a:t> moeder werd niet boos….en </a:t>
            </a:r>
            <a:r>
              <a:rPr lang="nl-NL" sz="1800" b="1" dirty="0" err="1"/>
              <a:t>m’n</a:t>
            </a:r>
            <a:r>
              <a:rPr lang="nl-NL" sz="1800" b="1" dirty="0"/>
              <a:t> vader wilde alles opeten!</a:t>
            </a:r>
            <a:br>
              <a:rPr lang="nl-NL" dirty="0"/>
            </a:br>
            <a:endParaRPr lang="nl-NL" dirty="0"/>
          </a:p>
        </p:txBody>
      </p:sp>
      <p:sp>
        <p:nvSpPr>
          <p:cNvPr id="4" name="Tijdelijke aanduiding voor voettekst 3"/>
          <p:cNvSpPr>
            <a:spLocks noGrp="1"/>
          </p:cNvSpPr>
          <p:nvPr>
            <p:ph type="ftr" sz="quarter" idx="11"/>
          </p:nvPr>
        </p:nvSpPr>
        <p:spPr/>
        <p:txBody>
          <a:bodyPr/>
          <a:lstStyle/>
          <a:p>
            <a:r>
              <a:rPr lang="nl-NL"/>
              <a:t>©- De Activiteit</a:t>
            </a:r>
          </a:p>
        </p:txBody>
      </p:sp>
      <p:pic>
        <p:nvPicPr>
          <p:cNvPr id="5" name="Tijdelijke aanduiding voor inhoud 4" descr="cid:part1.06030207.07020606@kpnplanet.nl"/>
          <p:cNvPicPr>
            <a:picLocks noGrp="1"/>
          </p:cNvPicPr>
          <p:nvPr>
            <p:ph idx="1"/>
          </p:nvPr>
        </p:nvPicPr>
        <p:blipFill>
          <a:blip r:embed="rId2" r:link="rId3" cstate="email"/>
          <a:srcRect/>
          <a:stretch>
            <a:fillRect/>
          </a:stretch>
        </p:blipFill>
        <p:spPr bwMode="auto">
          <a:xfrm>
            <a:off x="395536" y="3789040"/>
            <a:ext cx="1104900" cy="1962150"/>
          </a:xfrm>
          <a:prstGeom prst="rect">
            <a:avLst/>
          </a:prstGeom>
          <a:noFill/>
          <a:ln w="9525">
            <a:noFill/>
            <a:miter lim="800000"/>
            <a:headEnd/>
            <a:tailEnd/>
          </a:ln>
        </p:spPr>
      </p:pic>
      <p:pic>
        <p:nvPicPr>
          <p:cNvPr id="6" name="Afbeelding 5" descr="cid:part2.08030405.05060006@kpnplanet.nl"/>
          <p:cNvPicPr/>
          <p:nvPr/>
        </p:nvPicPr>
        <p:blipFill>
          <a:blip r:embed="rId4" r:link="rId5" cstate="email"/>
          <a:srcRect/>
          <a:stretch>
            <a:fillRect/>
          </a:stretch>
        </p:blipFill>
        <p:spPr bwMode="auto">
          <a:xfrm>
            <a:off x="1763688" y="3789040"/>
            <a:ext cx="1114425" cy="1962150"/>
          </a:xfrm>
          <a:prstGeom prst="rect">
            <a:avLst/>
          </a:prstGeom>
          <a:noFill/>
          <a:ln w="9525">
            <a:noFill/>
            <a:miter lim="800000"/>
            <a:headEnd/>
            <a:tailEnd/>
          </a:ln>
        </p:spPr>
      </p:pic>
      <p:pic>
        <p:nvPicPr>
          <p:cNvPr id="7" name="Afbeelding 6" descr="cid:part3.00000301.08080005@kpnplanet.nl"/>
          <p:cNvPicPr/>
          <p:nvPr/>
        </p:nvPicPr>
        <p:blipFill>
          <a:blip r:embed="rId6" r:link="rId7" cstate="email"/>
          <a:srcRect/>
          <a:stretch>
            <a:fillRect/>
          </a:stretch>
        </p:blipFill>
        <p:spPr bwMode="auto">
          <a:xfrm>
            <a:off x="3203848" y="3789040"/>
            <a:ext cx="1114425" cy="1962150"/>
          </a:xfrm>
          <a:prstGeom prst="rect">
            <a:avLst/>
          </a:prstGeom>
          <a:noFill/>
          <a:ln w="9525">
            <a:noFill/>
            <a:miter lim="800000"/>
            <a:headEnd/>
            <a:tailEnd/>
          </a:ln>
        </p:spPr>
      </p:pic>
      <p:pic>
        <p:nvPicPr>
          <p:cNvPr id="8" name="Afbeelding 7" descr="cid:part4.03090207.03000001@kpnplanet.nl"/>
          <p:cNvPicPr/>
          <p:nvPr/>
        </p:nvPicPr>
        <p:blipFill>
          <a:blip r:embed="rId8" r:link="rId9" cstate="email"/>
          <a:srcRect/>
          <a:stretch>
            <a:fillRect/>
          </a:stretch>
        </p:blipFill>
        <p:spPr bwMode="auto">
          <a:xfrm>
            <a:off x="4572000" y="3789040"/>
            <a:ext cx="1104900" cy="1962150"/>
          </a:xfrm>
          <a:prstGeom prst="rect">
            <a:avLst/>
          </a:prstGeom>
          <a:noFill/>
          <a:ln w="9525">
            <a:noFill/>
            <a:miter lim="800000"/>
            <a:headEnd/>
            <a:tailEnd/>
          </a:ln>
        </p:spPr>
      </p:pic>
      <p:pic>
        <p:nvPicPr>
          <p:cNvPr id="9" name="Afbeelding 8" descr="cid:part5.06020107.02020104@kpnplanet.nl"/>
          <p:cNvPicPr/>
          <p:nvPr/>
        </p:nvPicPr>
        <p:blipFill>
          <a:blip r:embed="rId10" r:link="rId11" cstate="email"/>
          <a:srcRect/>
          <a:stretch>
            <a:fillRect/>
          </a:stretch>
        </p:blipFill>
        <p:spPr bwMode="auto">
          <a:xfrm>
            <a:off x="5940152" y="3789040"/>
            <a:ext cx="1114425" cy="1971675"/>
          </a:xfrm>
          <a:prstGeom prst="rect">
            <a:avLst/>
          </a:prstGeom>
          <a:noFill/>
          <a:ln w="9525">
            <a:noFill/>
            <a:miter lim="800000"/>
            <a:headEnd/>
            <a:tailEnd/>
          </a:ln>
        </p:spPr>
      </p:pic>
      <p:pic>
        <p:nvPicPr>
          <p:cNvPr id="10" name="Afbeelding 9" descr="cid:part6.05090604.04060004@kpnplanet.nl"/>
          <p:cNvPicPr/>
          <p:nvPr/>
        </p:nvPicPr>
        <p:blipFill>
          <a:blip r:embed="rId12" r:link="rId13" cstate="email"/>
          <a:srcRect/>
          <a:stretch>
            <a:fillRect/>
          </a:stretch>
        </p:blipFill>
        <p:spPr bwMode="auto">
          <a:xfrm>
            <a:off x="7308304" y="3717032"/>
            <a:ext cx="1008112" cy="2016224"/>
          </a:xfrm>
          <a:prstGeom prst="rect">
            <a:avLst/>
          </a:prstGeom>
          <a:noFill/>
          <a:ln w="9525">
            <a:noFill/>
            <a:miter lim="800000"/>
            <a:headEnd/>
            <a:tailEnd/>
          </a:ln>
        </p:spPr>
      </p:pic>
    </p:spTree>
    <p:extLst>
      <p:ext uri="{BB962C8B-B14F-4D97-AF65-F5344CB8AC3E}">
        <p14:creationId xmlns:p14="http://schemas.microsoft.com/office/powerpoint/2010/main" val="544126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b="1" dirty="0"/>
              <a:t>Goede gesprekken voeren met ouders over hun kind</a:t>
            </a:r>
          </a:p>
        </p:txBody>
      </p:sp>
      <p:sp>
        <p:nvSpPr>
          <p:cNvPr id="3" name="Tijdelijke aanduiding voor inhoud 2"/>
          <p:cNvSpPr>
            <a:spLocks noGrp="1"/>
          </p:cNvSpPr>
          <p:nvPr>
            <p:ph idx="1"/>
          </p:nvPr>
        </p:nvSpPr>
        <p:spPr/>
        <p:txBody>
          <a:bodyPr>
            <a:normAutofit/>
          </a:bodyPr>
          <a:lstStyle/>
          <a:p>
            <a:pPr>
              <a:buNone/>
            </a:pPr>
            <a:endParaRPr lang="nl-NL" sz="2400" dirty="0"/>
          </a:p>
          <a:p>
            <a:pPr marL="457200" indent="-457200">
              <a:buAutoNum type="arabicPeriod"/>
            </a:pPr>
            <a:r>
              <a:rPr lang="nl-NL" sz="2400" dirty="0"/>
              <a:t>Wederkerigheid toepassen</a:t>
            </a:r>
          </a:p>
          <a:p>
            <a:pPr marL="457200" indent="-457200">
              <a:buNone/>
            </a:pPr>
            <a:r>
              <a:rPr lang="nl-NL" sz="1800" dirty="0"/>
              <a:t>	</a:t>
            </a:r>
            <a:r>
              <a:rPr lang="nl-NL" sz="1800" i="1" dirty="0"/>
              <a:t>Bv. kunnen we dezelfde dingen tegen elkaar zeggen</a:t>
            </a:r>
          </a:p>
          <a:p>
            <a:pPr marL="457200" indent="-457200">
              <a:buNone/>
            </a:pPr>
            <a:endParaRPr lang="nl-NL" sz="1800" i="1" dirty="0"/>
          </a:p>
          <a:p>
            <a:pPr marL="457200" indent="-457200">
              <a:buAutoNum type="arabicPeriod" startAt="2"/>
            </a:pPr>
            <a:r>
              <a:rPr lang="nl-NL" sz="2400" dirty="0"/>
              <a:t>Ruimte geven en reguleren</a:t>
            </a:r>
          </a:p>
          <a:p>
            <a:pPr marL="457200" indent="-457200">
              <a:buAutoNum type="arabicPeriod" startAt="2"/>
            </a:pPr>
            <a:endParaRPr lang="nl-NL" sz="2400" dirty="0"/>
          </a:p>
          <a:p>
            <a:pPr marL="457200" indent="-457200">
              <a:buAutoNum type="arabicPeriod" startAt="2"/>
            </a:pPr>
            <a:r>
              <a:rPr lang="nl-NL" sz="2400" dirty="0"/>
              <a:t>Samen afspraken kunnen maken</a:t>
            </a:r>
          </a:p>
          <a:p>
            <a:pPr marL="457200" indent="-457200">
              <a:buAutoNum type="arabicPeriod" startAt="2"/>
            </a:pPr>
            <a:endParaRPr lang="nl-NL" sz="2400" dirty="0"/>
          </a:p>
          <a:p>
            <a:pPr marL="457200" indent="-457200">
              <a:buAutoNum type="arabicPeriod" startAt="2"/>
            </a:pPr>
            <a:r>
              <a:rPr lang="nl-NL" sz="2400" dirty="0"/>
              <a:t>Actief zoeken naar extra mogelijkheden om met anderstalige ouders in gesprek te gaan</a:t>
            </a:r>
          </a:p>
          <a:p>
            <a:pPr marL="457200" indent="-457200">
              <a:buAutoNum type="arabicPeriod" startAt="2"/>
            </a:pPr>
            <a:endParaRPr lang="nl-NL" sz="2400" dirty="0"/>
          </a:p>
          <a:p>
            <a:pPr marL="457200" indent="-457200">
              <a:buAutoNum type="arabicPeriod" startAt="2"/>
            </a:pPr>
            <a:endParaRPr lang="nl-NL" sz="2400" dirty="0"/>
          </a:p>
          <a:p>
            <a:pPr marL="457200" indent="-457200">
              <a:buAutoNum type="arabicPeriod" startAt="2"/>
            </a:pPr>
            <a:endParaRPr lang="nl-NL" sz="2400" dirty="0"/>
          </a:p>
          <a:p>
            <a:pPr marL="457200" indent="-457200">
              <a:buAutoNum type="arabicPeriod" startAt="2"/>
            </a:pPr>
            <a:endParaRPr lang="nl-NL" sz="2400" dirty="0"/>
          </a:p>
        </p:txBody>
      </p:sp>
      <p:sp>
        <p:nvSpPr>
          <p:cNvPr id="4" name="Tijdelijke aanduiding voor voettekst 3"/>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3251601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673D0E-4C39-7E0C-772B-3E097B31B68B}"/>
              </a:ext>
            </a:extLst>
          </p:cNvPr>
          <p:cNvSpPr>
            <a:spLocks noGrp="1"/>
          </p:cNvSpPr>
          <p:nvPr>
            <p:ph type="title"/>
          </p:nvPr>
        </p:nvSpPr>
        <p:spPr/>
        <p:txBody>
          <a:bodyPr/>
          <a:lstStyle/>
          <a:p>
            <a:endParaRPr lang="nl-NL"/>
          </a:p>
        </p:txBody>
      </p:sp>
      <p:pic>
        <p:nvPicPr>
          <p:cNvPr id="5" name="filmpje 6 - opruimen KO">
            <a:hlinkClick r:id="" action="ppaction://media"/>
            <a:extLst>
              <a:ext uri="{FF2B5EF4-FFF2-40B4-BE49-F238E27FC236}">
                <a16:creationId xmlns:a16="http://schemas.microsoft.com/office/drawing/2014/main" id="{6C0781C0-011B-895F-5E28-EA88D782F6B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49275" y="1600200"/>
            <a:ext cx="8045450" cy="4525963"/>
          </a:xfrm>
        </p:spPr>
      </p:pic>
      <p:sp>
        <p:nvSpPr>
          <p:cNvPr id="4" name="Tijdelijke aanduiding voor voettekst 3">
            <a:extLst>
              <a:ext uri="{FF2B5EF4-FFF2-40B4-BE49-F238E27FC236}">
                <a16:creationId xmlns:a16="http://schemas.microsoft.com/office/drawing/2014/main" id="{A01E8A78-3E78-6AEB-3ED9-FF06924544FF}"/>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2305027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59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E6887C4-E96D-95F2-31A4-E4F7D9433CE5}"/>
              </a:ext>
            </a:extLst>
          </p:cNvPr>
          <p:cNvSpPr>
            <a:spLocks noGrp="1"/>
          </p:cNvSpPr>
          <p:nvPr>
            <p:ph type="title"/>
          </p:nvPr>
        </p:nvSpPr>
        <p:spPr/>
        <p:txBody>
          <a:bodyPr/>
          <a:lstStyle/>
          <a:p>
            <a:endParaRPr lang="nl-NL"/>
          </a:p>
        </p:txBody>
      </p:sp>
      <p:pic>
        <p:nvPicPr>
          <p:cNvPr id="5" name="filmpje 7 - opruimen thuis">
            <a:hlinkClick r:id="" action="ppaction://media"/>
            <a:extLst>
              <a:ext uri="{FF2B5EF4-FFF2-40B4-BE49-F238E27FC236}">
                <a16:creationId xmlns:a16="http://schemas.microsoft.com/office/drawing/2014/main" id="{DF7B1D46-05FC-1183-D858-49D8A178708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49275" y="1600200"/>
            <a:ext cx="8045450" cy="4525963"/>
          </a:xfrm>
        </p:spPr>
      </p:pic>
      <p:sp>
        <p:nvSpPr>
          <p:cNvPr id="4" name="Tijdelijke aanduiding voor voettekst 3">
            <a:extLst>
              <a:ext uri="{FF2B5EF4-FFF2-40B4-BE49-F238E27FC236}">
                <a16:creationId xmlns:a16="http://schemas.microsoft.com/office/drawing/2014/main" id="{2182572A-A474-EFA1-8D9C-4162DE644D93}"/>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2996060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b="1" dirty="0"/>
              <a:t>Informeren over de activiteiten in de groep</a:t>
            </a:r>
          </a:p>
        </p:txBody>
      </p:sp>
      <p:sp>
        <p:nvSpPr>
          <p:cNvPr id="3" name="Tijdelijke aanduiding voor inhoud 2"/>
          <p:cNvSpPr>
            <a:spLocks noGrp="1"/>
          </p:cNvSpPr>
          <p:nvPr>
            <p:ph idx="1"/>
          </p:nvPr>
        </p:nvSpPr>
        <p:spPr/>
        <p:txBody>
          <a:bodyPr>
            <a:normAutofit fontScale="92500" lnSpcReduction="10000"/>
          </a:bodyPr>
          <a:lstStyle/>
          <a:p>
            <a:pPr lvl="0">
              <a:buNone/>
            </a:pPr>
            <a:r>
              <a:rPr lang="nl-NL" sz="2400" dirty="0"/>
              <a:t>1.	De omgeving zo inrichten dat ouders nieuwsgierig worden en mee gaan doen met de verdere invulling van het thema </a:t>
            </a:r>
          </a:p>
          <a:p>
            <a:pPr>
              <a:buNone/>
            </a:pPr>
            <a:r>
              <a:rPr lang="nl-NL" sz="1800" i="1" dirty="0"/>
              <a:t>	bv. een website bijhouden over het verloop van het thema, een fotowand opbouwen of het thema </a:t>
            </a:r>
            <a:r>
              <a:rPr lang="nl-NL" sz="1800" i="1" dirty="0" err="1"/>
              <a:t>plaatje-praatjesboek</a:t>
            </a:r>
            <a:r>
              <a:rPr lang="nl-NL" sz="1800" i="1" dirty="0"/>
              <a:t> neerleggen </a:t>
            </a:r>
          </a:p>
          <a:p>
            <a:pPr>
              <a:buNone/>
            </a:pPr>
            <a:endParaRPr lang="nl-NL" sz="1800" i="1" dirty="0"/>
          </a:p>
          <a:p>
            <a:pPr>
              <a:buNone/>
            </a:pPr>
            <a:r>
              <a:rPr lang="nl-NL" sz="2400" dirty="0"/>
              <a:t>2</a:t>
            </a:r>
            <a:r>
              <a:rPr lang="nl-NL" sz="2400" i="1" dirty="0"/>
              <a:t>.</a:t>
            </a:r>
            <a:r>
              <a:rPr lang="nl-NL" sz="2400" dirty="0"/>
              <a:t> Ouders informeren over het waarom van de verschillende activiteiten </a:t>
            </a:r>
          </a:p>
          <a:p>
            <a:pPr>
              <a:buNone/>
            </a:pPr>
            <a:endParaRPr lang="nl-NL" sz="2400" dirty="0"/>
          </a:p>
          <a:p>
            <a:pPr lvl="0">
              <a:buNone/>
            </a:pPr>
            <a:r>
              <a:rPr lang="nl-NL" sz="2400" dirty="0"/>
              <a:t>3. Ouders informeren over de visie en werkwijze </a:t>
            </a:r>
          </a:p>
          <a:p>
            <a:pPr>
              <a:buNone/>
            </a:pPr>
            <a:r>
              <a:rPr lang="nl-NL" sz="1800" i="1" dirty="0"/>
              <a:t>	bv. via een website, intake, ouderavond, koffieochtend of het meedraaien op de groep</a:t>
            </a:r>
          </a:p>
          <a:p>
            <a:pPr>
              <a:buNone/>
            </a:pPr>
            <a:endParaRPr lang="nl-NL" sz="1800" i="1" dirty="0"/>
          </a:p>
          <a:p>
            <a:pPr lvl="0">
              <a:buNone/>
            </a:pPr>
            <a:r>
              <a:rPr lang="nl-NL" sz="2400" dirty="0"/>
              <a:t>4. Met behulp van foto’s en werk van kinderen het verloop van het thema zichtbaar maken (</a:t>
            </a:r>
            <a:r>
              <a:rPr lang="nl-NL" sz="1800" dirty="0"/>
              <a:t>themawand, </a:t>
            </a:r>
            <a:r>
              <a:rPr lang="nl-NL" sz="1800" dirty="0" err="1"/>
              <a:t>plaatje-praatje</a:t>
            </a:r>
            <a:r>
              <a:rPr lang="nl-NL" sz="1800" dirty="0"/>
              <a:t>, portfolio)</a:t>
            </a:r>
          </a:p>
          <a:p>
            <a:pPr>
              <a:buNone/>
            </a:pPr>
            <a:endParaRPr lang="nl-NL" sz="2400" dirty="0"/>
          </a:p>
          <a:p>
            <a:pPr>
              <a:buNone/>
            </a:pPr>
            <a:endParaRPr lang="nl-NL" sz="2400" dirty="0"/>
          </a:p>
        </p:txBody>
      </p:sp>
      <p:sp>
        <p:nvSpPr>
          <p:cNvPr id="4" name="Tijdelijke aanduiding voor voettekst 3"/>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5694674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5EEF356-8269-56BF-BF63-D1CAD647CC39}"/>
              </a:ext>
            </a:extLst>
          </p:cNvPr>
          <p:cNvSpPr>
            <a:spLocks noGrp="1"/>
          </p:cNvSpPr>
          <p:nvPr>
            <p:ph type="title"/>
          </p:nvPr>
        </p:nvSpPr>
        <p:spPr/>
        <p:txBody>
          <a:bodyPr/>
          <a:lstStyle/>
          <a:p>
            <a:endParaRPr lang="nl-NL"/>
          </a:p>
        </p:txBody>
      </p:sp>
      <p:sp>
        <p:nvSpPr>
          <p:cNvPr id="3" name="Tijdelijke aanduiding voor inhoud 2">
            <a:extLst>
              <a:ext uri="{FF2B5EF4-FFF2-40B4-BE49-F238E27FC236}">
                <a16:creationId xmlns:a16="http://schemas.microsoft.com/office/drawing/2014/main" id="{6F6D2678-29C6-1853-CA22-B383793E5254}"/>
              </a:ext>
            </a:extLst>
          </p:cNvPr>
          <p:cNvSpPr>
            <a:spLocks noGrp="1"/>
          </p:cNvSpPr>
          <p:nvPr>
            <p:ph idx="1"/>
          </p:nvPr>
        </p:nvSpPr>
        <p:spPr/>
        <p:txBody>
          <a:bodyPr>
            <a:normAutofit fontScale="55000" lnSpcReduction="20000"/>
          </a:bodyPr>
          <a:lstStyle/>
          <a:p>
            <a:pPr marL="0" indent="0">
              <a:buNone/>
            </a:pPr>
            <a:r>
              <a:rPr lang="nl-NL" dirty="0" err="1"/>
              <a:t>Pm’er</a:t>
            </a:r>
            <a:r>
              <a:rPr lang="nl-NL" dirty="0"/>
              <a:t> Linda werkt op een verticale groep. Zij gaat met Mo, Eva en baby Tim de afwas doen. Ze heeft een teiltje met warm water klaargezet, een spons, een afwasborstel, de bekers waar de kinderen net water uit gedronken hebben, een fles afwasmiddel en een theedoek. Mo pakt meteen de spons en wrijft deze over de bekers. Linda zegt: ‘Zo Mo, jij maakt de bekers schoon’. Eva pakt ook een beker en stopt deze in de teil met water. Tim pakt de theedoek en beweegt deze over de vloer. Linda pakt de afwasborstel en steekt deze in de teil. Eva strekt haar hand uit en wil ook graag de afwasborstel gebruiken. Linda maakt ondertussen foto’s van wat de kinderen aan het doen zijn. Ze stuurt van elk kind enkele foto’s via de app naar de ouders. </a:t>
            </a:r>
          </a:p>
          <a:p>
            <a:pPr marL="0" indent="0">
              <a:buNone/>
            </a:pPr>
            <a:r>
              <a:rPr lang="nl-NL" dirty="0"/>
              <a:t>Van Eva stuurt ze bijvoorbeeld een foto waarop Eva de beker in het water doet, een foto waarop Eva de afwasborstel over de beker haalt en een foto waarop ze de afwasborstel over de beker van Mo haalt en naar hem lacht. </a:t>
            </a:r>
          </a:p>
          <a:p>
            <a:pPr marL="0" indent="0">
              <a:buNone/>
            </a:pPr>
            <a:r>
              <a:rPr lang="nl-NL" dirty="0"/>
              <a:t>Hierbij schrijft Linda een korte boodschap: ‘Eva heeft interesse in de materialen en gaat daar al snel mee aan de slag. Ze reageert op wat ze anderen ziet doen en maakt contact met andere kinderen.’ </a:t>
            </a:r>
          </a:p>
          <a:p>
            <a:pPr marL="0" indent="0">
              <a:buNone/>
            </a:pPr>
            <a:r>
              <a:rPr lang="nl-NL" dirty="0"/>
              <a:t>De ouders van Eva bekijken de foto’s in de app en reageren daarop met een kort filmpje waarop Eva thuis met haar kinderservies speelt en kopjes uitdeelt aan haar ouders en poppen. </a:t>
            </a:r>
          </a:p>
          <a:p>
            <a:endParaRPr lang="nl-NL" dirty="0"/>
          </a:p>
        </p:txBody>
      </p:sp>
      <p:sp>
        <p:nvSpPr>
          <p:cNvPr id="4" name="Tijdelijke aanduiding voor voettekst 3">
            <a:extLst>
              <a:ext uri="{FF2B5EF4-FFF2-40B4-BE49-F238E27FC236}">
                <a16:creationId xmlns:a16="http://schemas.microsoft.com/office/drawing/2014/main" id="{A7AE1D61-C558-D177-9A92-1F23E2ADE810}"/>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41895542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0FC939E-20CD-2A05-355B-BF91125F2672}"/>
              </a:ext>
            </a:extLst>
          </p:cNvPr>
          <p:cNvSpPr>
            <a:spLocks noGrp="1"/>
          </p:cNvSpPr>
          <p:nvPr>
            <p:ph type="title"/>
          </p:nvPr>
        </p:nvSpPr>
        <p:spPr/>
        <p:txBody>
          <a:bodyPr/>
          <a:lstStyle/>
          <a:p>
            <a:endParaRPr lang="nl-NL"/>
          </a:p>
        </p:txBody>
      </p:sp>
      <p:sp>
        <p:nvSpPr>
          <p:cNvPr id="3" name="Tijdelijke aanduiding voor inhoud 2">
            <a:extLst>
              <a:ext uri="{FF2B5EF4-FFF2-40B4-BE49-F238E27FC236}">
                <a16:creationId xmlns:a16="http://schemas.microsoft.com/office/drawing/2014/main" id="{267B14F3-7ED7-DDE4-6BD1-2998673E3318}"/>
              </a:ext>
            </a:extLst>
          </p:cNvPr>
          <p:cNvSpPr>
            <a:spLocks noGrp="1"/>
          </p:cNvSpPr>
          <p:nvPr>
            <p:ph idx="1"/>
          </p:nvPr>
        </p:nvSpPr>
        <p:spPr/>
        <p:txBody>
          <a:bodyPr>
            <a:normAutofit fontScale="70000" lnSpcReduction="20000"/>
          </a:bodyPr>
          <a:lstStyle/>
          <a:p>
            <a:pPr marL="0" indent="0">
              <a:buNone/>
            </a:pPr>
            <a:r>
              <a:rPr lang="nl-NL" dirty="0"/>
              <a:t>Noah trekt zijn vader aan de hand mee naar binnen in de peutergroep: ‘Kom!’ Ze lopen samen naar de huishoek, waar Noah zijn vader wijst op de tafel. Hierop staan pannen en borden met daarin verschillende tekeningen. Noah steekt zijn vinger in een pan en zegt: ‘Roti’. Zijn vader snapt het: ‘O, heb je roti gemaakt, wat lekker!’ Noah: ‘Roti eten?’ ‘O, heerlijk, geef mij maar een bordje, hoor!’ Pedagogisch medewerker Aisha komt erbij staan en zegt: ‘Ah, Noah, je laat je vader proeven van de roti?’ Ze vertelt aan </a:t>
            </a:r>
            <a:r>
              <a:rPr lang="nl-NL" dirty="0" err="1"/>
              <a:t>Noah’s</a:t>
            </a:r>
            <a:r>
              <a:rPr lang="nl-NL" dirty="0"/>
              <a:t> vader: ‘Hij heeft vandaag met een paar andere kinderen in de huishoek gespeeld en ze wilden graag roti eten. Ze hebben dit getekend, zodat ze de tekeningen in hun spel konden gebruiken en het spel zo nog echter werd’. </a:t>
            </a:r>
            <a:r>
              <a:rPr lang="nl-NL" dirty="0" err="1"/>
              <a:t>Noah’s</a:t>
            </a:r>
            <a:r>
              <a:rPr lang="nl-NL" dirty="0"/>
              <a:t> vader reageert: ‘Wat leuk, hij speelt thuis ook graag met potten en pannen. Wat een goed idee om daarvoor zelf tekeningen van eten te maken en te gebruiken.’</a:t>
            </a:r>
          </a:p>
          <a:p>
            <a:endParaRPr lang="nl-NL" dirty="0"/>
          </a:p>
        </p:txBody>
      </p:sp>
      <p:sp>
        <p:nvSpPr>
          <p:cNvPr id="4" name="Tijdelijke aanduiding voor voettekst 3">
            <a:extLst>
              <a:ext uri="{FF2B5EF4-FFF2-40B4-BE49-F238E27FC236}">
                <a16:creationId xmlns:a16="http://schemas.microsoft.com/office/drawing/2014/main" id="{B778F68B-C5C5-E3A7-006B-54C558EBC677}"/>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2212126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2800" dirty="0"/>
              <a:t>Wat hebben we nodig om de baby in bad te doen, helpen jullie mee…</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4098" name="Picture 2" descr="C:\Users\Levineke\OneDrive\video\10_oktober 2014\IMG_7963.JPG"/>
          <p:cNvPicPr>
            <a:picLocks noGrp="1" noChangeAspect="1" noChangeArrowheads="1"/>
          </p:cNvPicPr>
          <p:nvPr>
            <p:ph idx="1"/>
          </p:nvPr>
        </p:nvPicPr>
        <p:blipFill>
          <a:blip r:embed="rId2" cstate="email"/>
          <a:srcRect/>
          <a:stretch>
            <a:fillRect/>
          </a:stretch>
        </p:blipFill>
        <p:spPr bwMode="auto">
          <a:xfrm>
            <a:off x="1331640" y="1196752"/>
            <a:ext cx="6257668" cy="4693251"/>
          </a:xfrm>
          <a:prstGeom prst="rect">
            <a:avLst/>
          </a:prstGeom>
          <a:noFill/>
        </p:spPr>
      </p:pic>
    </p:spTree>
    <p:extLst>
      <p:ext uri="{BB962C8B-B14F-4D97-AF65-F5344CB8AC3E}">
        <p14:creationId xmlns:p14="http://schemas.microsoft.com/office/powerpoint/2010/main" val="12342314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5076056" y="274638"/>
            <a:ext cx="4067944" cy="1143000"/>
          </a:xfrm>
        </p:spPr>
        <p:txBody>
          <a:bodyPr>
            <a:normAutofit/>
          </a:bodyPr>
          <a:lstStyle/>
          <a:p>
            <a:r>
              <a:rPr lang="nl-NL" sz="2400" dirty="0"/>
              <a:t>Dit spelen en leren we in de huishoek</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2050" name="Picture 2" descr="C:\Users\Levineke\OneDrive\video\september 2014\IMG_7926.JPG"/>
          <p:cNvPicPr>
            <a:picLocks noGrp="1" noChangeAspect="1" noChangeArrowheads="1"/>
          </p:cNvPicPr>
          <p:nvPr>
            <p:ph idx="1"/>
          </p:nvPr>
        </p:nvPicPr>
        <p:blipFill>
          <a:blip r:embed="rId2" cstate="email"/>
          <a:srcRect/>
          <a:stretch>
            <a:fillRect/>
          </a:stretch>
        </p:blipFill>
        <p:spPr bwMode="auto">
          <a:xfrm>
            <a:off x="4644008" y="2276872"/>
            <a:ext cx="4320480" cy="3240360"/>
          </a:xfrm>
          <a:prstGeom prst="rect">
            <a:avLst/>
          </a:prstGeom>
          <a:noFill/>
        </p:spPr>
      </p:pic>
      <p:pic>
        <p:nvPicPr>
          <p:cNvPr id="2051" name="Picture 3" descr="C:\Users\Levineke\OneDrive\video\september 2014\IMG_7927.JPG"/>
          <p:cNvPicPr>
            <a:picLocks noChangeAspect="1" noChangeArrowheads="1"/>
          </p:cNvPicPr>
          <p:nvPr/>
        </p:nvPicPr>
        <p:blipFill>
          <a:blip r:embed="rId3" cstate="email"/>
          <a:srcRect/>
          <a:stretch>
            <a:fillRect/>
          </a:stretch>
        </p:blipFill>
        <p:spPr bwMode="auto">
          <a:xfrm>
            <a:off x="179512" y="260648"/>
            <a:ext cx="4896544" cy="4734796"/>
          </a:xfrm>
          <a:prstGeom prst="rect">
            <a:avLst/>
          </a:prstGeom>
          <a:noFill/>
        </p:spPr>
      </p:pic>
    </p:spTree>
    <p:extLst>
      <p:ext uri="{BB962C8B-B14F-4D97-AF65-F5344CB8AC3E}">
        <p14:creationId xmlns:p14="http://schemas.microsoft.com/office/powerpoint/2010/main" val="2921499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2400" dirty="0"/>
              <a:t>Een wandeling door de buurt en foto’s maken van alle huizen…</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3074" name="Picture 2" descr="C:\Users\Levineke\OneDrive\video\09_september 2014\IMG_7922.JPG"/>
          <p:cNvPicPr>
            <a:picLocks noGrp="1" noChangeAspect="1" noChangeArrowheads="1"/>
          </p:cNvPicPr>
          <p:nvPr>
            <p:ph idx="1"/>
          </p:nvPr>
        </p:nvPicPr>
        <p:blipFill>
          <a:blip r:embed="rId2" cstate="email"/>
          <a:srcRect/>
          <a:stretch>
            <a:fillRect/>
          </a:stretch>
        </p:blipFill>
        <p:spPr bwMode="auto">
          <a:xfrm>
            <a:off x="1475656" y="1196752"/>
            <a:ext cx="6034617" cy="4525963"/>
          </a:xfrm>
          <a:prstGeom prst="rect">
            <a:avLst/>
          </a:prstGeom>
          <a:noFill/>
        </p:spPr>
      </p:pic>
    </p:spTree>
    <p:extLst>
      <p:ext uri="{BB962C8B-B14F-4D97-AF65-F5344CB8AC3E}">
        <p14:creationId xmlns:p14="http://schemas.microsoft.com/office/powerpoint/2010/main" val="3072652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dirty="0"/>
              <a:t>Dit spelen we in onze keuken….</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1026" name="Picture 2" descr="C:\Users\Levineke\OneDrive\video\september 2014\IMG_7902.JPG"/>
          <p:cNvPicPr>
            <a:picLocks noGrp="1" noChangeAspect="1" noChangeArrowheads="1"/>
          </p:cNvPicPr>
          <p:nvPr>
            <p:ph idx="1"/>
          </p:nvPr>
        </p:nvPicPr>
        <p:blipFill>
          <a:blip r:embed="rId2" cstate="email"/>
          <a:srcRect/>
          <a:stretch>
            <a:fillRect/>
          </a:stretch>
        </p:blipFill>
        <p:spPr bwMode="auto">
          <a:xfrm>
            <a:off x="395536" y="1196752"/>
            <a:ext cx="8136904" cy="4525963"/>
          </a:xfrm>
          <a:prstGeom prst="rect">
            <a:avLst/>
          </a:prstGeom>
          <a:noFill/>
        </p:spPr>
      </p:pic>
    </p:spTree>
    <p:extLst>
      <p:ext uri="{BB962C8B-B14F-4D97-AF65-F5344CB8AC3E}">
        <p14:creationId xmlns:p14="http://schemas.microsoft.com/office/powerpoint/2010/main" val="26534999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5" name="Picture 5" descr="C:\Users\Levineke\OneDrive\video\09_september 2014\IMG_7921.JPG"/>
          <p:cNvPicPr>
            <a:picLocks noChangeAspect="1" noChangeArrowheads="1"/>
          </p:cNvPicPr>
          <p:nvPr/>
        </p:nvPicPr>
        <p:blipFill>
          <a:blip r:embed="rId2" cstate="email"/>
          <a:srcRect/>
          <a:stretch>
            <a:fillRect/>
          </a:stretch>
        </p:blipFill>
        <p:spPr bwMode="auto">
          <a:xfrm>
            <a:off x="0" y="-315416"/>
            <a:ext cx="9144000" cy="4460190"/>
          </a:xfrm>
          <a:prstGeom prst="rect">
            <a:avLst/>
          </a:prstGeom>
          <a:noFill/>
        </p:spPr>
      </p:pic>
      <p:sp>
        <p:nvSpPr>
          <p:cNvPr id="2" name="Titel 1"/>
          <p:cNvSpPr>
            <a:spLocks noGrp="1"/>
          </p:cNvSpPr>
          <p:nvPr>
            <p:ph type="title"/>
          </p:nvPr>
        </p:nvSpPr>
        <p:spPr/>
        <p:txBody>
          <a:bodyPr/>
          <a:lstStyle/>
          <a:p>
            <a:r>
              <a:rPr lang="nl-NL" dirty="0"/>
              <a:t>Dit zijn onze eigen boeken..</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5122" name="Picture 2" descr="C:\Users\Levineke\OneDrive\video\10_oktober 2014\IMG_7969.JPG"/>
          <p:cNvPicPr>
            <a:picLocks noGrp="1" noChangeAspect="1" noChangeArrowheads="1"/>
          </p:cNvPicPr>
          <p:nvPr>
            <p:ph idx="1"/>
          </p:nvPr>
        </p:nvPicPr>
        <p:blipFill>
          <a:blip r:embed="rId3" cstate="email"/>
          <a:srcRect/>
          <a:stretch>
            <a:fillRect/>
          </a:stretch>
        </p:blipFill>
        <p:spPr bwMode="auto">
          <a:xfrm>
            <a:off x="179512" y="3501008"/>
            <a:ext cx="3884249" cy="2913187"/>
          </a:xfrm>
          <a:prstGeom prst="rect">
            <a:avLst/>
          </a:prstGeom>
          <a:noFill/>
        </p:spPr>
      </p:pic>
      <p:pic>
        <p:nvPicPr>
          <p:cNvPr id="5123" name="Picture 3" descr="C:\Users\Levineke\OneDrive\video\10_oktober 2014\IMG_7970.JPG"/>
          <p:cNvPicPr>
            <a:picLocks noChangeAspect="1" noChangeArrowheads="1"/>
          </p:cNvPicPr>
          <p:nvPr/>
        </p:nvPicPr>
        <p:blipFill>
          <a:blip r:embed="rId4" cstate="email"/>
          <a:srcRect/>
          <a:stretch>
            <a:fillRect/>
          </a:stretch>
        </p:blipFill>
        <p:spPr bwMode="auto">
          <a:xfrm>
            <a:off x="4895528" y="2852936"/>
            <a:ext cx="4248472" cy="3186354"/>
          </a:xfrm>
          <a:prstGeom prst="rect">
            <a:avLst/>
          </a:prstGeom>
          <a:noFill/>
        </p:spPr>
      </p:pic>
      <p:pic>
        <p:nvPicPr>
          <p:cNvPr id="5124" name="Picture 4" descr="C:\Users\Levineke\OneDrive\video\10_oktober 2014\IMG_7972.JPG"/>
          <p:cNvPicPr>
            <a:picLocks noChangeAspect="1" noChangeArrowheads="1"/>
          </p:cNvPicPr>
          <p:nvPr/>
        </p:nvPicPr>
        <p:blipFill>
          <a:blip r:embed="rId5" cstate="email"/>
          <a:srcRect/>
          <a:stretch>
            <a:fillRect/>
          </a:stretch>
        </p:blipFill>
        <p:spPr bwMode="auto">
          <a:xfrm rot="5400000">
            <a:off x="2850908" y="2125756"/>
            <a:ext cx="2088232" cy="2678496"/>
          </a:xfrm>
          <a:prstGeom prst="rect">
            <a:avLst/>
          </a:prstGeom>
          <a:noFill/>
        </p:spPr>
      </p:pic>
    </p:spTree>
    <p:extLst>
      <p:ext uri="{BB962C8B-B14F-4D97-AF65-F5344CB8AC3E}">
        <p14:creationId xmlns:p14="http://schemas.microsoft.com/office/powerpoint/2010/main" val="13412992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b="1" dirty="0"/>
              <a:t>Betrekken bij de activiteiten in de groep</a:t>
            </a:r>
          </a:p>
        </p:txBody>
      </p:sp>
      <p:sp>
        <p:nvSpPr>
          <p:cNvPr id="3" name="Tijdelijke aanduiding voor inhoud 2"/>
          <p:cNvSpPr>
            <a:spLocks noGrp="1"/>
          </p:cNvSpPr>
          <p:nvPr>
            <p:ph idx="1"/>
          </p:nvPr>
        </p:nvSpPr>
        <p:spPr/>
        <p:txBody>
          <a:bodyPr>
            <a:normAutofit fontScale="92500" lnSpcReduction="10000"/>
          </a:bodyPr>
          <a:lstStyle/>
          <a:p>
            <a:pPr lvl="0">
              <a:buNone/>
            </a:pPr>
            <a:r>
              <a:rPr lang="nl-NL" sz="2400" dirty="0"/>
              <a:t>1. Ouders uitnodigen om mee te doen met activiteiten </a:t>
            </a:r>
          </a:p>
          <a:p>
            <a:pPr>
              <a:buNone/>
            </a:pPr>
            <a:r>
              <a:rPr lang="nl-NL" sz="1800" i="1" dirty="0"/>
              <a:t>	bv. meespelen in de themahoek, voorlezen bij de verteltafel</a:t>
            </a:r>
          </a:p>
          <a:p>
            <a:pPr>
              <a:buNone/>
            </a:pPr>
            <a:endParaRPr lang="nl-NL" sz="1800" i="1" dirty="0"/>
          </a:p>
          <a:p>
            <a:pPr lvl="0">
              <a:buNone/>
            </a:pPr>
            <a:r>
              <a:rPr lang="nl-NL" sz="2400" i="1" dirty="0"/>
              <a:t>2.</a:t>
            </a:r>
            <a:r>
              <a:rPr lang="nl-NL" sz="2400" dirty="0"/>
              <a:t> Ouders in een actieve rol zetten </a:t>
            </a:r>
          </a:p>
          <a:p>
            <a:pPr>
              <a:buNone/>
            </a:pPr>
            <a:r>
              <a:rPr lang="nl-NL" sz="1800" i="1" dirty="0"/>
              <a:t>	bv. door het benutten van hun kennis en kwaliteiten</a:t>
            </a:r>
          </a:p>
          <a:p>
            <a:pPr>
              <a:buNone/>
            </a:pPr>
            <a:endParaRPr lang="nl-NL" sz="1800" i="1" dirty="0"/>
          </a:p>
          <a:p>
            <a:pPr lvl="0">
              <a:buNone/>
            </a:pPr>
            <a:r>
              <a:rPr lang="nl-NL" sz="2400" i="1" dirty="0"/>
              <a:t>3.</a:t>
            </a:r>
            <a:r>
              <a:rPr lang="nl-NL" sz="2400" dirty="0"/>
              <a:t> Ouders inzetten bij de organisatie van activiteiten</a:t>
            </a:r>
          </a:p>
          <a:p>
            <a:pPr>
              <a:buNone/>
            </a:pPr>
            <a:r>
              <a:rPr lang="nl-NL" sz="1800" i="1" dirty="0"/>
              <a:t>	bv. mee met een uitstapje, samen koken</a:t>
            </a:r>
          </a:p>
          <a:p>
            <a:pPr>
              <a:buNone/>
            </a:pPr>
            <a:endParaRPr lang="nl-NL" sz="1800" i="1" dirty="0"/>
          </a:p>
          <a:p>
            <a:pPr lvl="0">
              <a:buNone/>
            </a:pPr>
            <a:r>
              <a:rPr lang="nl-NL" sz="2400" i="1" dirty="0"/>
              <a:t>4.</a:t>
            </a:r>
            <a:r>
              <a:rPr lang="nl-NL" sz="2400" dirty="0"/>
              <a:t> Ouders betrekken bij de afronding van het thema of activiteiten</a:t>
            </a:r>
          </a:p>
          <a:p>
            <a:pPr lvl="0">
              <a:buNone/>
            </a:pPr>
            <a:endParaRPr lang="nl-NL" sz="2400" dirty="0"/>
          </a:p>
          <a:p>
            <a:pPr lvl="0">
              <a:buNone/>
            </a:pPr>
            <a:r>
              <a:rPr lang="nl-NL" sz="2400" dirty="0"/>
              <a:t>5 Model staan en ouders uitnodigen tot reflectie</a:t>
            </a:r>
          </a:p>
          <a:p>
            <a:pPr>
              <a:buNone/>
            </a:pPr>
            <a:r>
              <a:rPr lang="nl-NL" sz="1900" i="1" dirty="0"/>
              <a:t>	bv. kinderen stimuleren zelf hun jas aan te doen </a:t>
            </a:r>
            <a:endParaRPr lang="nl-NL" sz="1900" dirty="0"/>
          </a:p>
          <a:p>
            <a:pPr lvl="0">
              <a:buNone/>
            </a:pPr>
            <a:endParaRPr lang="nl-NL" sz="2400" dirty="0"/>
          </a:p>
          <a:p>
            <a:pPr>
              <a:buNone/>
            </a:pPr>
            <a:endParaRPr lang="nl-NL" sz="2400" dirty="0"/>
          </a:p>
          <a:p>
            <a:pPr>
              <a:buNone/>
            </a:pPr>
            <a:endParaRPr lang="nl-NL" sz="2400" dirty="0"/>
          </a:p>
          <a:p>
            <a:pPr>
              <a:buNone/>
            </a:pPr>
            <a:endParaRPr lang="nl-NL" sz="2400" dirty="0"/>
          </a:p>
          <a:p>
            <a:pPr>
              <a:buNone/>
            </a:pPr>
            <a:endParaRPr lang="nl-NL" sz="2400" dirty="0"/>
          </a:p>
        </p:txBody>
      </p:sp>
      <p:sp>
        <p:nvSpPr>
          <p:cNvPr id="4" name="Tijdelijke aanduiding voor voettekst 3"/>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4263348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G:\DCIM\120___01\IMG_3834.JPG"/>
          <p:cNvPicPr>
            <a:picLocks noChangeAspect="1" noChangeArrowheads="1"/>
          </p:cNvPicPr>
          <p:nvPr/>
        </p:nvPicPr>
        <p:blipFill>
          <a:blip r:embed="rId2" cstate="email"/>
          <a:srcRect/>
          <a:stretch>
            <a:fillRect/>
          </a:stretch>
        </p:blipFill>
        <p:spPr bwMode="auto">
          <a:xfrm>
            <a:off x="3419872" y="908720"/>
            <a:ext cx="3952891" cy="2964669"/>
          </a:xfrm>
          <a:prstGeom prst="rect">
            <a:avLst/>
          </a:prstGeom>
          <a:noFill/>
        </p:spPr>
      </p:pic>
      <p:sp>
        <p:nvSpPr>
          <p:cNvPr id="2" name="Titel 1"/>
          <p:cNvSpPr>
            <a:spLocks noGrp="1"/>
          </p:cNvSpPr>
          <p:nvPr>
            <p:ph type="title"/>
          </p:nvPr>
        </p:nvSpPr>
        <p:spPr/>
        <p:txBody>
          <a:bodyPr>
            <a:normAutofit/>
          </a:bodyPr>
          <a:lstStyle/>
          <a:p>
            <a:r>
              <a:rPr lang="nl-NL" sz="2400" b="1" dirty="0"/>
              <a:t>We maken thuis onze eigen kamer en laten die aan iedereen zien</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4098" name="Picture 2" descr="G:\DCIM\120___01\IMG_3831.JPG"/>
          <p:cNvPicPr>
            <a:picLocks noGrp="1" noChangeAspect="1" noChangeArrowheads="1"/>
          </p:cNvPicPr>
          <p:nvPr>
            <p:ph idx="1"/>
          </p:nvPr>
        </p:nvPicPr>
        <p:blipFill>
          <a:blip r:embed="rId3" cstate="email"/>
          <a:srcRect/>
          <a:stretch>
            <a:fillRect/>
          </a:stretch>
        </p:blipFill>
        <p:spPr bwMode="auto">
          <a:xfrm>
            <a:off x="179512" y="2924944"/>
            <a:ext cx="4306425" cy="3229819"/>
          </a:xfrm>
          <a:prstGeom prst="rect">
            <a:avLst/>
          </a:prstGeom>
          <a:noFill/>
        </p:spPr>
      </p:pic>
      <p:pic>
        <p:nvPicPr>
          <p:cNvPr id="4100" name="Picture 4" descr="G:\DCIM\120___01\IMG_3908.JPG"/>
          <p:cNvPicPr>
            <a:picLocks noChangeAspect="1" noChangeArrowheads="1"/>
          </p:cNvPicPr>
          <p:nvPr/>
        </p:nvPicPr>
        <p:blipFill>
          <a:blip r:embed="rId4" cstate="email"/>
          <a:srcRect/>
          <a:stretch>
            <a:fillRect/>
          </a:stretch>
        </p:blipFill>
        <p:spPr bwMode="auto">
          <a:xfrm>
            <a:off x="251520" y="1124744"/>
            <a:ext cx="3307567" cy="1872208"/>
          </a:xfrm>
          <a:prstGeom prst="rect">
            <a:avLst/>
          </a:prstGeom>
          <a:noFill/>
        </p:spPr>
      </p:pic>
      <p:pic>
        <p:nvPicPr>
          <p:cNvPr id="4101" name="Picture 5" descr="G:\DCIM\120___01\IMG_4124.JPG"/>
          <p:cNvPicPr>
            <a:picLocks noChangeAspect="1" noChangeArrowheads="1"/>
          </p:cNvPicPr>
          <p:nvPr/>
        </p:nvPicPr>
        <p:blipFill>
          <a:blip r:embed="rId5" cstate="email"/>
          <a:srcRect/>
          <a:stretch>
            <a:fillRect/>
          </a:stretch>
        </p:blipFill>
        <p:spPr bwMode="auto">
          <a:xfrm>
            <a:off x="4355976" y="3861048"/>
            <a:ext cx="2736304" cy="2052228"/>
          </a:xfrm>
          <a:prstGeom prst="rect">
            <a:avLst/>
          </a:prstGeom>
          <a:noFill/>
        </p:spPr>
      </p:pic>
      <p:pic>
        <p:nvPicPr>
          <p:cNvPr id="4102" name="Picture 6" descr="G:\DCIM\121___02\IMG_4306.JPG"/>
          <p:cNvPicPr>
            <a:picLocks noChangeAspect="1" noChangeArrowheads="1"/>
          </p:cNvPicPr>
          <p:nvPr/>
        </p:nvPicPr>
        <p:blipFill>
          <a:blip r:embed="rId6" cstate="email"/>
          <a:srcRect/>
          <a:stretch>
            <a:fillRect/>
          </a:stretch>
        </p:blipFill>
        <p:spPr bwMode="auto">
          <a:xfrm>
            <a:off x="6359690" y="2348880"/>
            <a:ext cx="2784309" cy="2088232"/>
          </a:xfrm>
          <a:prstGeom prst="rect">
            <a:avLst/>
          </a:prstGeom>
          <a:noFill/>
        </p:spPr>
      </p:pic>
      <p:pic>
        <p:nvPicPr>
          <p:cNvPr id="4103" name="Picture 7" descr="G:\DCIM\121___02\IMG_4366.JPG"/>
          <p:cNvPicPr>
            <a:picLocks noChangeAspect="1" noChangeArrowheads="1"/>
          </p:cNvPicPr>
          <p:nvPr/>
        </p:nvPicPr>
        <p:blipFill>
          <a:blip r:embed="rId7" cstate="email"/>
          <a:srcRect/>
          <a:stretch>
            <a:fillRect/>
          </a:stretch>
        </p:blipFill>
        <p:spPr bwMode="auto">
          <a:xfrm>
            <a:off x="6372200" y="2358263"/>
            <a:ext cx="2771800" cy="2078849"/>
          </a:xfrm>
          <a:prstGeom prst="rect">
            <a:avLst/>
          </a:prstGeom>
          <a:noFill/>
        </p:spPr>
      </p:pic>
    </p:spTree>
    <p:extLst>
      <p:ext uri="{BB962C8B-B14F-4D97-AF65-F5344CB8AC3E}">
        <p14:creationId xmlns:p14="http://schemas.microsoft.com/office/powerpoint/2010/main" val="2705306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dirty="0"/>
              <a:t>Samen plantjes poten in de tuin</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2051" name="Picture 3" descr="G:\DCIM\113___06\IMG_2127.JPG"/>
          <p:cNvPicPr>
            <a:picLocks noChangeAspect="1" noChangeArrowheads="1"/>
          </p:cNvPicPr>
          <p:nvPr/>
        </p:nvPicPr>
        <p:blipFill>
          <a:blip r:embed="rId2" cstate="email"/>
          <a:srcRect/>
          <a:stretch>
            <a:fillRect/>
          </a:stretch>
        </p:blipFill>
        <p:spPr bwMode="auto">
          <a:xfrm>
            <a:off x="4139952" y="1124744"/>
            <a:ext cx="4645024" cy="3483768"/>
          </a:xfrm>
          <a:prstGeom prst="rect">
            <a:avLst/>
          </a:prstGeom>
          <a:noFill/>
        </p:spPr>
      </p:pic>
      <p:pic>
        <p:nvPicPr>
          <p:cNvPr id="2052" name="Picture 4" descr="G:\DCIM\113___06\IMG_2177.JPG"/>
          <p:cNvPicPr>
            <a:picLocks noChangeAspect="1" noChangeArrowheads="1"/>
          </p:cNvPicPr>
          <p:nvPr/>
        </p:nvPicPr>
        <p:blipFill>
          <a:blip r:embed="rId3" cstate="email"/>
          <a:srcRect/>
          <a:stretch>
            <a:fillRect/>
          </a:stretch>
        </p:blipFill>
        <p:spPr bwMode="auto">
          <a:xfrm rot="5400000">
            <a:off x="4497271" y="3431721"/>
            <a:ext cx="2902084" cy="2176563"/>
          </a:xfrm>
          <a:prstGeom prst="rect">
            <a:avLst/>
          </a:prstGeom>
          <a:noFill/>
        </p:spPr>
      </p:pic>
      <p:pic>
        <p:nvPicPr>
          <p:cNvPr id="2053" name="Picture 5" descr="G:\DCIM\126___05\IMG_5364.JPG"/>
          <p:cNvPicPr>
            <a:picLocks noChangeAspect="1" noChangeArrowheads="1"/>
          </p:cNvPicPr>
          <p:nvPr/>
        </p:nvPicPr>
        <p:blipFill>
          <a:blip r:embed="rId4" cstate="email"/>
          <a:srcRect/>
          <a:stretch>
            <a:fillRect/>
          </a:stretch>
        </p:blipFill>
        <p:spPr bwMode="auto">
          <a:xfrm rot="5400000">
            <a:off x="1016098" y="2160366"/>
            <a:ext cx="4252528" cy="3189396"/>
          </a:xfrm>
          <a:prstGeom prst="rect">
            <a:avLst/>
          </a:prstGeom>
          <a:noFill/>
        </p:spPr>
      </p:pic>
      <p:sp>
        <p:nvSpPr>
          <p:cNvPr id="9" name="Tijdelijke aanduiding voor inhoud 8"/>
          <p:cNvSpPr>
            <a:spLocks noGrp="1"/>
          </p:cNvSpPr>
          <p:nvPr>
            <p:ph idx="1"/>
          </p:nvPr>
        </p:nvSpPr>
        <p:spPr/>
        <p:txBody>
          <a:bodyPr/>
          <a:lstStyle/>
          <a:p>
            <a:endParaRPr lang="nl-NL" dirty="0"/>
          </a:p>
        </p:txBody>
      </p:sp>
    </p:spTree>
    <p:extLst>
      <p:ext uri="{BB962C8B-B14F-4D97-AF65-F5344CB8AC3E}">
        <p14:creationId xmlns:p14="http://schemas.microsoft.com/office/powerpoint/2010/main" val="37823626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dirty="0"/>
              <a:t>Ik heb een broertje en we komen trakteren</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3074" name="Picture 2" descr="G:\DCIM\114___07\IMG_2467.JPG"/>
          <p:cNvPicPr>
            <a:picLocks noGrp="1" noChangeAspect="1" noChangeArrowheads="1"/>
          </p:cNvPicPr>
          <p:nvPr>
            <p:ph idx="1"/>
          </p:nvPr>
        </p:nvPicPr>
        <p:blipFill>
          <a:blip r:embed="rId2" cstate="email"/>
          <a:srcRect/>
          <a:stretch>
            <a:fillRect/>
          </a:stretch>
        </p:blipFill>
        <p:spPr bwMode="auto">
          <a:xfrm>
            <a:off x="467544" y="1484784"/>
            <a:ext cx="4268292" cy="3201219"/>
          </a:xfrm>
          <a:prstGeom prst="rect">
            <a:avLst/>
          </a:prstGeom>
          <a:noFill/>
        </p:spPr>
      </p:pic>
      <p:pic>
        <p:nvPicPr>
          <p:cNvPr id="3075" name="Picture 3" descr="G:\DCIM\114___07\IMG_2471.JPG"/>
          <p:cNvPicPr>
            <a:picLocks noChangeAspect="1" noChangeArrowheads="1"/>
          </p:cNvPicPr>
          <p:nvPr/>
        </p:nvPicPr>
        <p:blipFill>
          <a:blip r:embed="rId3" cstate="email"/>
          <a:srcRect/>
          <a:stretch>
            <a:fillRect/>
          </a:stretch>
        </p:blipFill>
        <p:spPr bwMode="auto">
          <a:xfrm>
            <a:off x="4788024" y="1844824"/>
            <a:ext cx="3363838" cy="4485117"/>
          </a:xfrm>
          <a:prstGeom prst="rect">
            <a:avLst/>
          </a:prstGeom>
          <a:noFill/>
        </p:spPr>
      </p:pic>
    </p:spTree>
    <p:extLst>
      <p:ext uri="{BB962C8B-B14F-4D97-AF65-F5344CB8AC3E}">
        <p14:creationId xmlns:p14="http://schemas.microsoft.com/office/powerpoint/2010/main" val="1282699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dirty="0"/>
              <a:t>We laten onze verteltafel zien en hoe we die samen gemaakt hebben </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5122" name="Picture 2" descr="G:\DCIM\122___01\IMG_4450.JPG"/>
          <p:cNvPicPr>
            <a:picLocks noGrp="1" noChangeAspect="1" noChangeArrowheads="1"/>
          </p:cNvPicPr>
          <p:nvPr>
            <p:ph idx="1"/>
          </p:nvPr>
        </p:nvPicPr>
        <p:blipFill>
          <a:blip r:embed="rId2" cstate="email"/>
          <a:srcRect/>
          <a:stretch>
            <a:fillRect/>
          </a:stretch>
        </p:blipFill>
        <p:spPr bwMode="auto">
          <a:xfrm rot="16200000">
            <a:off x="167510" y="1856825"/>
            <a:ext cx="4200469" cy="3744416"/>
          </a:xfrm>
          <a:prstGeom prst="rect">
            <a:avLst/>
          </a:prstGeom>
          <a:noFill/>
        </p:spPr>
      </p:pic>
      <p:pic>
        <p:nvPicPr>
          <p:cNvPr id="5123" name="Picture 3" descr="G:\DCIM\122___01\IMG_4452.JPG"/>
          <p:cNvPicPr>
            <a:picLocks noChangeAspect="1" noChangeArrowheads="1"/>
          </p:cNvPicPr>
          <p:nvPr/>
        </p:nvPicPr>
        <p:blipFill>
          <a:blip r:embed="rId3" cstate="email"/>
          <a:srcRect/>
          <a:stretch>
            <a:fillRect/>
          </a:stretch>
        </p:blipFill>
        <p:spPr bwMode="auto">
          <a:xfrm>
            <a:off x="5220072" y="1412776"/>
            <a:ext cx="3384376" cy="2538282"/>
          </a:xfrm>
          <a:prstGeom prst="rect">
            <a:avLst/>
          </a:prstGeom>
          <a:noFill/>
        </p:spPr>
      </p:pic>
      <p:pic>
        <p:nvPicPr>
          <p:cNvPr id="5124" name="Picture 4" descr="G:\DCIM\122___01\IMG_4464.JPG"/>
          <p:cNvPicPr>
            <a:picLocks noChangeAspect="1" noChangeArrowheads="1"/>
          </p:cNvPicPr>
          <p:nvPr/>
        </p:nvPicPr>
        <p:blipFill>
          <a:blip r:embed="rId4" cstate="email"/>
          <a:srcRect/>
          <a:stretch>
            <a:fillRect/>
          </a:stretch>
        </p:blipFill>
        <p:spPr bwMode="auto">
          <a:xfrm>
            <a:off x="4139952" y="3429000"/>
            <a:ext cx="3144349" cy="2358262"/>
          </a:xfrm>
          <a:prstGeom prst="rect">
            <a:avLst/>
          </a:prstGeom>
          <a:noFill/>
        </p:spPr>
      </p:pic>
    </p:spTree>
    <p:extLst>
      <p:ext uri="{BB962C8B-B14F-4D97-AF65-F5344CB8AC3E}">
        <p14:creationId xmlns:p14="http://schemas.microsoft.com/office/powerpoint/2010/main" val="13517525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0" y="404664"/>
            <a:ext cx="4716016" cy="1012974"/>
          </a:xfrm>
        </p:spPr>
        <p:txBody>
          <a:bodyPr>
            <a:normAutofit/>
          </a:bodyPr>
          <a:lstStyle/>
          <a:p>
            <a:r>
              <a:rPr lang="nl-NL" sz="3600" dirty="0"/>
              <a:t>Naar de bakker  alle </a:t>
            </a:r>
            <a:endParaRPr lang="nl-NL" dirty="0"/>
          </a:p>
        </p:txBody>
      </p:sp>
      <p:sp>
        <p:nvSpPr>
          <p:cNvPr id="4" name="Tijdelijke aanduiding voor voettekst 3"/>
          <p:cNvSpPr>
            <a:spLocks noGrp="1"/>
          </p:cNvSpPr>
          <p:nvPr>
            <p:ph type="ftr" sz="quarter" idx="11"/>
          </p:nvPr>
        </p:nvSpPr>
        <p:spPr/>
        <p:txBody>
          <a:bodyPr/>
          <a:lstStyle/>
          <a:p>
            <a:r>
              <a:rPr lang="nl-NL"/>
              <a:t>©- De Activiteit</a:t>
            </a:r>
          </a:p>
        </p:txBody>
      </p:sp>
      <p:pic>
        <p:nvPicPr>
          <p:cNvPr id="7171" name="Picture 3" descr="C:\Users\Levineke\Documents\ouderbetrokkenheid\P1030967.jpg"/>
          <p:cNvPicPr>
            <a:picLocks noChangeAspect="1" noChangeArrowheads="1"/>
          </p:cNvPicPr>
          <p:nvPr/>
        </p:nvPicPr>
        <p:blipFill>
          <a:blip r:embed="rId2" cstate="email"/>
          <a:srcRect/>
          <a:stretch>
            <a:fillRect/>
          </a:stretch>
        </p:blipFill>
        <p:spPr bwMode="auto">
          <a:xfrm>
            <a:off x="3419872" y="188640"/>
            <a:ext cx="5544616" cy="4158462"/>
          </a:xfrm>
          <a:prstGeom prst="rect">
            <a:avLst/>
          </a:prstGeom>
          <a:noFill/>
        </p:spPr>
      </p:pic>
      <p:pic>
        <p:nvPicPr>
          <p:cNvPr id="7170" name="Picture 2" descr="C:\Users\Levineke\Documents\ouderbetrokkenheid\P1030934.jpg"/>
          <p:cNvPicPr>
            <a:picLocks noGrp="1" noChangeAspect="1" noChangeArrowheads="1"/>
          </p:cNvPicPr>
          <p:nvPr>
            <p:ph idx="1"/>
          </p:nvPr>
        </p:nvPicPr>
        <p:blipFill>
          <a:blip r:embed="rId3" cstate="email"/>
          <a:srcRect/>
          <a:stretch>
            <a:fillRect/>
          </a:stretch>
        </p:blipFill>
        <p:spPr bwMode="auto">
          <a:xfrm>
            <a:off x="323528" y="2276872"/>
            <a:ext cx="4824536" cy="3618402"/>
          </a:xfrm>
          <a:prstGeom prst="rect">
            <a:avLst/>
          </a:prstGeom>
          <a:noFill/>
        </p:spPr>
      </p:pic>
    </p:spTree>
    <p:extLst>
      <p:ext uri="{BB962C8B-B14F-4D97-AF65-F5344CB8AC3E}">
        <p14:creationId xmlns:p14="http://schemas.microsoft.com/office/powerpoint/2010/main" val="30088205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dirty="0"/>
              <a:t>Samen de plaat van de bakker bekijken</a:t>
            </a:r>
            <a:br>
              <a:rPr lang="nl-NL" sz="3200" dirty="0"/>
            </a:br>
            <a:r>
              <a:rPr lang="nl-NL" sz="2400" dirty="0"/>
              <a:t>Wat weten we nu veel over dit onderwerp..</a:t>
            </a:r>
            <a:endParaRPr lang="nl-NL" sz="3200" dirty="0"/>
          </a:p>
        </p:txBody>
      </p:sp>
      <p:sp>
        <p:nvSpPr>
          <p:cNvPr id="4" name="Tijdelijke aanduiding voor voettekst 3"/>
          <p:cNvSpPr>
            <a:spLocks noGrp="1"/>
          </p:cNvSpPr>
          <p:nvPr>
            <p:ph type="ftr" sz="quarter" idx="11"/>
          </p:nvPr>
        </p:nvSpPr>
        <p:spPr/>
        <p:txBody>
          <a:bodyPr/>
          <a:lstStyle/>
          <a:p>
            <a:r>
              <a:rPr lang="nl-NL"/>
              <a:t>©- De Activiteit</a:t>
            </a:r>
          </a:p>
        </p:txBody>
      </p:sp>
      <p:pic>
        <p:nvPicPr>
          <p:cNvPr id="6146" name="Picture 2" descr="C:\Users\Levineke\Documents\ouderbetrokkenheid\P1030899.jpg"/>
          <p:cNvPicPr>
            <a:picLocks noGrp="1" noChangeAspect="1" noChangeArrowheads="1"/>
          </p:cNvPicPr>
          <p:nvPr>
            <p:ph idx="1"/>
          </p:nvPr>
        </p:nvPicPr>
        <p:blipFill>
          <a:blip r:embed="rId2" cstate="email"/>
          <a:srcRect/>
          <a:stretch>
            <a:fillRect/>
          </a:stretch>
        </p:blipFill>
        <p:spPr bwMode="auto">
          <a:xfrm>
            <a:off x="1043608" y="1556792"/>
            <a:ext cx="7416824" cy="4752528"/>
          </a:xfrm>
          <a:prstGeom prst="rect">
            <a:avLst/>
          </a:prstGeom>
          <a:noFill/>
        </p:spPr>
      </p:pic>
    </p:spTree>
    <p:extLst>
      <p:ext uri="{BB962C8B-B14F-4D97-AF65-F5344CB8AC3E}">
        <p14:creationId xmlns:p14="http://schemas.microsoft.com/office/powerpoint/2010/main" val="37446276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Autofit/>
          </a:bodyPr>
          <a:lstStyle/>
          <a:p>
            <a:r>
              <a:rPr lang="nl-NL" sz="2400" dirty="0"/>
              <a:t>Samen terugblikken met foto’s uit het thema en zelf een verslagje maken van het gesprek met je kind hierover</a:t>
            </a:r>
          </a:p>
        </p:txBody>
      </p:sp>
      <p:sp>
        <p:nvSpPr>
          <p:cNvPr id="4" name="Tijdelijke aanduiding voor voettekst 3"/>
          <p:cNvSpPr>
            <a:spLocks noGrp="1"/>
          </p:cNvSpPr>
          <p:nvPr>
            <p:ph type="ftr" sz="quarter" idx="11"/>
          </p:nvPr>
        </p:nvSpPr>
        <p:spPr/>
        <p:txBody>
          <a:bodyPr/>
          <a:lstStyle/>
          <a:p>
            <a:r>
              <a:rPr lang="nl-NL"/>
              <a:t>©- De Activiteit</a:t>
            </a:r>
          </a:p>
        </p:txBody>
      </p:sp>
      <p:pic>
        <p:nvPicPr>
          <p:cNvPr id="6146" name="Picture 2" descr="G:\DCIM\124___03\IMG_4886.JPG"/>
          <p:cNvPicPr>
            <a:picLocks noGrp="1" noChangeAspect="1" noChangeArrowheads="1"/>
          </p:cNvPicPr>
          <p:nvPr>
            <p:ph idx="1"/>
          </p:nvPr>
        </p:nvPicPr>
        <p:blipFill>
          <a:blip r:embed="rId2" cstate="email"/>
          <a:srcRect/>
          <a:stretch>
            <a:fillRect/>
          </a:stretch>
        </p:blipFill>
        <p:spPr bwMode="auto">
          <a:xfrm>
            <a:off x="1554691" y="1600200"/>
            <a:ext cx="6034617" cy="4525963"/>
          </a:xfrm>
          <a:prstGeom prst="rect">
            <a:avLst/>
          </a:prstGeom>
          <a:noFill/>
        </p:spPr>
      </p:pic>
    </p:spTree>
    <p:extLst>
      <p:ext uri="{BB962C8B-B14F-4D97-AF65-F5344CB8AC3E}">
        <p14:creationId xmlns:p14="http://schemas.microsoft.com/office/powerpoint/2010/main" val="30152690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br>
              <a:rPr lang="nl-NL" sz="3200" b="1" dirty="0"/>
            </a:br>
            <a:r>
              <a:rPr lang="nl-NL" sz="3200" b="1" dirty="0"/>
              <a:t>Ouders informeren over interessante activiteiten voor hun kinderen in wijk en stad</a:t>
            </a:r>
            <a:br>
              <a:rPr lang="nl-NL" sz="3200" dirty="0"/>
            </a:br>
            <a:endParaRPr lang="nl-NL" sz="3200" dirty="0"/>
          </a:p>
        </p:txBody>
      </p:sp>
      <p:sp>
        <p:nvSpPr>
          <p:cNvPr id="3" name="Tijdelijke aanduiding voor inhoud 2"/>
          <p:cNvSpPr>
            <a:spLocks noGrp="1"/>
          </p:cNvSpPr>
          <p:nvPr>
            <p:ph idx="1"/>
          </p:nvPr>
        </p:nvSpPr>
        <p:spPr/>
        <p:txBody>
          <a:bodyPr>
            <a:normAutofit/>
          </a:bodyPr>
          <a:lstStyle/>
          <a:p>
            <a:pPr>
              <a:buNone/>
            </a:pPr>
            <a:r>
              <a:rPr lang="nl-NL" sz="2400" dirty="0"/>
              <a:t>1.	Leerzame spelen/games</a:t>
            </a:r>
          </a:p>
          <a:p>
            <a:pPr>
              <a:buNone/>
            </a:pPr>
            <a:endParaRPr lang="nl-NL" sz="2400" dirty="0"/>
          </a:p>
          <a:p>
            <a:pPr>
              <a:buNone/>
            </a:pPr>
            <a:r>
              <a:rPr lang="nl-NL" sz="2400" dirty="0"/>
              <a:t>2.	Voorleesmomenten in de bibliotheek</a:t>
            </a:r>
          </a:p>
          <a:p>
            <a:pPr>
              <a:buNone/>
            </a:pPr>
            <a:endParaRPr lang="nl-NL" sz="2400" dirty="0"/>
          </a:p>
          <a:p>
            <a:pPr>
              <a:buNone/>
            </a:pPr>
            <a:r>
              <a:rPr lang="nl-NL" sz="2400" dirty="0"/>
              <a:t>3.	Samen naar het museum (zie bv Ouders oren geven, Ouders ogen geven  </a:t>
            </a:r>
            <a:r>
              <a:rPr lang="nl-NL" sz="2400" dirty="0" err="1"/>
              <a:t>Naturalis</a:t>
            </a:r>
            <a:r>
              <a:rPr lang="nl-NL" sz="2400" dirty="0"/>
              <a:t> en Radboud Universiteit)</a:t>
            </a:r>
          </a:p>
          <a:p>
            <a:pPr>
              <a:buNone/>
            </a:pPr>
            <a:endParaRPr lang="nl-NL" sz="2400" dirty="0"/>
          </a:p>
        </p:txBody>
      </p:sp>
      <p:sp>
        <p:nvSpPr>
          <p:cNvPr id="4" name="Tijdelijke aanduiding voor voettekst 3"/>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22361572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3200" b="1" dirty="0"/>
              <a:t>Bronnen en artikelen</a:t>
            </a:r>
          </a:p>
        </p:txBody>
      </p:sp>
      <p:sp>
        <p:nvSpPr>
          <p:cNvPr id="3" name="Tijdelijke aanduiding voor inhoud 2"/>
          <p:cNvSpPr>
            <a:spLocks noGrp="1"/>
          </p:cNvSpPr>
          <p:nvPr>
            <p:ph idx="1"/>
          </p:nvPr>
        </p:nvSpPr>
        <p:spPr/>
        <p:txBody>
          <a:bodyPr>
            <a:normAutofit fontScale="77500" lnSpcReduction="20000"/>
          </a:bodyPr>
          <a:lstStyle/>
          <a:p>
            <a:pPr>
              <a:buNone/>
            </a:pPr>
            <a:r>
              <a:rPr lang="nl-NL" sz="2400" dirty="0"/>
              <a:t>Onderzoek Marilyn Fleer </a:t>
            </a:r>
          </a:p>
          <a:p>
            <a:pPr>
              <a:buNone/>
            </a:pPr>
            <a:r>
              <a:rPr lang="nl-NL" sz="1800" dirty="0"/>
              <a:t>	bv. Play, </a:t>
            </a:r>
            <a:r>
              <a:rPr lang="nl-NL" sz="1800" dirty="0" err="1"/>
              <a:t>learning</a:t>
            </a:r>
            <a:r>
              <a:rPr lang="nl-NL" sz="1800" dirty="0"/>
              <a:t> and </a:t>
            </a:r>
            <a:r>
              <a:rPr lang="nl-NL" sz="1800" dirty="0" err="1"/>
              <a:t>children’s</a:t>
            </a:r>
            <a:r>
              <a:rPr lang="nl-NL" sz="1800" dirty="0"/>
              <a:t> </a:t>
            </a:r>
            <a:r>
              <a:rPr lang="nl-NL" sz="1800" dirty="0" err="1"/>
              <a:t>development</a:t>
            </a:r>
            <a:r>
              <a:rPr lang="nl-NL" sz="1800" dirty="0"/>
              <a:t> – </a:t>
            </a:r>
            <a:r>
              <a:rPr lang="nl-NL" sz="1800" dirty="0" err="1"/>
              <a:t>Everyday</a:t>
            </a:r>
            <a:r>
              <a:rPr lang="nl-NL" sz="1800" dirty="0"/>
              <a:t> </a:t>
            </a:r>
            <a:r>
              <a:rPr lang="nl-NL" sz="1800" dirty="0" err="1"/>
              <a:t>life</a:t>
            </a:r>
            <a:r>
              <a:rPr lang="nl-NL" sz="1800" dirty="0"/>
              <a:t> in families and </a:t>
            </a:r>
            <a:r>
              <a:rPr lang="nl-NL" sz="1800" dirty="0" err="1"/>
              <a:t>transition</a:t>
            </a:r>
            <a:r>
              <a:rPr lang="nl-NL" sz="1800" dirty="0"/>
              <a:t> to school – </a:t>
            </a:r>
            <a:r>
              <a:rPr lang="nl-NL" sz="1800" dirty="0" err="1"/>
              <a:t>Hedegaard</a:t>
            </a:r>
            <a:r>
              <a:rPr lang="nl-NL" sz="1800" dirty="0"/>
              <a:t>/Fleer</a:t>
            </a:r>
          </a:p>
          <a:p>
            <a:pPr>
              <a:buNone/>
            </a:pPr>
            <a:endParaRPr lang="nl-NL" sz="1800" dirty="0"/>
          </a:p>
          <a:p>
            <a:pPr>
              <a:buNone/>
            </a:pPr>
            <a:r>
              <a:rPr lang="nl-NL" sz="2400" dirty="0"/>
              <a:t>Monique Volman </a:t>
            </a:r>
            <a:endParaRPr lang="nl-NL" sz="1800" dirty="0"/>
          </a:p>
          <a:p>
            <a:pPr>
              <a:buNone/>
            </a:pPr>
            <a:r>
              <a:rPr lang="nl-NL" sz="1800" dirty="0"/>
              <a:t>	bv. Gebruik maken van verborgen kennis van leerlingen, </a:t>
            </a:r>
            <a:r>
              <a:rPr lang="nl-NL" sz="1800" dirty="0" err="1"/>
              <a:t>Funds</a:t>
            </a:r>
            <a:r>
              <a:rPr lang="nl-NL" sz="1800" dirty="0"/>
              <a:t> of </a:t>
            </a:r>
            <a:r>
              <a:rPr lang="nl-NL" sz="1800" dirty="0" err="1"/>
              <a:t>knowledge</a:t>
            </a:r>
            <a:endParaRPr lang="nl-NL" sz="1800" dirty="0"/>
          </a:p>
          <a:p>
            <a:pPr>
              <a:buNone/>
            </a:pPr>
            <a:endParaRPr lang="nl-NL" sz="1800" dirty="0"/>
          </a:p>
          <a:p>
            <a:pPr>
              <a:buNone/>
            </a:pPr>
            <a:r>
              <a:rPr lang="nl-NL" sz="2400" dirty="0"/>
              <a:t>Diverse artikelen uit Zone</a:t>
            </a:r>
          </a:p>
          <a:p>
            <a:pPr>
              <a:buNone/>
            </a:pPr>
            <a:r>
              <a:rPr lang="nl-NL" sz="1800" dirty="0"/>
              <a:t>	bv. Ouderbetrokkenheid door voor te lezen in de eigen taal – Wendy Bakker e.a.</a:t>
            </a:r>
          </a:p>
          <a:p>
            <a:pPr>
              <a:buNone/>
            </a:pPr>
            <a:r>
              <a:rPr lang="nl-NL" sz="1800" dirty="0"/>
              <a:t>	       Ouders betrekken bij het onderwijs, samen leren – Willeke Westerlaken</a:t>
            </a:r>
          </a:p>
          <a:p>
            <a:pPr>
              <a:buNone/>
            </a:pPr>
            <a:r>
              <a:rPr lang="nl-NL" sz="1800" dirty="0"/>
              <a:t>	       Opvoeden, een kwestie van respect – Stiena Duijzer</a:t>
            </a:r>
          </a:p>
          <a:p>
            <a:pPr>
              <a:buNone/>
            </a:pPr>
            <a:r>
              <a:rPr lang="nl-NL" sz="1800" dirty="0"/>
              <a:t>               Ouders zijn meer dan welkom – Carla de Vos</a:t>
            </a:r>
          </a:p>
          <a:p>
            <a:pPr>
              <a:buNone/>
            </a:pPr>
            <a:r>
              <a:rPr lang="nl-NL" sz="1800" dirty="0"/>
              <a:t>	       De ouderkamer in de </a:t>
            </a:r>
            <a:r>
              <a:rPr lang="nl-NL" sz="1800" dirty="0" err="1"/>
              <a:t>Avonturijn</a:t>
            </a:r>
            <a:r>
              <a:rPr lang="nl-NL" sz="1800" dirty="0"/>
              <a:t> – </a:t>
            </a:r>
            <a:r>
              <a:rPr lang="nl-NL" sz="1800" dirty="0" err="1"/>
              <a:t>Lidy</a:t>
            </a:r>
            <a:r>
              <a:rPr lang="nl-NL" sz="1800" dirty="0"/>
              <a:t> Peters</a:t>
            </a:r>
          </a:p>
          <a:p>
            <a:pPr>
              <a:buNone/>
            </a:pPr>
            <a:r>
              <a:rPr lang="nl-NL" sz="1800" dirty="0"/>
              <a:t>	       Schuif gezellig aan – Isabel Peters</a:t>
            </a:r>
          </a:p>
          <a:p>
            <a:pPr>
              <a:buNone/>
            </a:pPr>
            <a:endParaRPr lang="nl-NL" sz="1800" dirty="0"/>
          </a:p>
          <a:p>
            <a:pPr>
              <a:buNone/>
            </a:pPr>
            <a:r>
              <a:rPr lang="nl-NL" sz="2400" dirty="0"/>
              <a:t>Samen – oudercontacten in Ontwikkelingsgerichte scholen</a:t>
            </a:r>
          </a:p>
          <a:p>
            <a:pPr>
              <a:buNone/>
            </a:pPr>
            <a:r>
              <a:rPr lang="nl-NL" sz="2400" dirty="0"/>
              <a:t> 		  </a:t>
            </a:r>
            <a:r>
              <a:rPr lang="nl-NL" sz="1800" dirty="0" err="1"/>
              <a:t>Frea</a:t>
            </a:r>
            <a:r>
              <a:rPr lang="nl-NL" sz="1800" dirty="0"/>
              <a:t> Janssen </a:t>
            </a:r>
            <a:r>
              <a:rPr lang="nl-NL" sz="1800" dirty="0" err="1"/>
              <a:t>Voss</a:t>
            </a:r>
            <a:r>
              <a:rPr lang="nl-NL" sz="1800" dirty="0"/>
              <a:t> – André Weijers</a:t>
            </a:r>
          </a:p>
          <a:p>
            <a:pPr>
              <a:buNone/>
            </a:pPr>
            <a:endParaRPr lang="nl-NL" sz="1800" dirty="0"/>
          </a:p>
          <a:p>
            <a:pPr>
              <a:buNone/>
            </a:pPr>
            <a:r>
              <a:rPr lang="nl-NL" sz="2300" dirty="0"/>
              <a:t>Tolk 1 en 2 – voor taalontwikkeling </a:t>
            </a:r>
          </a:p>
          <a:p>
            <a:pPr>
              <a:buNone/>
            </a:pPr>
            <a:endParaRPr lang="nl-NL" sz="1800" dirty="0"/>
          </a:p>
          <a:p>
            <a:pPr>
              <a:buNone/>
            </a:pPr>
            <a:endParaRPr lang="nl-NL" sz="1800" dirty="0"/>
          </a:p>
          <a:p>
            <a:pPr>
              <a:buNone/>
            </a:pPr>
            <a:endParaRPr lang="nl-NL" sz="1800" dirty="0"/>
          </a:p>
          <a:p>
            <a:pPr>
              <a:buNone/>
            </a:pPr>
            <a:endParaRPr lang="nl-NL" dirty="0"/>
          </a:p>
          <a:p>
            <a:pPr>
              <a:buNone/>
            </a:pPr>
            <a:endParaRPr lang="nl-NL" dirty="0"/>
          </a:p>
        </p:txBody>
      </p:sp>
      <p:sp>
        <p:nvSpPr>
          <p:cNvPr id="4" name="Tijdelijke aanduiding voor voettekst 3"/>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2178077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914400" y="274638"/>
            <a:ext cx="7772400" cy="1786210"/>
          </a:xfrm>
        </p:spPr>
        <p:txBody>
          <a:bodyPr>
            <a:normAutofit fontScale="90000"/>
          </a:bodyPr>
          <a:lstStyle/>
          <a:p>
            <a:r>
              <a:rPr lang="nl-NL" dirty="0"/>
              <a:t>Communiceren met ouders</a:t>
            </a:r>
            <a:br>
              <a:rPr lang="nl-NL" dirty="0"/>
            </a:br>
            <a:r>
              <a:rPr lang="nl-NL" dirty="0"/>
              <a:t>wat en hoe kan dat?</a:t>
            </a:r>
            <a:br>
              <a:rPr lang="nl-NL" dirty="0"/>
            </a:br>
            <a:r>
              <a:rPr lang="nl-NL" dirty="0"/>
              <a:t>wat past bij jullie?</a:t>
            </a:r>
          </a:p>
        </p:txBody>
      </p:sp>
      <p:pic>
        <p:nvPicPr>
          <p:cNvPr id="5" name="Tijdelijke aanduiding voor inhoud 4" descr="DSC03192.JPG"/>
          <p:cNvPicPr>
            <a:picLocks noGrp="1" noChangeAspect="1"/>
          </p:cNvPicPr>
          <p:nvPr>
            <p:ph idx="1"/>
          </p:nvPr>
        </p:nvPicPr>
        <p:blipFill>
          <a:blip r:embed="rId2" cstate="email"/>
          <a:stretch>
            <a:fillRect/>
          </a:stretch>
        </p:blipFill>
        <p:spPr>
          <a:xfrm>
            <a:off x="1475656" y="2132856"/>
            <a:ext cx="6034617" cy="4525963"/>
          </a:xfrm>
        </p:spPr>
      </p:pic>
      <p:sp>
        <p:nvSpPr>
          <p:cNvPr id="4" name="Tijdelijke aanduiding voor voettekst 3"/>
          <p:cNvSpPr>
            <a:spLocks noGrp="1"/>
          </p:cNvSpPr>
          <p:nvPr>
            <p:ph type="ftr" sz="quarter" idx="11"/>
          </p:nvPr>
        </p:nvSpPr>
        <p:spPr/>
        <p:txBody>
          <a:bodyPr/>
          <a:lstStyle/>
          <a:p>
            <a:pPr>
              <a:defRPr/>
            </a:pPr>
            <a:r>
              <a:rPr lang="en-US"/>
              <a:t>de activiteit</a:t>
            </a:r>
          </a:p>
        </p:txBody>
      </p:sp>
    </p:spTree>
    <p:extLst>
      <p:ext uri="{BB962C8B-B14F-4D97-AF65-F5344CB8AC3E}">
        <p14:creationId xmlns:p14="http://schemas.microsoft.com/office/powerpoint/2010/main" val="37658505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Hoe ziet dat eruit in HOREB</a:t>
            </a:r>
          </a:p>
        </p:txBody>
      </p:sp>
      <p:sp>
        <p:nvSpPr>
          <p:cNvPr id="3" name="Tijdelijke aanduiding voor inhoud 2"/>
          <p:cNvSpPr>
            <a:spLocks noGrp="1"/>
          </p:cNvSpPr>
          <p:nvPr>
            <p:ph idx="1"/>
          </p:nvPr>
        </p:nvSpPr>
        <p:spPr/>
        <p:txBody>
          <a:bodyPr>
            <a:normAutofit fontScale="77500" lnSpcReduction="20000"/>
          </a:bodyPr>
          <a:lstStyle/>
          <a:p>
            <a:pPr>
              <a:buNone/>
            </a:pPr>
            <a:r>
              <a:rPr lang="nl-NL" dirty="0"/>
              <a:t>Geplande contacten:</a:t>
            </a:r>
          </a:p>
          <a:p>
            <a:pPr lvl="0"/>
            <a:r>
              <a:rPr lang="nl-NL" dirty="0"/>
              <a:t>Vooraf-</a:t>
            </a:r>
          </a:p>
          <a:p>
            <a:pPr lvl="0">
              <a:buNone/>
            </a:pPr>
            <a:r>
              <a:rPr lang="nl-NL" dirty="0"/>
              <a:t>	Entreeformulier</a:t>
            </a:r>
          </a:p>
          <a:p>
            <a:pPr lvl="0"/>
            <a:r>
              <a:rPr lang="nl-NL" dirty="0"/>
              <a:t>Tijdens- </a:t>
            </a:r>
          </a:p>
          <a:p>
            <a:pPr lvl="0">
              <a:buNone/>
            </a:pPr>
            <a:r>
              <a:rPr lang="nl-NL" dirty="0"/>
              <a:t>	Stand van zaken formulier</a:t>
            </a:r>
          </a:p>
          <a:p>
            <a:pPr>
              <a:buNone/>
            </a:pPr>
            <a:r>
              <a:rPr lang="nl-NL" dirty="0"/>
              <a:t>	Logboek</a:t>
            </a:r>
          </a:p>
          <a:p>
            <a:pPr>
              <a:buNone/>
            </a:pPr>
            <a:r>
              <a:rPr lang="nl-NL" dirty="0"/>
              <a:t>	Portfolio</a:t>
            </a:r>
          </a:p>
          <a:p>
            <a:pPr>
              <a:buNone/>
            </a:pPr>
            <a:r>
              <a:rPr lang="nl-NL" dirty="0"/>
              <a:t>	Ontwikkelverhalen</a:t>
            </a:r>
          </a:p>
          <a:p>
            <a:pPr lvl="0"/>
            <a:r>
              <a:rPr lang="nl-NL" dirty="0"/>
              <a:t>Na-</a:t>
            </a:r>
          </a:p>
          <a:p>
            <a:pPr lvl="0">
              <a:buNone/>
            </a:pPr>
            <a:r>
              <a:rPr lang="nl-NL" dirty="0"/>
              <a:t>	overdrachtformulier naar basisschool/voortgezet onderwijs</a:t>
            </a:r>
          </a:p>
          <a:p>
            <a:pPr>
              <a:buNone/>
            </a:pPr>
            <a:r>
              <a:rPr lang="nl-NL" dirty="0"/>
              <a:t> </a:t>
            </a:r>
          </a:p>
          <a:p>
            <a:endParaRPr lang="nl-NL" dirty="0"/>
          </a:p>
        </p:txBody>
      </p:sp>
      <p:sp>
        <p:nvSpPr>
          <p:cNvPr id="4" name="Tijdelijke aanduiding voor voettekst 3"/>
          <p:cNvSpPr>
            <a:spLocks noGrp="1"/>
          </p:cNvSpPr>
          <p:nvPr>
            <p:ph type="ftr" sz="quarter" idx="11"/>
          </p:nvPr>
        </p:nvSpPr>
        <p:spPr/>
        <p:txBody>
          <a:bodyPr/>
          <a:lstStyle/>
          <a:p>
            <a:pPr>
              <a:defRPr/>
            </a:pPr>
            <a:r>
              <a:rPr lang="en-US"/>
              <a:t>de activiteit</a:t>
            </a:r>
          </a:p>
        </p:txBody>
      </p:sp>
    </p:spTree>
    <p:extLst>
      <p:ext uri="{BB962C8B-B14F-4D97-AF65-F5344CB8AC3E}">
        <p14:creationId xmlns:p14="http://schemas.microsoft.com/office/powerpoint/2010/main" val="899663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323528" y="274638"/>
            <a:ext cx="8640960" cy="1143000"/>
          </a:xfrm>
          <a:solidFill>
            <a:schemeClr val="accent1">
              <a:lumMod val="40000"/>
              <a:lumOff val="60000"/>
            </a:schemeClr>
          </a:solidFill>
        </p:spPr>
        <p:style>
          <a:lnRef idx="2">
            <a:schemeClr val="accent1"/>
          </a:lnRef>
          <a:fillRef idx="1">
            <a:schemeClr val="lt1"/>
          </a:fillRef>
          <a:effectRef idx="0">
            <a:schemeClr val="accent1"/>
          </a:effectRef>
          <a:fontRef idx="minor">
            <a:schemeClr val="dk1"/>
          </a:fontRef>
        </p:style>
        <p:txBody>
          <a:bodyPr>
            <a:normAutofit/>
          </a:bodyPr>
          <a:lstStyle/>
          <a:p>
            <a:pPr eaLnBrk="1" fontAlgn="auto" hangingPunct="1">
              <a:spcAft>
                <a:spcPts val="0"/>
              </a:spcAft>
              <a:defRPr/>
            </a:pPr>
            <a:r>
              <a:rPr lang="nl-NL" sz="3200" dirty="0"/>
              <a:t>Werken aan een portfolio is samen in gesprek gaan</a:t>
            </a:r>
          </a:p>
        </p:txBody>
      </p:sp>
      <p:sp>
        <p:nvSpPr>
          <p:cNvPr id="4" name="Tijdelijke aanduiding voor voettekst 3"/>
          <p:cNvSpPr>
            <a:spLocks noGrp="1"/>
          </p:cNvSpPr>
          <p:nvPr>
            <p:ph type="ftr" sz="quarter" idx="11"/>
          </p:nvPr>
        </p:nvSpPr>
        <p:spPr/>
        <p:txBody>
          <a:bodyPr/>
          <a:lstStyle/>
          <a:p>
            <a:pPr>
              <a:defRPr/>
            </a:pPr>
            <a:r>
              <a:rPr lang="nl-NL" dirty="0"/>
              <a:t>copyright- de activiteit</a:t>
            </a:r>
          </a:p>
        </p:txBody>
      </p:sp>
      <p:pic>
        <p:nvPicPr>
          <p:cNvPr id="7" name="Tijdelijke aanduiding voor inhoud 6" descr="DSC01454.JPG"/>
          <p:cNvPicPr>
            <a:picLocks noGrp="1" noChangeAspect="1"/>
          </p:cNvPicPr>
          <p:nvPr>
            <p:ph sz="half" idx="1"/>
          </p:nvPr>
        </p:nvPicPr>
        <p:blipFill>
          <a:blip r:embed="rId2" cstate="email"/>
          <a:stretch>
            <a:fillRect/>
          </a:stretch>
        </p:blipFill>
        <p:spPr>
          <a:xfrm>
            <a:off x="457200" y="2348706"/>
            <a:ext cx="4038600" cy="3028950"/>
          </a:xfrm>
        </p:spPr>
      </p:pic>
      <p:pic>
        <p:nvPicPr>
          <p:cNvPr id="11" name="Tijdelijke aanduiding voor inhoud 10" descr="DSC01550.JPG"/>
          <p:cNvPicPr>
            <a:picLocks noGrp="1" noChangeAspect="1"/>
          </p:cNvPicPr>
          <p:nvPr>
            <p:ph sz="half" idx="2"/>
          </p:nvPr>
        </p:nvPicPr>
        <p:blipFill>
          <a:blip r:embed="rId3" cstate="email"/>
          <a:stretch>
            <a:fillRect/>
          </a:stretch>
        </p:blipFill>
        <p:spPr>
          <a:xfrm>
            <a:off x="4648200" y="2348706"/>
            <a:ext cx="4038600" cy="3028950"/>
          </a:xfrm>
        </p:spPr>
      </p:pic>
    </p:spTree>
    <p:extLst>
      <p:ext uri="{BB962C8B-B14F-4D97-AF65-F5344CB8AC3E}">
        <p14:creationId xmlns:p14="http://schemas.microsoft.com/office/powerpoint/2010/main" val="41488522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274.JPG"/>
          <p:cNvPicPr>
            <a:picLocks noChangeAspect="1"/>
          </p:cNvPicPr>
          <p:nvPr/>
        </p:nvPicPr>
        <p:blipFill>
          <a:blip r:embed="rId2" cstate="email"/>
          <a:stretch>
            <a:fillRect/>
          </a:stretch>
        </p:blipFill>
        <p:spPr>
          <a:xfrm>
            <a:off x="2000250" y="0"/>
            <a:ext cx="51435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extLst>
      <p:ext uri="{BB962C8B-B14F-4D97-AF65-F5344CB8AC3E}">
        <p14:creationId xmlns:p14="http://schemas.microsoft.com/office/powerpoint/2010/main" val="10177703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280.JPG"/>
          <p:cNvPicPr>
            <a:picLocks noChangeAspect="1"/>
          </p:cNvPicPr>
          <p:nvPr/>
        </p:nvPicPr>
        <p:blipFill>
          <a:blip r:embed="rId2" cstate="email"/>
          <a:stretch>
            <a:fillRect/>
          </a:stretch>
        </p:blipFill>
        <p:spPr>
          <a:xfrm>
            <a:off x="1331640" y="0"/>
            <a:ext cx="6460182"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extLst>
      <p:ext uri="{BB962C8B-B14F-4D97-AF65-F5344CB8AC3E}">
        <p14:creationId xmlns:p14="http://schemas.microsoft.com/office/powerpoint/2010/main" val="8913712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sz="4400" dirty="0">
                <a:solidFill>
                  <a:schemeClr val="tx2">
                    <a:lumMod val="60000"/>
                    <a:lumOff val="40000"/>
                  </a:schemeClr>
                </a:solidFill>
              </a:rPr>
              <a:t>portfolio </a:t>
            </a:r>
          </a:p>
        </p:txBody>
      </p:sp>
      <p:sp>
        <p:nvSpPr>
          <p:cNvPr id="3" name="Tijdelijke aanduiding voor inhoud 2"/>
          <p:cNvSpPr>
            <a:spLocks noGrp="1"/>
          </p:cNvSpPr>
          <p:nvPr>
            <p:ph idx="1"/>
          </p:nvPr>
        </p:nvSpPr>
        <p:spPr/>
        <p:txBody>
          <a:bodyPr/>
          <a:lstStyle/>
          <a:p>
            <a:pPr algn="ctr">
              <a:buNone/>
            </a:pPr>
            <a:endParaRPr lang="nl-NL" dirty="0"/>
          </a:p>
          <a:p>
            <a:pPr algn="ctr">
              <a:buNone/>
            </a:pPr>
            <a:endParaRPr lang="nl-NL" dirty="0"/>
          </a:p>
          <a:p>
            <a:pPr algn="ctr">
              <a:buNone/>
            </a:pPr>
            <a:endParaRPr lang="nl-NL" dirty="0"/>
          </a:p>
        </p:txBody>
      </p:sp>
      <p:sp>
        <p:nvSpPr>
          <p:cNvPr id="6" name="Tijdelijke aanduiding voor tekst 5"/>
          <p:cNvSpPr>
            <a:spLocks noGrp="1"/>
          </p:cNvSpPr>
          <p:nvPr>
            <p:ph type="body" sz="half" idx="2"/>
          </p:nvPr>
        </p:nvSpPr>
        <p:spPr>
          <a:xfrm>
            <a:off x="467544" y="1268760"/>
            <a:ext cx="2880320" cy="4827240"/>
          </a:xfrm>
        </p:spPr>
        <p:txBody>
          <a:bodyPr/>
          <a:lstStyle/>
          <a:p>
            <a:pPr algn="ctr"/>
            <a:r>
              <a:rPr lang="nl-NL" sz="3200" dirty="0"/>
              <a:t>krachtige tool </a:t>
            </a:r>
          </a:p>
          <a:p>
            <a:pPr algn="ctr"/>
            <a:r>
              <a:rPr lang="nl-NL" sz="3200" dirty="0"/>
              <a:t>om de ontwikkeling van jonge kinderen te </a:t>
            </a:r>
            <a:r>
              <a:rPr lang="nl-NL" sz="3200" dirty="0" err="1"/>
              <a:t>volgen-vervolgen</a:t>
            </a:r>
            <a:endParaRPr lang="nl-NL" sz="3200" dirty="0"/>
          </a:p>
          <a:p>
            <a:pPr algn="ctr"/>
            <a:endParaRPr lang="nl-NL" sz="3200" dirty="0"/>
          </a:p>
          <a:p>
            <a:pPr algn="ctr"/>
            <a:r>
              <a:rPr lang="nl-NL" sz="3200" i="1" dirty="0" err="1"/>
              <a:t>achieve</a:t>
            </a:r>
            <a:r>
              <a:rPr lang="nl-NL" sz="3200" i="1" dirty="0"/>
              <a:t> </a:t>
            </a:r>
            <a:r>
              <a:rPr lang="nl-NL" sz="3200" i="1" dirty="0" err="1"/>
              <a:t>archive</a:t>
            </a:r>
            <a:endParaRPr lang="nl-NL" sz="3200" i="1" dirty="0"/>
          </a:p>
          <a:p>
            <a:endParaRPr lang="nl-NL" dirty="0"/>
          </a:p>
        </p:txBody>
      </p:sp>
      <p:pic>
        <p:nvPicPr>
          <p:cNvPr id="11" name="Afbeelding 10" descr="2.-Werken-in-het-postkantoor.jpg"/>
          <p:cNvPicPr>
            <a:picLocks noChangeAspect="1"/>
          </p:cNvPicPr>
          <p:nvPr/>
        </p:nvPicPr>
        <p:blipFill>
          <a:blip r:embed="rId2" cstate="email"/>
          <a:stretch>
            <a:fillRect/>
          </a:stretch>
        </p:blipFill>
        <p:spPr>
          <a:xfrm>
            <a:off x="3563888" y="1196752"/>
            <a:ext cx="5334000" cy="4000500"/>
          </a:xfrm>
          <a:prstGeom prst="rect">
            <a:avLst/>
          </a:prstGeom>
        </p:spPr>
      </p:pic>
      <p:sp>
        <p:nvSpPr>
          <p:cNvPr id="7" name="Tijdelijke aanduiding voor voettekst 6"/>
          <p:cNvSpPr>
            <a:spLocks noGrp="1"/>
          </p:cNvSpPr>
          <p:nvPr>
            <p:ph type="ftr" sz="quarter" idx="11"/>
          </p:nvPr>
        </p:nvSpPr>
        <p:spPr/>
        <p:txBody>
          <a:bodyPr/>
          <a:lstStyle/>
          <a:p>
            <a:r>
              <a:rPr lang="nl-NL"/>
              <a:t>copyright- de activiteit</a:t>
            </a:r>
          </a:p>
        </p:txBody>
      </p:sp>
      <p:sp>
        <p:nvSpPr>
          <p:cNvPr id="8" name="Tekstvak 7"/>
          <p:cNvSpPr txBox="1"/>
          <p:nvPr/>
        </p:nvSpPr>
        <p:spPr>
          <a:xfrm>
            <a:off x="3779912" y="5661248"/>
            <a:ext cx="5364089" cy="646331"/>
          </a:xfrm>
          <a:prstGeom prst="rect">
            <a:avLst/>
          </a:prstGeom>
          <a:noFill/>
        </p:spPr>
        <p:txBody>
          <a:bodyPr wrap="square" rtlCol="0">
            <a:spAutoFit/>
          </a:bodyPr>
          <a:lstStyle/>
          <a:p>
            <a:r>
              <a:rPr lang="nl-NL" dirty="0">
                <a:hlinkClick r:id="rId3"/>
              </a:rPr>
              <a:t>http://www.ogo-academie.nl/2012/12/thema-ik-stuur-je-een-kaartje-week-5/</a:t>
            </a:r>
            <a:r>
              <a:rPr lang="nl-NL" dirty="0"/>
              <a:t>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Afbeelding 38" descr="DSC02020.JPG"/>
          <p:cNvPicPr>
            <a:picLocks noChangeAspect="1"/>
          </p:cNvPicPr>
          <p:nvPr/>
        </p:nvPicPr>
        <p:blipFill>
          <a:blip r:embed="rId2" cstate="email"/>
          <a:stretch>
            <a:fillRect/>
          </a:stretch>
        </p:blipFill>
        <p:spPr>
          <a:xfrm>
            <a:off x="2000250" y="0"/>
            <a:ext cx="51435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023.JPG"/>
          <p:cNvPicPr>
            <a:picLocks noChangeAspect="1"/>
          </p:cNvPicPr>
          <p:nvPr/>
        </p:nvPicPr>
        <p:blipFill>
          <a:blip r:embed="rId2" cstate="email"/>
          <a:stretch>
            <a:fillRect/>
          </a:stretch>
        </p:blipFill>
        <p:spPr>
          <a:xfrm>
            <a:off x="0" y="0"/>
            <a:ext cx="91440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024.JPG"/>
          <p:cNvPicPr>
            <a:picLocks noChangeAspect="1"/>
          </p:cNvPicPr>
          <p:nvPr/>
        </p:nvPicPr>
        <p:blipFill>
          <a:blip r:embed="rId2" cstate="email"/>
          <a:stretch>
            <a:fillRect/>
          </a:stretch>
        </p:blipFill>
        <p:spPr>
          <a:xfrm>
            <a:off x="2000250" y="0"/>
            <a:ext cx="51435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025.JPG"/>
          <p:cNvPicPr>
            <a:picLocks noChangeAspect="1"/>
          </p:cNvPicPr>
          <p:nvPr/>
        </p:nvPicPr>
        <p:blipFill>
          <a:blip r:embed="rId2" cstate="email"/>
          <a:stretch>
            <a:fillRect/>
          </a:stretch>
        </p:blipFill>
        <p:spPr>
          <a:xfrm>
            <a:off x="2000250" y="0"/>
            <a:ext cx="51435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027.JPG"/>
          <p:cNvPicPr>
            <a:picLocks noChangeAspect="1"/>
          </p:cNvPicPr>
          <p:nvPr/>
        </p:nvPicPr>
        <p:blipFill>
          <a:blip r:embed="rId2" cstate="email"/>
          <a:stretch>
            <a:fillRect/>
          </a:stretch>
        </p:blipFill>
        <p:spPr>
          <a:xfrm>
            <a:off x="2000250" y="0"/>
            <a:ext cx="51435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029.JPG"/>
          <p:cNvPicPr>
            <a:picLocks noChangeAspect="1"/>
          </p:cNvPicPr>
          <p:nvPr/>
        </p:nvPicPr>
        <p:blipFill>
          <a:blip r:embed="rId2" cstate="email"/>
          <a:stretch>
            <a:fillRect/>
          </a:stretch>
        </p:blipFill>
        <p:spPr>
          <a:xfrm>
            <a:off x="2000250" y="0"/>
            <a:ext cx="51435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031.JPG"/>
          <p:cNvPicPr>
            <a:picLocks noChangeAspect="1"/>
          </p:cNvPicPr>
          <p:nvPr/>
        </p:nvPicPr>
        <p:blipFill>
          <a:blip r:embed="rId2" cstate="email"/>
          <a:stretch>
            <a:fillRect/>
          </a:stretch>
        </p:blipFill>
        <p:spPr>
          <a:xfrm>
            <a:off x="0" y="0"/>
            <a:ext cx="91440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033.JPG"/>
          <p:cNvPicPr>
            <a:picLocks noChangeAspect="1"/>
          </p:cNvPicPr>
          <p:nvPr/>
        </p:nvPicPr>
        <p:blipFill>
          <a:blip r:embed="rId2" cstate="email"/>
          <a:stretch>
            <a:fillRect/>
          </a:stretch>
        </p:blipFill>
        <p:spPr>
          <a:xfrm>
            <a:off x="2000250" y="0"/>
            <a:ext cx="51435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035.JPG"/>
          <p:cNvPicPr>
            <a:picLocks noChangeAspect="1"/>
          </p:cNvPicPr>
          <p:nvPr/>
        </p:nvPicPr>
        <p:blipFill>
          <a:blip r:embed="rId2" cstate="email"/>
          <a:stretch>
            <a:fillRect/>
          </a:stretch>
        </p:blipFill>
        <p:spPr>
          <a:xfrm>
            <a:off x="2000250" y="0"/>
            <a:ext cx="51435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1" descr="DSC02036.JPG"/>
          <p:cNvPicPr>
            <a:picLocks noChangeAspect="1"/>
          </p:cNvPicPr>
          <p:nvPr/>
        </p:nvPicPr>
        <p:blipFill>
          <a:blip r:embed="rId2" cstate="email"/>
          <a:stretch>
            <a:fillRect/>
          </a:stretch>
        </p:blipFill>
        <p:spPr>
          <a:xfrm>
            <a:off x="2000250" y="0"/>
            <a:ext cx="5143500" cy="6858000"/>
          </a:xfrm>
          <a:prstGeom prst="rect">
            <a:avLst/>
          </a:prstGeom>
        </p:spPr>
      </p:pic>
      <p:sp>
        <p:nvSpPr>
          <p:cNvPr id="3" name="Tijdelijke aanduiding voor voettekst 2"/>
          <p:cNvSpPr>
            <a:spLocks noGrp="1"/>
          </p:cNvSpPr>
          <p:nvPr>
            <p:ph type="ftr" sz="quarter" idx="11"/>
          </p:nvPr>
        </p:nvSpPr>
        <p:spPr/>
        <p:txBody>
          <a:bodyPr/>
          <a:lstStyle/>
          <a:p>
            <a:r>
              <a:rPr lang="nl-NL"/>
              <a:t>copyright- de activiteit</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p:cNvSpPr>
            <a:spLocks noGrp="1"/>
          </p:cNvSpPr>
          <p:nvPr>
            <p:ph type="title"/>
          </p:nvPr>
        </p:nvSpPr>
        <p:spPr>
          <a:xfrm>
            <a:off x="722313" y="1052736"/>
            <a:ext cx="7772400" cy="4716239"/>
          </a:xfrm>
        </p:spPr>
        <p:txBody>
          <a:bodyPr>
            <a:normAutofit fontScale="90000"/>
          </a:bodyPr>
          <a:lstStyle/>
          <a:p>
            <a:br>
              <a:rPr lang="nl-NL" dirty="0"/>
            </a:br>
            <a:br>
              <a:rPr lang="nl-NL" dirty="0"/>
            </a:br>
            <a:br>
              <a:rPr lang="nl-NL" dirty="0"/>
            </a:br>
            <a:r>
              <a:rPr lang="nl-NL" dirty="0"/>
              <a:t>wat vind</a:t>
            </a:r>
            <a:r>
              <a:rPr lang="nl-NL" b="1" i="1" dirty="0"/>
              <a:t> jij </a:t>
            </a:r>
            <a:r>
              <a:rPr lang="nl-NL" dirty="0"/>
              <a:t>van belang voor een portfolio van jonge kinderen?</a:t>
            </a:r>
            <a:br>
              <a:rPr lang="nl-NL" dirty="0"/>
            </a:br>
            <a:br>
              <a:rPr lang="nl-NL" dirty="0"/>
            </a:br>
            <a:br>
              <a:rPr lang="nl-NL" dirty="0"/>
            </a:br>
            <a:r>
              <a:rPr lang="nl-NL" dirty="0"/>
              <a:t>welke inhoud?</a:t>
            </a:r>
            <a:br>
              <a:rPr lang="nl-NL" dirty="0"/>
            </a:br>
            <a:r>
              <a:rPr lang="nl-NL" dirty="0"/>
              <a:t>wat ga je verzamelen?</a:t>
            </a:r>
          </a:p>
        </p:txBody>
      </p:sp>
      <p:sp>
        <p:nvSpPr>
          <p:cNvPr id="4" name="Tijdelijke aanduiding voor voettekst 3"/>
          <p:cNvSpPr>
            <a:spLocks noGrp="1"/>
          </p:cNvSpPr>
          <p:nvPr>
            <p:ph type="ftr" sz="quarter" idx="11"/>
          </p:nvPr>
        </p:nvSpPr>
        <p:spPr/>
        <p:txBody>
          <a:bodyPr/>
          <a:lstStyle/>
          <a:p>
            <a:pPr>
              <a:defRPr/>
            </a:pPr>
            <a:r>
              <a:rPr lang="nl-NL"/>
              <a:t>copyright- de activiteit</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portfolio </a:t>
            </a:r>
          </a:p>
        </p:txBody>
      </p:sp>
      <p:sp>
        <p:nvSpPr>
          <p:cNvPr id="3" name="Tijdelijke aanduiding voor inhoud 2"/>
          <p:cNvSpPr>
            <a:spLocks noGrp="1"/>
          </p:cNvSpPr>
          <p:nvPr>
            <p:ph idx="1"/>
          </p:nvPr>
        </p:nvSpPr>
        <p:spPr/>
        <p:txBody>
          <a:bodyPr>
            <a:normAutofit fontScale="77500" lnSpcReduction="20000"/>
          </a:bodyPr>
          <a:lstStyle/>
          <a:p>
            <a:pPr>
              <a:buNone/>
            </a:pPr>
            <a:r>
              <a:rPr lang="nl-NL" sz="3500" dirty="0" err="1"/>
              <a:t>Dr</a:t>
            </a:r>
            <a:r>
              <a:rPr lang="nl-NL" sz="3500" dirty="0"/>
              <a:t> Wim Wardekker- VU Amsterdam</a:t>
            </a:r>
          </a:p>
          <a:p>
            <a:pPr>
              <a:buNone/>
            </a:pPr>
            <a:r>
              <a:rPr lang="nl-NL" sz="3500" dirty="0"/>
              <a:t>“A portfolio </a:t>
            </a:r>
            <a:r>
              <a:rPr lang="nl-NL" sz="3500" dirty="0" err="1"/>
              <a:t>makes</a:t>
            </a:r>
            <a:r>
              <a:rPr lang="nl-NL" sz="3500" dirty="0"/>
              <a:t> </a:t>
            </a:r>
            <a:r>
              <a:rPr lang="nl-NL" sz="3500" dirty="0" err="1"/>
              <a:t>you</a:t>
            </a:r>
            <a:r>
              <a:rPr lang="nl-NL" sz="3500" dirty="0"/>
              <a:t> the </a:t>
            </a:r>
            <a:r>
              <a:rPr lang="nl-NL" sz="3500" dirty="0" err="1"/>
              <a:t>author</a:t>
            </a:r>
            <a:r>
              <a:rPr lang="nl-NL" sz="3500" dirty="0"/>
              <a:t> of </a:t>
            </a:r>
            <a:r>
              <a:rPr lang="nl-NL" sz="3500" dirty="0" err="1"/>
              <a:t>your</a:t>
            </a:r>
            <a:r>
              <a:rPr lang="nl-NL" sz="3500" dirty="0"/>
              <a:t> </a:t>
            </a:r>
            <a:r>
              <a:rPr lang="nl-NL" sz="3500" dirty="0" err="1"/>
              <a:t>biography</a:t>
            </a:r>
            <a:r>
              <a:rPr lang="nl-NL" sz="3500" dirty="0"/>
              <a:t>”</a:t>
            </a:r>
          </a:p>
          <a:p>
            <a:pPr>
              <a:buNone/>
            </a:pPr>
            <a:endParaRPr lang="nl-NL" sz="3500" dirty="0"/>
          </a:p>
          <a:p>
            <a:r>
              <a:rPr lang="nl-NL" sz="3500" dirty="0"/>
              <a:t>It’s </a:t>
            </a:r>
            <a:r>
              <a:rPr lang="nl-NL" sz="3500" dirty="0" err="1"/>
              <a:t>authentic</a:t>
            </a:r>
            <a:endParaRPr lang="nl-NL" sz="3500" dirty="0"/>
          </a:p>
          <a:p>
            <a:r>
              <a:rPr lang="nl-NL" sz="3500" dirty="0"/>
              <a:t>It’s a </a:t>
            </a:r>
            <a:r>
              <a:rPr lang="nl-NL" sz="3500" dirty="0" err="1"/>
              <a:t>narrative</a:t>
            </a:r>
            <a:r>
              <a:rPr lang="nl-NL" sz="3500" dirty="0"/>
              <a:t> </a:t>
            </a:r>
            <a:r>
              <a:rPr lang="nl-NL" sz="3500" dirty="0" err="1"/>
              <a:t>structure</a:t>
            </a:r>
            <a:endParaRPr lang="nl-NL" sz="3500" dirty="0"/>
          </a:p>
          <a:p>
            <a:r>
              <a:rPr lang="nl-NL" sz="3500" dirty="0" err="1"/>
              <a:t>There’s</a:t>
            </a:r>
            <a:r>
              <a:rPr lang="nl-NL" sz="3500" dirty="0"/>
              <a:t> a context</a:t>
            </a:r>
          </a:p>
          <a:p>
            <a:r>
              <a:rPr lang="nl-NL" sz="3500" dirty="0"/>
              <a:t>It’s </a:t>
            </a:r>
            <a:r>
              <a:rPr lang="nl-NL" sz="3500" dirty="0" err="1"/>
              <a:t>about</a:t>
            </a:r>
            <a:r>
              <a:rPr lang="nl-NL" sz="3500" dirty="0"/>
              <a:t> </a:t>
            </a:r>
            <a:r>
              <a:rPr lang="nl-NL" sz="3500" dirty="0" err="1"/>
              <a:t>your</a:t>
            </a:r>
            <a:r>
              <a:rPr lang="nl-NL" sz="3500" dirty="0"/>
              <a:t> </a:t>
            </a:r>
            <a:r>
              <a:rPr lang="nl-NL" sz="3500" dirty="0" err="1"/>
              <a:t>role</a:t>
            </a:r>
            <a:r>
              <a:rPr lang="nl-NL" sz="3500" dirty="0"/>
              <a:t> </a:t>
            </a:r>
          </a:p>
          <a:p>
            <a:r>
              <a:rPr lang="nl-NL" sz="3500" dirty="0"/>
              <a:t>It’s </a:t>
            </a:r>
            <a:r>
              <a:rPr lang="nl-NL" sz="3500" dirty="0" err="1"/>
              <a:t>about</a:t>
            </a:r>
            <a:r>
              <a:rPr lang="nl-NL" sz="3500" dirty="0"/>
              <a:t> </a:t>
            </a:r>
            <a:r>
              <a:rPr lang="nl-NL" sz="3500" dirty="0" err="1"/>
              <a:t>your</a:t>
            </a:r>
            <a:r>
              <a:rPr lang="nl-NL" sz="3500" dirty="0"/>
              <a:t> </a:t>
            </a:r>
            <a:r>
              <a:rPr lang="nl-NL" sz="3500" dirty="0" err="1"/>
              <a:t>development</a:t>
            </a:r>
            <a:r>
              <a:rPr lang="nl-NL" sz="3500" dirty="0"/>
              <a:t> </a:t>
            </a:r>
          </a:p>
          <a:p>
            <a:r>
              <a:rPr lang="nl-NL" sz="3500" dirty="0" err="1"/>
              <a:t>It</a:t>
            </a:r>
            <a:r>
              <a:rPr lang="nl-NL" sz="3500" dirty="0"/>
              <a:t> </a:t>
            </a:r>
            <a:r>
              <a:rPr lang="nl-NL" sz="3500" dirty="0" err="1"/>
              <a:t>compares</a:t>
            </a:r>
            <a:r>
              <a:rPr lang="nl-NL" sz="3500" dirty="0"/>
              <a:t> </a:t>
            </a:r>
            <a:r>
              <a:rPr lang="nl-NL" sz="3500" dirty="0" err="1"/>
              <a:t>with</a:t>
            </a:r>
            <a:r>
              <a:rPr lang="nl-NL" sz="3500" dirty="0"/>
              <a:t> </a:t>
            </a:r>
            <a:r>
              <a:rPr lang="nl-NL" sz="3500" dirty="0" err="1"/>
              <a:t>yourself</a:t>
            </a:r>
            <a:endParaRPr lang="nl-NL" sz="3500" dirty="0"/>
          </a:p>
          <a:p>
            <a:r>
              <a:rPr lang="nl-NL" sz="3500" dirty="0"/>
              <a:t>It’s </a:t>
            </a:r>
            <a:r>
              <a:rPr lang="nl-NL" sz="3500" dirty="0" err="1"/>
              <a:t>linked</a:t>
            </a:r>
            <a:r>
              <a:rPr lang="nl-NL" sz="3500" dirty="0"/>
              <a:t> to a </a:t>
            </a:r>
            <a:r>
              <a:rPr lang="nl-NL" sz="3500" dirty="0" err="1"/>
              <a:t>development</a:t>
            </a:r>
            <a:r>
              <a:rPr lang="nl-NL" sz="3500" dirty="0"/>
              <a:t> </a:t>
            </a:r>
            <a:r>
              <a:rPr lang="nl-NL" sz="3500" dirty="0" err="1"/>
              <a:t>perspective</a:t>
            </a:r>
            <a:endParaRPr lang="nl-NL" sz="3500" dirty="0"/>
          </a:p>
          <a:p>
            <a:pPr algn="ctr">
              <a:buNone/>
            </a:pPr>
            <a:endParaRPr lang="nl-NL" dirty="0"/>
          </a:p>
          <a:p>
            <a:pPr algn="ctr">
              <a:buNone/>
            </a:pPr>
            <a:endParaRPr lang="nl-NL" dirty="0"/>
          </a:p>
        </p:txBody>
      </p:sp>
      <p:sp>
        <p:nvSpPr>
          <p:cNvPr id="8" name="Tijdelijke aanduiding voor voettekst 7"/>
          <p:cNvSpPr>
            <a:spLocks noGrp="1"/>
          </p:cNvSpPr>
          <p:nvPr>
            <p:ph type="ftr" sz="quarter" idx="11"/>
          </p:nvPr>
        </p:nvSpPr>
        <p:spPr/>
        <p:txBody>
          <a:bodyPr/>
          <a:lstStyle/>
          <a:p>
            <a:r>
              <a:rPr lang="nl-NL"/>
              <a:t>copyright- de activiteit</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portfolio </a:t>
            </a:r>
          </a:p>
        </p:txBody>
      </p:sp>
      <p:sp>
        <p:nvSpPr>
          <p:cNvPr id="3" name="Tijdelijke aanduiding voor inhoud 2"/>
          <p:cNvSpPr>
            <a:spLocks noGrp="1"/>
          </p:cNvSpPr>
          <p:nvPr>
            <p:ph idx="1"/>
          </p:nvPr>
        </p:nvSpPr>
        <p:spPr/>
        <p:txBody>
          <a:bodyPr>
            <a:normAutofit fontScale="85000" lnSpcReduction="20000"/>
          </a:bodyPr>
          <a:lstStyle/>
          <a:p>
            <a:pPr>
              <a:buNone/>
            </a:pPr>
            <a:r>
              <a:rPr lang="nl-NL" dirty="0" err="1"/>
              <a:t>Dr</a:t>
            </a:r>
            <a:r>
              <a:rPr lang="nl-NL" dirty="0"/>
              <a:t> </a:t>
            </a:r>
            <a:r>
              <a:rPr lang="nl-NL" dirty="0" err="1"/>
              <a:t>Jerome</a:t>
            </a:r>
            <a:r>
              <a:rPr lang="nl-NL" dirty="0"/>
              <a:t> </a:t>
            </a:r>
            <a:r>
              <a:rPr lang="nl-NL" dirty="0" err="1"/>
              <a:t>Brunner</a:t>
            </a:r>
            <a:r>
              <a:rPr lang="nl-NL" dirty="0"/>
              <a:t>- </a:t>
            </a:r>
            <a:r>
              <a:rPr lang="nl-NL" dirty="0" err="1"/>
              <a:t>University</a:t>
            </a:r>
            <a:r>
              <a:rPr lang="nl-NL" dirty="0"/>
              <a:t> of Oxford</a:t>
            </a:r>
          </a:p>
          <a:p>
            <a:pPr>
              <a:buNone/>
            </a:pPr>
            <a:r>
              <a:rPr lang="nl-NL" dirty="0" err="1"/>
              <a:t>There</a:t>
            </a:r>
            <a:r>
              <a:rPr lang="nl-NL" dirty="0"/>
              <a:t> is a </a:t>
            </a:r>
            <a:r>
              <a:rPr lang="nl-NL" dirty="0" err="1"/>
              <a:t>narrative</a:t>
            </a:r>
            <a:r>
              <a:rPr lang="nl-NL" dirty="0"/>
              <a:t> </a:t>
            </a:r>
            <a:r>
              <a:rPr lang="nl-NL" dirty="0" err="1"/>
              <a:t>structure</a:t>
            </a:r>
            <a:r>
              <a:rPr lang="nl-NL" dirty="0"/>
              <a:t> in a portfolio:</a:t>
            </a:r>
          </a:p>
          <a:p>
            <a:r>
              <a:rPr lang="nl-NL" dirty="0"/>
              <a:t>A </a:t>
            </a:r>
            <a:r>
              <a:rPr lang="nl-NL" dirty="0" err="1"/>
              <a:t>main</a:t>
            </a:r>
            <a:r>
              <a:rPr lang="nl-NL" dirty="0"/>
              <a:t> </a:t>
            </a:r>
            <a:r>
              <a:rPr lang="nl-NL" dirty="0" err="1"/>
              <a:t>character</a:t>
            </a:r>
            <a:endParaRPr lang="nl-NL" dirty="0"/>
          </a:p>
          <a:p>
            <a:r>
              <a:rPr lang="nl-NL" dirty="0"/>
              <a:t>A story</a:t>
            </a:r>
          </a:p>
          <a:p>
            <a:r>
              <a:rPr lang="nl-NL" dirty="0"/>
              <a:t>A start</a:t>
            </a:r>
          </a:p>
          <a:p>
            <a:r>
              <a:rPr lang="nl-NL" dirty="0"/>
              <a:t>A plot</a:t>
            </a:r>
          </a:p>
          <a:p>
            <a:r>
              <a:rPr lang="nl-NL" dirty="0"/>
              <a:t>And </a:t>
            </a:r>
            <a:r>
              <a:rPr lang="nl-NL" dirty="0" err="1"/>
              <a:t>after</a:t>
            </a:r>
            <a:r>
              <a:rPr lang="nl-NL" dirty="0"/>
              <a:t> </a:t>
            </a:r>
            <a:r>
              <a:rPr lang="nl-NL" dirty="0" err="1"/>
              <a:t>that</a:t>
            </a:r>
            <a:r>
              <a:rPr lang="nl-NL" dirty="0"/>
              <a:t>….</a:t>
            </a:r>
          </a:p>
          <a:p>
            <a:pPr algn="ctr">
              <a:buNone/>
            </a:pPr>
            <a:r>
              <a:rPr lang="nl-NL" dirty="0"/>
              <a:t>  </a:t>
            </a:r>
          </a:p>
          <a:p>
            <a:pPr algn="ctr">
              <a:buNone/>
            </a:pPr>
            <a:r>
              <a:rPr lang="nl-NL" dirty="0" err="1"/>
              <a:t>Activity</a:t>
            </a:r>
            <a:r>
              <a:rPr lang="nl-NL" dirty="0"/>
              <a:t>- </a:t>
            </a:r>
            <a:r>
              <a:rPr lang="nl-NL" dirty="0" err="1"/>
              <a:t>conversation</a:t>
            </a:r>
            <a:r>
              <a:rPr lang="nl-NL" dirty="0"/>
              <a:t>- </a:t>
            </a:r>
            <a:r>
              <a:rPr lang="nl-NL" dirty="0" err="1"/>
              <a:t>listening</a:t>
            </a:r>
            <a:r>
              <a:rPr lang="nl-NL" dirty="0"/>
              <a:t>- </a:t>
            </a:r>
            <a:r>
              <a:rPr lang="nl-NL" dirty="0" err="1"/>
              <a:t>writing</a:t>
            </a:r>
            <a:r>
              <a:rPr lang="nl-NL" dirty="0"/>
              <a:t> </a:t>
            </a:r>
          </a:p>
          <a:p>
            <a:pPr algn="ctr">
              <a:buNone/>
            </a:pPr>
            <a:r>
              <a:rPr lang="nl-NL" dirty="0"/>
              <a:t>and reading are </a:t>
            </a:r>
            <a:r>
              <a:rPr lang="nl-NL" dirty="0" err="1"/>
              <a:t>linked</a:t>
            </a:r>
            <a:endParaRPr lang="nl-NL" dirty="0"/>
          </a:p>
        </p:txBody>
      </p:sp>
      <p:sp>
        <p:nvSpPr>
          <p:cNvPr id="5" name="Tijdelijke aanduiding voor voettekst 4"/>
          <p:cNvSpPr>
            <a:spLocks noGrp="1"/>
          </p:cNvSpPr>
          <p:nvPr>
            <p:ph type="ftr" sz="quarter" idx="11"/>
          </p:nvPr>
        </p:nvSpPr>
        <p:spPr/>
        <p:txBody>
          <a:bodyPr/>
          <a:lstStyle/>
          <a:p>
            <a:r>
              <a:rPr lang="nl-NL"/>
              <a:t>copyright- de activiteit</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hoe gaan we te werk?</a:t>
            </a:r>
          </a:p>
        </p:txBody>
      </p:sp>
      <p:pic>
        <p:nvPicPr>
          <p:cNvPr id="6" name="Tijdelijke aanduiding voor inhoud 5" descr="DSC01972.JPG"/>
          <p:cNvPicPr>
            <a:picLocks noGrp="1" noChangeAspect="1"/>
          </p:cNvPicPr>
          <p:nvPr>
            <p:ph sz="half" idx="1"/>
          </p:nvPr>
        </p:nvPicPr>
        <p:blipFill>
          <a:blip r:embed="rId2" cstate="email"/>
          <a:stretch>
            <a:fillRect/>
          </a:stretch>
        </p:blipFill>
        <p:spPr>
          <a:xfrm>
            <a:off x="601980" y="2456252"/>
            <a:ext cx="3749040" cy="2813858"/>
          </a:xfrm>
        </p:spPr>
      </p:pic>
      <p:sp>
        <p:nvSpPr>
          <p:cNvPr id="5" name="Tijdelijke aanduiding voor voettekst 4"/>
          <p:cNvSpPr>
            <a:spLocks noGrp="1"/>
          </p:cNvSpPr>
          <p:nvPr>
            <p:ph type="ftr" sz="quarter" idx="11"/>
          </p:nvPr>
        </p:nvSpPr>
        <p:spPr/>
        <p:txBody>
          <a:bodyPr/>
          <a:lstStyle/>
          <a:p>
            <a:pPr>
              <a:defRPr/>
            </a:pPr>
            <a:r>
              <a:rPr lang="nl-NL"/>
              <a:t>copyright- de activiteit</a:t>
            </a:r>
          </a:p>
        </p:txBody>
      </p:sp>
      <p:pic>
        <p:nvPicPr>
          <p:cNvPr id="9" name="Tijdelijke aanduiding voor inhoud 8" descr="DSC01482.JPG"/>
          <p:cNvPicPr>
            <a:picLocks noGrp="1" noChangeAspect="1"/>
          </p:cNvPicPr>
          <p:nvPr>
            <p:ph sz="half" idx="2"/>
          </p:nvPr>
        </p:nvPicPr>
        <p:blipFill>
          <a:blip r:embed="rId3" cstate="email"/>
          <a:stretch>
            <a:fillRect/>
          </a:stretch>
        </p:blipFill>
        <p:spPr>
          <a:xfrm>
            <a:off x="4648200" y="2348706"/>
            <a:ext cx="4038600" cy="3028950"/>
          </a:xfr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el 5"/>
          <p:cNvSpPr>
            <a:spLocks noGrp="1"/>
          </p:cNvSpPr>
          <p:nvPr>
            <p:ph type="title"/>
          </p:nvPr>
        </p:nvSpPr>
        <p:spPr/>
        <p:txBody>
          <a:bodyPr/>
          <a:lstStyle/>
          <a:p>
            <a:r>
              <a:rPr lang="nl-NL" dirty="0"/>
              <a:t>foto’s- verslag- eigen werk</a:t>
            </a:r>
          </a:p>
        </p:txBody>
      </p:sp>
      <p:sp>
        <p:nvSpPr>
          <p:cNvPr id="7" name="Tijdelijke aanduiding voor inhoud 6"/>
          <p:cNvSpPr>
            <a:spLocks noGrp="1"/>
          </p:cNvSpPr>
          <p:nvPr>
            <p:ph idx="1"/>
          </p:nvPr>
        </p:nvSpPr>
        <p:spPr/>
        <p:txBody>
          <a:bodyPr/>
          <a:lstStyle/>
          <a:p>
            <a:r>
              <a:rPr lang="nl-NL" dirty="0"/>
              <a:t>foto’s (met tekst) helpen het kind om te leren over zichzelf- hoe deed ik dat, “kijk eens dat was jij toen je  ……  was”</a:t>
            </a:r>
          </a:p>
          <a:p>
            <a:r>
              <a:rPr lang="nl-NL" dirty="0"/>
              <a:t>Naast foto’s komen er dagverslagen of logboeken in</a:t>
            </a:r>
          </a:p>
          <a:p>
            <a:r>
              <a:rPr lang="nl-NL" dirty="0"/>
              <a:t>later komen er tekeningen en ‘werkjes’ in, met opmerkingen van de kinderen</a:t>
            </a:r>
          </a:p>
        </p:txBody>
      </p:sp>
      <p:sp>
        <p:nvSpPr>
          <p:cNvPr id="5" name="Tijdelijke aanduiding voor voettekst 4"/>
          <p:cNvSpPr>
            <a:spLocks noGrp="1"/>
          </p:cNvSpPr>
          <p:nvPr>
            <p:ph type="ftr" sz="quarter" idx="11"/>
          </p:nvPr>
        </p:nvSpPr>
        <p:spPr/>
        <p:txBody>
          <a:bodyPr/>
          <a:lstStyle/>
          <a:p>
            <a:pPr>
              <a:defRPr/>
            </a:pPr>
            <a:r>
              <a:rPr lang="nl-NL"/>
              <a:t>copyright- de activiteit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reflectie</a:t>
            </a:r>
          </a:p>
        </p:txBody>
      </p:sp>
      <p:sp>
        <p:nvSpPr>
          <p:cNvPr id="3" name="Tijdelijke aanduiding voor inhoud 2"/>
          <p:cNvSpPr>
            <a:spLocks noGrp="1"/>
          </p:cNvSpPr>
          <p:nvPr>
            <p:ph idx="1"/>
          </p:nvPr>
        </p:nvSpPr>
        <p:spPr/>
        <p:txBody>
          <a:bodyPr/>
          <a:lstStyle/>
          <a:p>
            <a:r>
              <a:rPr lang="nl-NL" dirty="0"/>
              <a:t>de reflectie  komt pas goed op gang als kinderen gaan praten. De foto’s, het portfolio helpen het kind en de volwassene om samen te gaan ontdekken “dat ben jij”zo deed je dat”zo doe je dat nu en zo kun je verder….</a:t>
            </a:r>
          </a:p>
          <a:p>
            <a:pPr>
              <a:buNone/>
            </a:pPr>
            <a:endParaRPr lang="nl-NL" dirty="0"/>
          </a:p>
          <a:p>
            <a:endParaRPr lang="nl-NL" dirty="0"/>
          </a:p>
          <a:p>
            <a:endParaRPr lang="nl-NL" dirty="0"/>
          </a:p>
        </p:txBody>
      </p:sp>
      <p:sp>
        <p:nvSpPr>
          <p:cNvPr id="4" name="Tijdelijke aanduiding voor voettekst 3"/>
          <p:cNvSpPr>
            <a:spLocks noGrp="1"/>
          </p:cNvSpPr>
          <p:nvPr>
            <p:ph type="ftr" sz="quarter" idx="11"/>
          </p:nvPr>
        </p:nvSpPr>
        <p:spPr/>
        <p:txBody>
          <a:bodyPr/>
          <a:lstStyle/>
          <a:p>
            <a:pPr>
              <a:defRPr/>
            </a:pPr>
            <a:r>
              <a:rPr lang="nl-NL"/>
              <a:t>copyright- de activiteit</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portfolio voor wie?</a:t>
            </a:r>
          </a:p>
        </p:txBody>
      </p:sp>
      <p:sp>
        <p:nvSpPr>
          <p:cNvPr id="3" name="Tijdelijke aanduiding voor inhoud 2"/>
          <p:cNvSpPr>
            <a:spLocks noGrp="1"/>
          </p:cNvSpPr>
          <p:nvPr>
            <p:ph idx="1"/>
          </p:nvPr>
        </p:nvSpPr>
        <p:spPr/>
        <p:txBody>
          <a:bodyPr>
            <a:normAutofit fontScale="92500" lnSpcReduction="10000"/>
          </a:bodyPr>
          <a:lstStyle/>
          <a:p>
            <a:pPr>
              <a:buNone/>
            </a:pPr>
            <a:r>
              <a:rPr lang="nl-NL" dirty="0"/>
              <a:t>de (eerste) verzameling in het portfolio is: </a:t>
            </a:r>
          </a:p>
          <a:p>
            <a:r>
              <a:rPr lang="nl-NL" dirty="0"/>
              <a:t>voor het kind, een stukje geschiedenis een manier om  naar jezelf te kijken, je eigen geschiedenis , je handelen van toen en nu beter  in de gaten krijgen, er grip op krijgen</a:t>
            </a:r>
          </a:p>
          <a:p>
            <a:r>
              <a:rPr lang="nl-NL" dirty="0"/>
              <a:t>voor de ouders om de ontwikkeling van het kind  te zien</a:t>
            </a:r>
          </a:p>
          <a:p>
            <a:r>
              <a:rPr lang="nl-NL" dirty="0"/>
              <a:t> Voor de </a:t>
            </a:r>
            <a:r>
              <a:rPr lang="nl-NL" dirty="0" err="1"/>
              <a:t>pm-er</a:t>
            </a:r>
            <a:r>
              <a:rPr lang="nl-NL" dirty="0"/>
              <a:t>, leidster, leerkracht om gericht te zijn op ontwikkelingssignalerende gegevens en daar het aanbod op te ontwerpen </a:t>
            </a:r>
          </a:p>
        </p:txBody>
      </p:sp>
      <p:sp>
        <p:nvSpPr>
          <p:cNvPr id="4" name="Tijdelijke aanduiding voor voettekst 3"/>
          <p:cNvSpPr>
            <a:spLocks noGrp="1"/>
          </p:cNvSpPr>
          <p:nvPr>
            <p:ph type="ftr" sz="quarter" idx="11"/>
          </p:nvPr>
        </p:nvSpPr>
        <p:spPr/>
        <p:txBody>
          <a:bodyPr/>
          <a:lstStyle/>
          <a:p>
            <a:pPr>
              <a:defRPr/>
            </a:pPr>
            <a:r>
              <a:rPr lang="nl-NL"/>
              <a:t>copyright- de activiteit</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503238" y="4983163"/>
            <a:ext cx="8183562" cy="1052512"/>
          </a:xfrm>
          <a:solidFill>
            <a:schemeClr val="accent2"/>
          </a:solidFill>
        </p:spPr>
        <p:style>
          <a:lnRef idx="2">
            <a:schemeClr val="accent1"/>
          </a:lnRef>
          <a:fillRef idx="1">
            <a:schemeClr val="lt1"/>
          </a:fillRef>
          <a:effectRef idx="0">
            <a:schemeClr val="accent1"/>
          </a:effectRef>
          <a:fontRef idx="minor">
            <a:schemeClr val="dk1"/>
          </a:fontRef>
        </p:style>
        <p:txBody>
          <a:bodyPr/>
          <a:lstStyle/>
          <a:p>
            <a:pPr eaLnBrk="1" fontAlgn="auto" hangingPunct="1">
              <a:spcAft>
                <a:spcPts val="0"/>
              </a:spcAft>
              <a:defRPr/>
            </a:pPr>
            <a:r>
              <a:rPr lang="nl-NL" dirty="0"/>
              <a:t>kenmerken van een portfolio:</a:t>
            </a:r>
          </a:p>
        </p:txBody>
      </p:sp>
      <p:sp>
        <p:nvSpPr>
          <p:cNvPr id="4" name="Tijdelijke aanduiding voor voettekst 3"/>
          <p:cNvSpPr>
            <a:spLocks noGrp="1"/>
          </p:cNvSpPr>
          <p:nvPr>
            <p:ph type="ftr" sz="quarter" idx="11"/>
          </p:nvPr>
        </p:nvSpPr>
        <p:spPr/>
        <p:txBody>
          <a:bodyPr/>
          <a:lstStyle/>
          <a:p>
            <a:pPr>
              <a:defRPr/>
            </a:pPr>
            <a:r>
              <a:rPr lang="nl-NL"/>
              <a:t>copyright- de activiteit</a:t>
            </a:r>
          </a:p>
        </p:txBody>
      </p:sp>
      <p:pic>
        <p:nvPicPr>
          <p:cNvPr id="10" name="Tijdelijke aanduiding voor inhoud 9" descr="DSC01619.JPG"/>
          <p:cNvPicPr>
            <a:picLocks noGrp="1" noChangeAspect="1"/>
          </p:cNvPicPr>
          <p:nvPr>
            <p:ph sz="half" idx="2"/>
          </p:nvPr>
        </p:nvPicPr>
        <p:blipFill>
          <a:blip r:embed="rId2" cstate="email"/>
          <a:stretch>
            <a:fillRect/>
          </a:stretch>
        </p:blipFill>
        <p:spPr>
          <a:xfrm>
            <a:off x="323528" y="1268760"/>
            <a:ext cx="4040188" cy="3029762"/>
          </a:xfrm>
        </p:spPr>
      </p:pic>
      <p:pic>
        <p:nvPicPr>
          <p:cNvPr id="11" name="Tijdelijke aanduiding voor inhoud 10" descr="1001004010943426_7.jpg"/>
          <p:cNvPicPr>
            <a:picLocks noGrp="1" noChangeAspect="1"/>
          </p:cNvPicPr>
          <p:nvPr>
            <p:ph sz="quarter" idx="4"/>
          </p:nvPr>
        </p:nvPicPr>
        <p:blipFill>
          <a:blip r:embed="rId3" cstate="email"/>
          <a:stretch>
            <a:fillRect/>
          </a:stretch>
        </p:blipFill>
        <p:spPr>
          <a:xfrm>
            <a:off x="5148064" y="404664"/>
            <a:ext cx="2976998" cy="3951288"/>
          </a:xfr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Tijdelijke aanduiding voor inhoud 10" descr="nov08 090.jpg"/>
          <p:cNvPicPr>
            <a:picLocks noGrp="1" noChangeAspect="1"/>
          </p:cNvPicPr>
          <p:nvPr>
            <p:ph idx="1"/>
          </p:nvPr>
        </p:nvPicPr>
        <p:blipFill>
          <a:blip r:embed="rId2" cstate="email"/>
          <a:stretch>
            <a:fillRect/>
          </a:stretch>
        </p:blipFill>
        <p:spPr>
          <a:xfrm>
            <a:off x="571472" y="500042"/>
            <a:ext cx="2286016" cy="1857388"/>
          </a:xfrm>
          <a:effectLst>
            <a:softEdge rad="112500"/>
          </a:effectLst>
        </p:spPr>
      </p:pic>
      <p:sp>
        <p:nvSpPr>
          <p:cNvPr id="10" name="Tijdelijke aanduiding voor tekst 9"/>
          <p:cNvSpPr>
            <a:spLocks noGrp="1"/>
          </p:cNvSpPr>
          <p:nvPr>
            <p:ph type="body" sz="half" idx="2"/>
          </p:nvPr>
        </p:nvSpPr>
        <p:spPr>
          <a:xfrm>
            <a:off x="4143375" y="1447800"/>
            <a:ext cx="4367213" cy="4206875"/>
          </a:xfrm>
          <a:solidFill>
            <a:schemeClr val="accent1">
              <a:lumMod val="40000"/>
              <a:lumOff val="60000"/>
            </a:schemeClr>
          </a:solidFill>
        </p:spPr>
        <p:style>
          <a:lnRef idx="2">
            <a:schemeClr val="accent1"/>
          </a:lnRef>
          <a:fillRef idx="1">
            <a:schemeClr val="lt1"/>
          </a:fillRef>
          <a:effectRef idx="0">
            <a:schemeClr val="accent1"/>
          </a:effectRef>
          <a:fontRef idx="minor">
            <a:schemeClr val="dk1"/>
          </a:fontRef>
        </p:style>
        <p:txBody>
          <a:bodyPr>
            <a:normAutofit/>
          </a:bodyPr>
          <a:lstStyle/>
          <a:p>
            <a:pPr marL="17463" marR="0" eaLnBrk="1" hangingPunct="1">
              <a:spcBef>
                <a:spcPct val="0"/>
              </a:spcBef>
              <a:defRPr/>
            </a:pPr>
            <a:r>
              <a:rPr lang="nl-NL" sz="1800"/>
              <a:t>• een verzameling die een vergelijking over een bepaalde periode mogelijk maakt.</a:t>
            </a:r>
          </a:p>
          <a:p>
            <a:pPr marL="17463" marR="0" eaLnBrk="1" hangingPunct="1">
              <a:spcBef>
                <a:spcPct val="0"/>
              </a:spcBef>
              <a:defRPr/>
            </a:pPr>
            <a:endParaRPr lang="nl-NL" sz="1800"/>
          </a:p>
          <a:p>
            <a:pPr marL="17463" marR="0" eaLnBrk="1" hangingPunct="1">
              <a:spcBef>
                <a:spcPct val="0"/>
              </a:spcBef>
              <a:defRPr/>
            </a:pPr>
            <a:r>
              <a:rPr lang="nl-NL" sz="1800"/>
              <a:t>Hoe?</a:t>
            </a:r>
          </a:p>
          <a:p>
            <a:pPr marL="17463" marR="0" eaLnBrk="1" hangingPunct="1">
              <a:spcBef>
                <a:spcPct val="0"/>
              </a:spcBef>
              <a:defRPr/>
            </a:pPr>
            <a:r>
              <a:rPr lang="nl-NL" sz="1800"/>
              <a:t>meerdere tekeningen in de loop van een jaar, verschillende weergaven van spel/onderzoek (fotoseries bijvoorbeeld), meerdere vormen van teksten die kinderen in de loop van het jaar maken (van krabbelboodschap tot een eigen tekst met de linkprint bijvoorbeeld)</a:t>
            </a:r>
          </a:p>
          <a:p>
            <a:pPr marL="17463" marR="0" eaLnBrk="1" hangingPunct="1">
              <a:spcBef>
                <a:spcPct val="0"/>
              </a:spcBef>
              <a:defRPr/>
            </a:pPr>
            <a:endParaRPr lang="nl-NL"/>
          </a:p>
        </p:txBody>
      </p:sp>
      <p:sp>
        <p:nvSpPr>
          <p:cNvPr id="17" name="Tijdelijke aanduiding voor voettekst 16"/>
          <p:cNvSpPr>
            <a:spLocks noGrp="1"/>
          </p:cNvSpPr>
          <p:nvPr>
            <p:ph type="ftr" sz="quarter" idx="11"/>
          </p:nvPr>
        </p:nvSpPr>
        <p:spPr/>
        <p:txBody>
          <a:bodyPr/>
          <a:lstStyle/>
          <a:p>
            <a:pPr>
              <a:defRPr/>
            </a:pPr>
            <a:r>
              <a:rPr lang="nl-NL"/>
              <a:t>copyright- de activiteit</a:t>
            </a:r>
          </a:p>
        </p:txBody>
      </p:sp>
      <p:pic>
        <p:nvPicPr>
          <p:cNvPr id="15" name="Afbeelding 14" descr="nov08 095.jpg"/>
          <p:cNvPicPr>
            <a:picLocks noChangeAspect="1"/>
          </p:cNvPicPr>
          <p:nvPr/>
        </p:nvPicPr>
        <p:blipFill>
          <a:blip r:embed="rId3" cstate="email"/>
          <a:stretch>
            <a:fillRect/>
          </a:stretch>
        </p:blipFill>
        <p:spPr>
          <a:xfrm>
            <a:off x="642910" y="2357430"/>
            <a:ext cx="2357454" cy="2000264"/>
          </a:xfrm>
          <a:prstGeom prst="rect">
            <a:avLst/>
          </a:prstGeom>
          <a:ln>
            <a:noFill/>
          </a:ln>
          <a:effectLst>
            <a:softEdge rad="112500"/>
          </a:effectLst>
        </p:spPr>
      </p:pic>
      <p:pic>
        <p:nvPicPr>
          <p:cNvPr id="16" name="Afbeelding 15" descr="feb 09-nice 185.JPG"/>
          <p:cNvPicPr>
            <a:picLocks noChangeAspect="1"/>
          </p:cNvPicPr>
          <p:nvPr/>
        </p:nvPicPr>
        <p:blipFill>
          <a:blip r:embed="rId4" cstate="email"/>
          <a:stretch>
            <a:fillRect/>
          </a:stretch>
        </p:blipFill>
        <p:spPr>
          <a:xfrm>
            <a:off x="714348" y="4286256"/>
            <a:ext cx="2643206" cy="2143140"/>
          </a:xfrm>
          <a:prstGeom prst="rect">
            <a:avLst/>
          </a:prstGeom>
          <a:ln>
            <a:noFill/>
          </a:ln>
          <a:effectLst>
            <a:softEdge rad="112500"/>
          </a:effec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hthoek 3"/>
          <p:cNvSpPr/>
          <p:nvPr/>
        </p:nvSpPr>
        <p:spPr>
          <a:xfrm>
            <a:off x="571500" y="3929063"/>
            <a:ext cx="8001000" cy="1477962"/>
          </a:xfrm>
          <a:prstGeom prst="rect">
            <a:avLst/>
          </a:prstGeom>
          <a:solidFill>
            <a:schemeClr val="accent1">
              <a:lumMod val="40000"/>
              <a:lumOff val="60000"/>
            </a:schemeClr>
          </a:solidFill>
        </p:spPr>
        <p:style>
          <a:lnRef idx="2">
            <a:schemeClr val="accent1"/>
          </a:lnRef>
          <a:fillRef idx="1">
            <a:schemeClr val="lt1"/>
          </a:fillRef>
          <a:effectRef idx="0">
            <a:schemeClr val="accent1"/>
          </a:effectRef>
          <a:fontRef idx="minor">
            <a:schemeClr val="dk1"/>
          </a:fontRef>
        </p:style>
        <p:txBody>
          <a:bodyPr>
            <a:spAutoFit/>
          </a:bodyPr>
          <a:lstStyle/>
          <a:p>
            <a:pPr fontAlgn="auto">
              <a:spcBef>
                <a:spcPts val="0"/>
              </a:spcBef>
              <a:spcAft>
                <a:spcPts val="0"/>
              </a:spcAft>
              <a:defRPr/>
            </a:pPr>
            <a:r>
              <a:rPr lang="nl-NL" dirty="0"/>
              <a:t>Bedoeling:</a:t>
            </a:r>
          </a:p>
          <a:p>
            <a:pPr fontAlgn="auto">
              <a:spcBef>
                <a:spcPts val="0"/>
              </a:spcBef>
              <a:spcAft>
                <a:spcPts val="0"/>
              </a:spcAft>
              <a:defRPr/>
            </a:pPr>
            <a:r>
              <a:rPr lang="nl-NL" dirty="0"/>
              <a:t>• een representatieve verzameling aanleggen van activiteiten en</a:t>
            </a:r>
          </a:p>
          <a:p>
            <a:pPr fontAlgn="auto">
              <a:spcBef>
                <a:spcPts val="0"/>
              </a:spcBef>
              <a:spcAft>
                <a:spcPts val="0"/>
              </a:spcAft>
              <a:defRPr/>
            </a:pPr>
            <a:r>
              <a:rPr lang="nl-NL" dirty="0"/>
              <a:t>werk van kinderen, die zowel het </a:t>
            </a:r>
            <a:r>
              <a:rPr lang="nl-NL" b="1" dirty="0"/>
              <a:t>proces</a:t>
            </a:r>
            <a:r>
              <a:rPr lang="nl-NL" dirty="0"/>
              <a:t> als </a:t>
            </a:r>
            <a:r>
              <a:rPr lang="nl-NL" b="1" dirty="0"/>
              <a:t>het product </a:t>
            </a:r>
            <a:r>
              <a:rPr lang="nl-NL"/>
              <a:t>laten zien van </a:t>
            </a:r>
            <a:r>
              <a:rPr lang="nl-NL" dirty="0"/>
              <a:t>de ontwikkelingsvorderingen</a:t>
            </a:r>
          </a:p>
          <a:p>
            <a:pPr fontAlgn="auto">
              <a:spcBef>
                <a:spcPts val="0"/>
              </a:spcBef>
              <a:spcAft>
                <a:spcPts val="0"/>
              </a:spcAft>
              <a:defRPr/>
            </a:pPr>
            <a:endParaRPr lang="nl-NL" dirty="0"/>
          </a:p>
        </p:txBody>
      </p:sp>
      <p:sp>
        <p:nvSpPr>
          <p:cNvPr id="16387" name="Tijdelijke aanduiding voor tekst 8"/>
          <p:cNvSpPr>
            <a:spLocks noGrp="1"/>
          </p:cNvSpPr>
          <p:nvPr>
            <p:ph type="body" idx="1"/>
          </p:nvPr>
        </p:nvSpPr>
        <p:spPr>
          <a:xfrm>
            <a:off x="608013" y="579438"/>
            <a:ext cx="3930650" cy="792162"/>
          </a:xfrm>
        </p:spPr>
        <p:txBody>
          <a:bodyPr/>
          <a:lstStyle/>
          <a:p>
            <a:pPr eaLnBrk="1" hangingPunct="1"/>
            <a:endParaRPr lang="nl-NL"/>
          </a:p>
        </p:txBody>
      </p:sp>
      <p:pic>
        <p:nvPicPr>
          <p:cNvPr id="7" name="Tijdelijke aanduiding voor inhoud 6" descr="115_1515.JPG"/>
          <p:cNvPicPr>
            <a:picLocks noGrp="1" noChangeAspect="1"/>
          </p:cNvPicPr>
          <p:nvPr>
            <p:ph sz="half" idx="2"/>
          </p:nvPr>
        </p:nvPicPr>
        <p:blipFill>
          <a:blip r:embed="rId2" cstate="email"/>
          <a:stretch>
            <a:fillRect/>
          </a:stretch>
        </p:blipFill>
        <p:spPr>
          <a:xfrm>
            <a:off x="500034" y="500042"/>
            <a:ext cx="3930650" cy="2947987"/>
          </a:xfrm>
          <a:effectLst>
            <a:softEdge rad="112500"/>
          </a:effectLst>
        </p:spPr>
      </p:pic>
      <p:sp>
        <p:nvSpPr>
          <p:cNvPr id="16388" name="Tijdelijke aanduiding voor tekst 9"/>
          <p:cNvSpPr>
            <a:spLocks noGrp="1"/>
          </p:cNvSpPr>
          <p:nvPr>
            <p:ph type="body" sz="quarter" idx="3"/>
          </p:nvPr>
        </p:nvSpPr>
        <p:spPr>
          <a:xfrm>
            <a:off x="4652963" y="579438"/>
            <a:ext cx="3930650" cy="792162"/>
          </a:xfrm>
        </p:spPr>
        <p:txBody>
          <a:bodyPr/>
          <a:lstStyle/>
          <a:p>
            <a:pPr eaLnBrk="1" hangingPunct="1"/>
            <a:endParaRPr lang="nl-NL"/>
          </a:p>
        </p:txBody>
      </p:sp>
      <p:pic>
        <p:nvPicPr>
          <p:cNvPr id="12" name="Tijdelijke aanduiding voor inhoud 11" descr="115_1512.JPG"/>
          <p:cNvPicPr>
            <a:picLocks noGrp="1" noChangeAspect="1"/>
          </p:cNvPicPr>
          <p:nvPr>
            <p:ph sz="quarter" idx="4"/>
          </p:nvPr>
        </p:nvPicPr>
        <p:blipFill>
          <a:blip r:embed="rId3" cstate="email"/>
          <a:stretch>
            <a:fillRect/>
          </a:stretch>
        </p:blipFill>
        <p:spPr>
          <a:xfrm>
            <a:off x="4643438" y="571480"/>
            <a:ext cx="3930650" cy="2947987"/>
          </a:xfrm>
          <a:effectLst>
            <a:softEdge rad="112500"/>
          </a:effectLst>
        </p:spPr>
      </p:pic>
      <p:sp>
        <p:nvSpPr>
          <p:cNvPr id="13" name="Tijdelijke aanduiding voor voettekst 12"/>
          <p:cNvSpPr>
            <a:spLocks noGrp="1"/>
          </p:cNvSpPr>
          <p:nvPr>
            <p:ph type="ftr" sz="quarter" idx="11"/>
          </p:nvPr>
        </p:nvSpPr>
        <p:spPr/>
        <p:txBody>
          <a:bodyPr/>
          <a:lstStyle/>
          <a:p>
            <a:pPr>
              <a:defRPr/>
            </a:pPr>
            <a:r>
              <a:rPr lang="nl-NL"/>
              <a:t>copyright- de activiteit</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el 12"/>
          <p:cNvSpPr>
            <a:spLocks noGrp="1"/>
          </p:cNvSpPr>
          <p:nvPr>
            <p:ph type="title"/>
          </p:nvPr>
        </p:nvSpPr>
        <p:spPr>
          <a:xfrm>
            <a:off x="214282" y="4874100"/>
            <a:ext cx="8786874" cy="969496"/>
          </a:xfrm>
          <a:solidFill>
            <a:schemeClr val="accent1">
              <a:lumMod val="40000"/>
              <a:lumOff val="60000"/>
            </a:schemeClr>
          </a:solidFill>
        </p:spPr>
        <p:style>
          <a:lnRef idx="2">
            <a:schemeClr val="accent1"/>
          </a:lnRef>
          <a:fillRef idx="1">
            <a:schemeClr val="lt1"/>
          </a:fillRef>
          <a:effectRef idx="0">
            <a:schemeClr val="accent1"/>
          </a:effectRef>
          <a:fontRef idx="minor">
            <a:schemeClr val="dk1"/>
          </a:fontRef>
        </p:style>
        <p:txBody>
          <a:bodyPr wrap="square">
            <a:spAutoFit/>
          </a:bodyPr>
          <a:lstStyle/>
          <a:p>
            <a:pPr eaLnBrk="1" fontAlgn="auto" hangingPunct="1">
              <a:spcAft>
                <a:spcPts val="0"/>
              </a:spcAft>
              <a:defRPr/>
            </a:pPr>
            <a:r>
              <a:rPr lang="nl-NL" sz="1800" b="0" dirty="0">
                <a:effectLst/>
              </a:rPr>
              <a:t>voorzien van datum en toelichting,reactie: je interpretatie van het materiaal.</a:t>
            </a:r>
            <a:br>
              <a:rPr lang="nl-NL" sz="1800" b="0" dirty="0">
                <a:effectLst/>
              </a:rPr>
            </a:br>
            <a:r>
              <a:rPr lang="nl-NL" sz="1800" b="0" dirty="0">
                <a:effectLst/>
              </a:rPr>
              <a:t>wat maak je eruit op, voorzien van een waardering die iets zegt over het ontwikkelingsproces van dat kind</a:t>
            </a:r>
          </a:p>
        </p:txBody>
      </p:sp>
      <p:sp>
        <p:nvSpPr>
          <p:cNvPr id="14" name="Tijdelijke aanduiding voor voettekst 13"/>
          <p:cNvSpPr>
            <a:spLocks noGrp="1"/>
          </p:cNvSpPr>
          <p:nvPr>
            <p:ph type="ftr" sz="quarter" idx="11"/>
          </p:nvPr>
        </p:nvSpPr>
        <p:spPr/>
        <p:txBody>
          <a:bodyPr/>
          <a:lstStyle/>
          <a:p>
            <a:pPr>
              <a:defRPr/>
            </a:pPr>
            <a:r>
              <a:rPr lang="nl-NL"/>
              <a:t>copyright- de activiteit</a:t>
            </a:r>
          </a:p>
        </p:txBody>
      </p:sp>
      <p:pic>
        <p:nvPicPr>
          <p:cNvPr id="7" name="Tijdelijke aanduiding voor inhoud 6" descr="marokko 309.JPG"/>
          <p:cNvPicPr>
            <a:picLocks noGrp="1" noChangeAspect="1"/>
          </p:cNvPicPr>
          <p:nvPr>
            <p:ph idx="1"/>
          </p:nvPr>
        </p:nvPicPr>
        <p:blipFill>
          <a:blip r:embed="rId2" cstate="email"/>
          <a:stretch>
            <a:fillRect/>
          </a:stretch>
        </p:blipFill>
        <p:spPr>
          <a:xfrm>
            <a:off x="1475656" y="188640"/>
            <a:ext cx="6034617" cy="4525963"/>
          </a:xfrm>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503238" y="1124744"/>
            <a:ext cx="6140450" cy="4910931"/>
          </a:xfrm>
          <a:solidFill>
            <a:schemeClr val="accent1">
              <a:lumMod val="40000"/>
              <a:lumOff val="60000"/>
            </a:schemeClr>
          </a:solidFill>
          <a:ln>
            <a:solidFill>
              <a:srgbClr val="FF0000"/>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eaLnBrk="1" fontAlgn="auto" hangingPunct="1">
              <a:spcAft>
                <a:spcPts val="0"/>
              </a:spcAft>
              <a:defRPr/>
            </a:pPr>
            <a:r>
              <a:rPr lang="nl-NL" dirty="0"/>
              <a:t>welke stappen neem je?</a:t>
            </a:r>
            <a:br>
              <a:rPr lang="nl-NL" dirty="0"/>
            </a:br>
            <a:br>
              <a:rPr lang="nl-NL" dirty="0"/>
            </a:br>
            <a:br>
              <a:rPr lang="nl-NL" dirty="0"/>
            </a:br>
            <a:r>
              <a:rPr lang="nl-NL" dirty="0"/>
              <a:t>Verzamelen</a:t>
            </a:r>
            <a:br>
              <a:rPr lang="nl-NL" dirty="0"/>
            </a:br>
            <a:r>
              <a:rPr lang="nl-NL" dirty="0"/>
              <a:t>Selecteren</a:t>
            </a:r>
            <a:br>
              <a:rPr lang="nl-NL" dirty="0"/>
            </a:br>
            <a:r>
              <a:rPr lang="nl-NL" dirty="0"/>
              <a:t>Reflecteren</a:t>
            </a:r>
            <a:br>
              <a:rPr lang="nl-NL" dirty="0"/>
            </a:br>
            <a:r>
              <a:rPr lang="nl-NL" dirty="0"/>
              <a:t>Uitwisselen/presenteren</a:t>
            </a:r>
            <a:br>
              <a:rPr lang="nl-NL" dirty="0"/>
            </a:br>
            <a:r>
              <a:rPr lang="nl-NL" dirty="0"/>
              <a:t>Plannen</a:t>
            </a:r>
          </a:p>
        </p:txBody>
      </p:sp>
      <p:sp>
        <p:nvSpPr>
          <p:cNvPr id="4" name="Tijdelijke aanduiding voor voettekst 3"/>
          <p:cNvSpPr>
            <a:spLocks noGrp="1"/>
          </p:cNvSpPr>
          <p:nvPr>
            <p:ph type="ftr" sz="quarter" idx="11"/>
          </p:nvPr>
        </p:nvSpPr>
        <p:spPr/>
        <p:txBody>
          <a:bodyPr/>
          <a:lstStyle/>
          <a:p>
            <a:pPr>
              <a:defRPr/>
            </a:pPr>
            <a:r>
              <a:rPr lang="nl-NL"/>
              <a:t>copyright- de activiteit</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CFC267B-FF02-4294-885D-C2B59D15496C}"/>
              </a:ext>
            </a:extLst>
          </p:cNvPr>
          <p:cNvSpPr>
            <a:spLocks noGrp="1"/>
          </p:cNvSpPr>
          <p:nvPr>
            <p:ph type="title"/>
          </p:nvPr>
        </p:nvSpPr>
        <p:spPr/>
        <p:txBody>
          <a:bodyPr/>
          <a:lstStyle/>
          <a:p>
            <a:r>
              <a:rPr lang="nl-NL" dirty="0"/>
              <a:t>Starter</a:t>
            </a:r>
          </a:p>
        </p:txBody>
      </p:sp>
      <p:pic>
        <p:nvPicPr>
          <p:cNvPr id="6" name="Tijdelijke aanduiding voor inhoud 5">
            <a:extLst>
              <a:ext uri="{FF2B5EF4-FFF2-40B4-BE49-F238E27FC236}">
                <a16:creationId xmlns:a16="http://schemas.microsoft.com/office/drawing/2014/main" id="{EB561075-04A9-4ACA-9361-E5F19C86980A}"/>
              </a:ext>
            </a:extLst>
          </p:cNvPr>
          <p:cNvPicPr>
            <a:picLocks noGrp="1" noChangeAspect="1"/>
          </p:cNvPicPr>
          <p:nvPr>
            <p:ph idx="1"/>
          </p:nvPr>
        </p:nvPicPr>
        <p:blipFill rotWithShape="1">
          <a:blip r:embed="rId2"/>
          <a:srcRect l="22256" t="24497" r="47316" b="19818"/>
          <a:stretch/>
        </p:blipFill>
        <p:spPr>
          <a:xfrm>
            <a:off x="2195736" y="1164637"/>
            <a:ext cx="5263904" cy="5418725"/>
          </a:xfrm>
        </p:spPr>
      </p:pic>
      <p:sp>
        <p:nvSpPr>
          <p:cNvPr id="4" name="Tijdelijke aanduiding voor voettekst 3">
            <a:extLst>
              <a:ext uri="{FF2B5EF4-FFF2-40B4-BE49-F238E27FC236}">
                <a16:creationId xmlns:a16="http://schemas.microsoft.com/office/drawing/2014/main" id="{A11EE0CF-FE77-4A42-BF68-50BF158A5208}"/>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113608663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EE26501-7300-47D6-A5AC-06996FDEB3EA}"/>
              </a:ext>
            </a:extLst>
          </p:cNvPr>
          <p:cNvSpPr>
            <a:spLocks noGrp="1"/>
          </p:cNvSpPr>
          <p:nvPr>
            <p:ph type="title"/>
          </p:nvPr>
        </p:nvSpPr>
        <p:spPr/>
        <p:txBody>
          <a:bodyPr/>
          <a:lstStyle/>
          <a:p>
            <a:endParaRPr lang="nl-NL"/>
          </a:p>
        </p:txBody>
      </p:sp>
      <p:pic>
        <p:nvPicPr>
          <p:cNvPr id="6" name="Tijdelijke aanduiding voor inhoud 5">
            <a:extLst>
              <a:ext uri="{FF2B5EF4-FFF2-40B4-BE49-F238E27FC236}">
                <a16:creationId xmlns:a16="http://schemas.microsoft.com/office/drawing/2014/main" id="{7A29D33C-14DD-4C1A-A94D-B2A806AC0939}"/>
              </a:ext>
            </a:extLst>
          </p:cNvPr>
          <p:cNvPicPr>
            <a:picLocks noGrp="1" noChangeAspect="1"/>
          </p:cNvPicPr>
          <p:nvPr>
            <p:ph idx="1"/>
          </p:nvPr>
        </p:nvPicPr>
        <p:blipFill rotWithShape="1">
          <a:blip r:embed="rId3"/>
          <a:srcRect l="22257" t="32275" r="47315" b="15045"/>
          <a:stretch/>
        </p:blipFill>
        <p:spPr>
          <a:xfrm>
            <a:off x="1423364" y="274638"/>
            <a:ext cx="6244980" cy="6081712"/>
          </a:xfrm>
        </p:spPr>
      </p:pic>
      <p:sp>
        <p:nvSpPr>
          <p:cNvPr id="4" name="Tijdelijke aanduiding voor voettekst 3">
            <a:extLst>
              <a:ext uri="{FF2B5EF4-FFF2-40B4-BE49-F238E27FC236}">
                <a16:creationId xmlns:a16="http://schemas.microsoft.com/office/drawing/2014/main" id="{6754B9DC-C9F1-4128-A0C2-49D006307F57}"/>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7352184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84620FD-D4B7-46B2-9E2F-4B88391BFECF}"/>
              </a:ext>
            </a:extLst>
          </p:cNvPr>
          <p:cNvSpPr>
            <a:spLocks noGrp="1"/>
          </p:cNvSpPr>
          <p:nvPr>
            <p:ph type="title"/>
          </p:nvPr>
        </p:nvSpPr>
        <p:spPr/>
        <p:txBody>
          <a:bodyPr/>
          <a:lstStyle/>
          <a:p>
            <a:endParaRPr lang="nl-NL"/>
          </a:p>
        </p:txBody>
      </p:sp>
      <p:pic>
        <p:nvPicPr>
          <p:cNvPr id="6" name="Tijdelijke aanduiding voor inhoud 5">
            <a:extLst>
              <a:ext uri="{FF2B5EF4-FFF2-40B4-BE49-F238E27FC236}">
                <a16:creationId xmlns:a16="http://schemas.microsoft.com/office/drawing/2014/main" id="{BB88167D-650B-4E81-8944-E6F16EF84204}"/>
              </a:ext>
            </a:extLst>
          </p:cNvPr>
          <p:cNvPicPr>
            <a:picLocks noGrp="1" noChangeAspect="1"/>
          </p:cNvPicPr>
          <p:nvPr>
            <p:ph idx="1"/>
          </p:nvPr>
        </p:nvPicPr>
        <p:blipFill rotWithShape="1">
          <a:blip r:embed="rId2"/>
          <a:srcRect l="23152" t="26088" r="47315" b="18227"/>
          <a:stretch/>
        </p:blipFill>
        <p:spPr>
          <a:xfrm>
            <a:off x="2051720" y="170208"/>
            <a:ext cx="5832648" cy="6186142"/>
          </a:xfrm>
        </p:spPr>
      </p:pic>
      <p:sp>
        <p:nvSpPr>
          <p:cNvPr id="4" name="Tijdelijke aanduiding voor voettekst 3">
            <a:extLst>
              <a:ext uri="{FF2B5EF4-FFF2-40B4-BE49-F238E27FC236}">
                <a16:creationId xmlns:a16="http://schemas.microsoft.com/office/drawing/2014/main" id="{F36DBF2D-C34F-492E-9B19-C91B7D403142}"/>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387979648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D2787F0-40A2-4253-8EEB-DF2E97B91A77}"/>
              </a:ext>
            </a:extLst>
          </p:cNvPr>
          <p:cNvSpPr>
            <a:spLocks noGrp="1"/>
          </p:cNvSpPr>
          <p:nvPr>
            <p:ph type="title"/>
          </p:nvPr>
        </p:nvSpPr>
        <p:spPr/>
        <p:txBody>
          <a:bodyPr/>
          <a:lstStyle/>
          <a:p>
            <a:endParaRPr lang="nl-NL"/>
          </a:p>
        </p:txBody>
      </p:sp>
      <p:pic>
        <p:nvPicPr>
          <p:cNvPr id="6" name="Tijdelijke aanduiding voor inhoud 5">
            <a:extLst>
              <a:ext uri="{FF2B5EF4-FFF2-40B4-BE49-F238E27FC236}">
                <a16:creationId xmlns:a16="http://schemas.microsoft.com/office/drawing/2014/main" id="{B44C6124-F25E-419E-B1EF-34323E7B3E60}"/>
              </a:ext>
            </a:extLst>
          </p:cNvPr>
          <p:cNvPicPr>
            <a:picLocks noGrp="1" noChangeAspect="1"/>
          </p:cNvPicPr>
          <p:nvPr>
            <p:ph idx="1"/>
          </p:nvPr>
        </p:nvPicPr>
        <p:blipFill rotWithShape="1">
          <a:blip r:embed="rId2"/>
          <a:srcRect l="22256" t="19724" r="47316" b="5499"/>
          <a:stretch/>
        </p:blipFill>
        <p:spPr>
          <a:xfrm>
            <a:off x="2555776" y="136525"/>
            <a:ext cx="4428492" cy="6121739"/>
          </a:xfrm>
        </p:spPr>
      </p:pic>
      <p:sp>
        <p:nvSpPr>
          <p:cNvPr id="4" name="Tijdelijke aanduiding voor voettekst 3">
            <a:extLst>
              <a:ext uri="{FF2B5EF4-FFF2-40B4-BE49-F238E27FC236}">
                <a16:creationId xmlns:a16="http://schemas.microsoft.com/office/drawing/2014/main" id="{B58E2380-67E8-489B-8F95-079AD13270CE}"/>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44983088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EB0C753-E902-4D40-8B99-369E86D5E9CE}"/>
              </a:ext>
            </a:extLst>
          </p:cNvPr>
          <p:cNvSpPr>
            <a:spLocks noGrp="1"/>
          </p:cNvSpPr>
          <p:nvPr>
            <p:ph type="title"/>
          </p:nvPr>
        </p:nvSpPr>
        <p:spPr/>
        <p:txBody>
          <a:bodyPr/>
          <a:lstStyle/>
          <a:p>
            <a:endParaRPr lang="nl-NL"/>
          </a:p>
        </p:txBody>
      </p:sp>
      <p:pic>
        <p:nvPicPr>
          <p:cNvPr id="6" name="Tijdelijke aanduiding voor inhoud 5">
            <a:extLst>
              <a:ext uri="{FF2B5EF4-FFF2-40B4-BE49-F238E27FC236}">
                <a16:creationId xmlns:a16="http://schemas.microsoft.com/office/drawing/2014/main" id="{6F7FB463-72B4-4DE9-954F-EBFF1AD51E67}"/>
              </a:ext>
            </a:extLst>
          </p:cNvPr>
          <p:cNvPicPr>
            <a:picLocks noGrp="1" noChangeAspect="1"/>
          </p:cNvPicPr>
          <p:nvPr>
            <p:ph idx="1"/>
          </p:nvPr>
        </p:nvPicPr>
        <p:blipFill rotWithShape="1">
          <a:blip r:embed="rId2"/>
          <a:srcRect l="22257" t="27679" r="47315" b="27773"/>
          <a:stretch/>
        </p:blipFill>
        <p:spPr>
          <a:xfrm>
            <a:off x="788743" y="125105"/>
            <a:ext cx="7566513" cy="6231245"/>
          </a:xfrm>
        </p:spPr>
      </p:pic>
      <p:sp>
        <p:nvSpPr>
          <p:cNvPr id="4" name="Tijdelijke aanduiding voor voettekst 3">
            <a:extLst>
              <a:ext uri="{FF2B5EF4-FFF2-40B4-BE49-F238E27FC236}">
                <a16:creationId xmlns:a16="http://schemas.microsoft.com/office/drawing/2014/main" id="{391D0C4E-937B-4CF8-84F1-098FE9F3200F}"/>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142743608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C663FB7-1528-4150-A392-4653081430F2}"/>
              </a:ext>
            </a:extLst>
          </p:cNvPr>
          <p:cNvSpPr>
            <a:spLocks noGrp="1"/>
          </p:cNvSpPr>
          <p:nvPr>
            <p:ph type="title"/>
          </p:nvPr>
        </p:nvSpPr>
        <p:spPr/>
        <p:txBody>
          <a:bodyPr/>
          <a:lstStyle/>
          <a:p>
            <a:endParaRPr lang="nl-NL"/>
          </a:p>
        </p:txBody>
      </p:sp>
      <p:pic>
        <p:nvPicPr>
          <p:cNvPr id="6" name="Tijdelijke aanduiding voor inhoud 5">
            <a:extLst>
              <a:ext uri="{FF2B5EF4-FFF2-40B4-BE49-F238E27FC236}">
                <a16:creationId xmlns:a16="http://schemas.microsoft.com/office/drawing/2014/main" id="{7F6D4939-79FE-4B59-A08A-07FDCDD88660}"/>
              </a:ext>
            </a:extLst>
          </p:cNvPr>
          <p:cNvPicPr>
            <a:picLocks noGrp="1" noChangeAspect="1"/>
          </p:cNvPicPr>
          <p:nvPr>
            <p:ph idx="1"/>
          </p:nvPr>
        </p:nvPicPr>
        <p:blipFill rotWithShape="1">
          <a:blip r:embed="rId2"/>
          <a:srcRect l="22256" t="18133" r="47316" b="8681"/>
          <a:stretch/>
        </p:blipFill>
        <p:spPr>
          <a:xfrm>
            <a:off x="2123728" y="510995"/>
            <a:ext cx="4968551" cy="5936775"/>
          </a:xfrm>
        </p:spPr>
      </p:pic>
      <p:sp>
        <p:nvSpPr>
          <p:cNvPr id="4" name="Tijdelijke aanduiding voor voettekst 3">
            <a:extLst>
              <a:ext uri="{FF2B5EF4-FFF2-40B4-BE49-F238E27FC236}">
                <a16:creationId xmlns:a16="http://schemas.microsoft.com/office/drawing/2014/main" id="{A7003DE8-6FF6-441C-98DB-570D94426A02}"/>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268799710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15B3CEF-77F0-4C47-88C1-99EC8359C9E2}"/>
              </a:ext>
            </a:extLst>
          </p:cNvPr>
          <p:cNvSpPr>
            <a:spLocks noGrp="1"/>
          </p:cNvSpPr>
          <p:nvPr>
            <p:ph type="title"/>
          </p:nvPr>
        </p:nvSpPr>
        <p:spPr/>
        <p:txBody>
          <a:bodyPr/>
          <a:lstStyle/>
          <a:p>
            <a:endParaRPr lang="nl-NL"/>
          </a:p>
        </p:txBody>
      </p:sp>
      <p:pic>
        <p:nvPicPr>
          <p:cNvPr id="6" name="Tijdelijke aanduiding voor inhoud 5">
            <a:extLst>
              <a:ext uri="{FF2B5EF4-FFF2-40B4-BE49-F238E27FC236}">
                <a16:creationId xmlns:a16="http://schemas.microsoft.com/office/drawing/2014/main" id="{D40C42B3-52C6-4B8C-B024-4159039D395C}"/>
              </a:ext>
            </a:extLst>
          </p:cNvPr>
          <p:cNvPicPr>
            <a:picLocks noGrp="1" noChangeAspect="1"/>
          </p:cNvPicPr>
          <p:nvPr>
            <p:ph idx="1"/>
          </p:nvPr>
        </p:nvPicPr>
        <p:blipFill rotWithShape="1">
          <a:blip r:embed="rId2"/>
          <a:srcRect l="22256" t="24497" r="47316" b="7090"/>
          <a:stretch/>
        </p:blipFill>
        <p:spPr>
          <a:xfrm>
            <a:off x="1835696" y="103909"/>
            <a:ext cx="5832648" cy="6556963"/>
          </a:xfrm>
        </p:spPr>
      </p:pic>
      <p:sp>
        <p:nvSpPr>
          <p:cNvPr id="4" name="Tijdelijke aanduiding voor voettekst 3">
            <a:extLst>
              <a:ext uri="{FF2B5EF4-FFF2-40B4-BE49-F238E27FC236}">
                <a16:creationId xmlns:a16="http://schemas.microsoft.com/office/drawing/2014/main" id="{001DB26E-85B7-4C60-ABE7-4CAE024B70A8}"/>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74631323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8E84EA1-A92F-4E0B-A5D7-479289B81EA1}"/>
              </a:ext>
            </a:extLst>
          </p:cNvPr>
          <p:cNvSpPr>
            <a:spLocks noGrp="1"/>
          </p:cNvSpPr>
          <p:nvPr>
            <p:ph type="title"/>
          </p:nvPr>
        </p:nvSpPr>
        <p:spPr/>
        <p:txBody>
          <a:bodyPr>
            <a:normAutofit fontScale="90000"/>
          </a:bodyPr>
          <a:lstStyle/>
          <a:p>
            <a:r>
              <a:rPr lang="nl-NL" dirty="0"/>
              <a:t>Handelingsgericht observeren en registeren</a:t>
            </a:r>
          </a:p>
        </p:txBody>
      </p:sp>
      <p:sp>
        <p:nvSpPr>
          <p:cNvPr id="3" name="Tijdelijke aanduiding voor inhoud 2">
            <a:extLst>
              <a:ext uri="{FF2B5EF4-FFF2-40B4-BE49-F238E27FC236}">
                <a16:creationId xmlns:a16="http://schemas.microsoft.com/office/drawing/2014/main" id="{04EF6F85-2CBA-454D-9A34-9B35EF95697E}"/>
              </a:ext>
            </a:extLst>
          </p:cNvPr>
          <p:cNvSpPr>
            <a:spLocks noGrp="1"/>
          </p:cNvSpPr>
          <p:nvPr>
            <p:ph idx="1"/>
          </p:nvPr>
        </p:nvSpPr>
        <p:spPr/>
        <p:txBody>
          <a:bodyPr>
            <a:normAutofit fontScale="77500" lnSpcReduction="20000"/>
          </a:bodyPr>
          <a:lstStyle/>
          <a:p>
            <a:r>
              <a:rPr lang="nl-NL" dirty="0"/>
              <a:t>Waar draait het om</a:t>
            </a:r>
          </a:p>
          <a:p>
            <a:endParaRPr lang="nl-NL" dirty="0"/>
          </a:p>
          <a:p>
            <a:r>
              <a:rPr lang="nl-NL" dirty="0"/>
              <a:t>Wat vinden we interessant</a:t>
            </a:r>
          </a:p>
          <a:p>
            <a:endParaRPr lang="nl-NL" dirty="0"/>
          </a:p>
          <a:p>
            <a:r>
              <a:rPr lang="nl-NL" dirty="0"/>
              <a:t>Wat is de winst voor de kinderen</a:t>
            </a:r>
          </a:p>
          <a:p>
            <a:endParaRPr lang="nl-NL" dirty="0"/>
          </a:p>
          <a:p>
            <a:r>
              <a:rPr lang="nl-NL" dirty="0"/>
              <a:t>Wat is de winst voor de professionals</a:t>
            </a:r>
          </a:p>
          <a:p>
            <a:endParaRPr lang="nl-NL" dirty="0"/>
          </a:p>
          <a:p>
            <a:r>
              <a:rPr lang="nl-NL" dirty="0"/>
              <a:t>Wat is de winst voor ouders</a:t>
            </a:r>
          </a:p>
          <a:p>
            <a:endParaRPr lang="nl-NL" dirty="0"/>
          </a:p>
          <a:p>
            <a:r>
              <a:rPr lang="nl-NL" dirty="0"/>
              <a:t>Welke tools hebben we hiervoor in HOREB</a:t>
            </a:r>
          </a:p>
        </p:txBody>
      </p:sp>
      <p:sp>
        <p:nvSpPr>
          <p:cNvPr id="4" name="Tijdelijke aanduiding voor voettekst 3">
            <a:extLst>
              <a:ext uri="{FF2B5EF4-FFF2-40B4-BE49-F238E27FC236}">
                <a16:creationId xmlns:a16="http://schemas.microsoft.com/office/drawing/2014/main" id="{BA565FF1-7BE8-4136-962C-0803AED84C32}"/>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418804534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67EA4B9-AD71-44A2-8F01-CED279633219}"/>
              </a:ext>
            </a:extLst>
          </p:cNvPr>
          <p:cNvSpPr>
            <a:spLocks noGrp="1"/>
          </p:cNvSpPr>
          <p:nvPr>
            <p:ph type="title"/>
          </p:nvPr>
        </p:nvSpPr>
        <p:spPr/>
        <p:txBody>
          <a:bodyPr>
            <a:normAutofit fontScale="90000"/>
          </a:bodyPr>
          <a:lstStyle/>
          <a:p>
            <a:r>
              <a:rPr lang="nl-NL" dirty="0"/>
              <a:t>Net zo betrouwbaar…,  niet zo betrouwbaar?</a:t>
            </a:r>
          </a:p>
        </p:txBody>
      </p:sp>
      <p:sp>
        <p:nvSpPr>
          <p:cNvPr id="3" name="Tijdelijke aanduiding voor inhoud 2">
            <a:extLst>
              <a:ext uri="{FF2B5EF4-FFF2-40B4-BE49-F238E27FC236}">
                <a16:creationId xmlns:a16="http://schemas.microsoft.com/office/drawing/2014/main" id="{BA3C8563-EEAB-4E7D-AC7F-D579E1A2EA12}"/>
              </a:ext>
            </a:extLst>
          </p:cNvPr>
          <p:cNvSpPr>
            <a:spLocks noGrp="1"/>
          </p:cNvSpPr>
          <p:nvPr>
            <p:ph idx="1"/>
          </p:nvPr>
        </p:nvSpPr>
        <p:spPr/>
        <p:txBody>
          <a:bodyPr/>
          <a:lstStyle/>
          <a:p>
            <a:r>
              <a:rPr lang="nl-NL" dirty="0"/>
              <a:t>Authentiek observeren en registreren helpt om beter vervolgaanbod te plannen</a:t>
            </a:r>
          </a:p>
          <a:p>
            <a:r>
              <a:rPr lang="nl-NL" dirty="0"/>
              <a:t>Door mee doen kun je kennis en vaardigheden toevoegen en een ZNO opbouwen met kinderen.</a:t>
            </a:r>
          </a:p>
          <a:p>
            <a:r>
              <a:rPr lang="nl-NL" dirty="0"/>
              <a:t>Handelingsgericht observeren laat het ontwikkelperspectief zien van een kind</a:t>
            </a:r>
          </a:p>
        </p:txBody>
      </p:sp>
      <p:sp>
        <p:nvSpPr>
          <p:cNvPr id="4" name="Tijdelijke aanduiding voor voettekst 3">
            <a:extLst>
              <a:ext uri="{FF2B5EF4-FFF2-40B4-BE49-F238E27FC236}">
                <a16:creationId xmlns:a16="http://schemas.microsoft.com/office/drawing/2014/main" id="{28FAC593-49E9-49C5-A7EF-DD82F0BF0696}"/>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424881632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7B6979F-FB40-4316-8F1D-2C309498A1C9}"/>
              </a:ext>
            </a:extLst>
          </p:cNvPr>
          <p:cNvSpPr>
            <a:spLocks noGrp="1"/>
          </p:cNvSpPr>
          <p:nvPr>
            <p:ph type="title"/>
          </p:nvPr>
        </p:nvSpPr>
        <p:spPr/>
        <p:txBody>
          <a:bodyPr/>
          <a:lstStyle/>
          <a:p>
            <a:r>
              <a:rPr lang="nl-NL" dirty="0"/>
              <a:t>Handelingsgericht observeren</a:t>
            </a:r>
          </a:p>
        </p:txBody>
      </p:sp>
      <p:sp>
        <p:nvSpPr>
          <p:cNvPr id="3" name="Tijdelijke aanduiding voor inhoud 2">
            <a:extLst>
              <a:ext uri="{FF2B5EF4-FFF2-40B4-BE49-F238E27FC236}">
                <a16:creationId xmlns:a16="http://schemas.microsoft.com/office/drawing/2014/main" id="{D951E6A8-3507-410F-B56F-7CAE4F60FA68}"/>
              </a:ext>
            </a:extLst>
          </p:cNvPr>
          <p:cNvSpPr>
            <a:spLocks noGrp="1"/>
          </p:cNvSpPr>
          <p:nvPr>
            <p:ph idx="1"/>
          </p:nvPr>
        </p:nvSpPr>
        <p:spPr/>
        <p:txBody>
          <a:bodyPr/>
          <a:lstStyle/>
          <a:p>
            <a:pPr marL="0" indent="0">
              <a:buNone/>
            </a:pPr>
            <a:r>
              <a:rPr lang="nl-NL" dirty="0"/>
              <a:t>Ik zie:</a:t>
            </a:r>
          </a:p>
          <a:p>
            <a:pPr marL="0" indent="0">
              <a:buNone/>
            </a:pPr>
            <a:endParaRPr lang="nl-NL" dirty="0"/>
          </a:p>
          <a:p>
            <a:pPr marL="0" indent="0">
              <a:buNone/>
            </a:pPr>
            <a:r>
              <a:rPr lang="nl-NL" dirty="0"/>
              <a:t>Ik help:</a:t>
            </a:r>
          </a:p>
          <a:p>
            <a:pPr marL="0" indent="0">
              <a:buNone/>
            </a:pPr>
            <a:endParaRPr lang="nl-NL" dirty="0"/>
          </a:p>
          <a:p>
            <a:pPr marL="0" indent="0">
              <a:buNone/>
            </a:pPr>
            <a:r>
              <a:rPr lang="nl-NL" dirty="0"/>
              <a:t>Ik ga zo verder:</a:t>
            </a:r>
          </a:p>
          <a:p>
            <a:pPr marL="0" indent="0">
              <a:buNone/>
            </a:pPr>
            <a:endParaRPr lang="nl-NL" dirty="0"/>
          </a:p>
          <a:p>
            <a:pPr marL="0" indent="0">
              <a:buNone/>
            </a:pPr>
            <a:r>
              <a:rPr lang="nl-NL" dirty="0"/>
              <a:t>Ik deel met ouders:</a:t>
            </a:r>
          </a:p>
        </p:txBody>
      </p:sp>
      <p:sp>
        <p:nvSpPr>
          <p:cNvPr id="4" name="Tijdelijke aanduiding voor voettekst 3">
            <a:extLst>
              <a:ext uri="{FF2B5EF4-FFF2-40B4-BE49-F238E27FC236}">
                <a16:creationId xmlns:a16="http://schemas.microsoft.com/office/drawing/2014/main" id="{46F99414-3111-4D51-ADF0-638A28890F87}"/>
              </a:ext>
            </a:extLst>
          </p:cNvPr>
          <p:cNvSpPr>
            <a:spLocks noGrp="1"/>
          </p:cNvSpPr>
          <p:nvPr>
            <p:ph type="ftr" sz="quarter" idx="11"/>
          </p:nvPr>
        </p:nvSpPr>
        <p:spPr/>
        <p:txBody>
          <a:bodyPr/>
          <a:lstStyle/>
          <a:p>
            <a:r>
              <a:rPr lang="nl-NL"/>
              <a:t>©- De Activiteit</a:t>
            </a:r>
          </a:p>
        </p:txBody>
      </p:sp>
    </p:spTree>
    <p:extLst>
      <p:ext uri="{BB962C8B-B14F-4D97-AF65-F5344CB8AC3E}">
        <p14:creationId xmlns:p14="http://schemas.microsoft.com/office/powerpoint/2010/main" val="72781659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p:cNvSpPr>
            <a:spLocks noGrp="1"/>
          </p:cNvSpPr>
          <p:nvPr>
            <p:ph type="title"/>
          </p:nvPr>
        </p:nvSpPr>
        <p:spPr/>
        <p:txBody>
          <a:bodyPr/>
          <a:lstStyle/>
          <a:p>
            <a:endParaRPr lang="nl-NL"/>
          </a:p>
        </p:txBody>
      </p:sp>
      <p:sp>
        <p:nvSpPr>
          <p:cNvPr id="4" name="Tijdelijke aanduiding voor voettekst 3"/>
          <p:cNvSpPr>
            <a:spLocks noGrp="1"/>
          </p:cNvSpPr>
          <p:nvPr>
            <p:ph type="ftr" sz="quarter" idx="11"/>
          </p:nvPr>
        </p:nvSpPr>
        <p:spPr/>
        <p:txBody>
          <a:bodyPr/>
          <a:lstStyle/>
          <a:p>
            <a:r>
              <a:rPr lang="nl-NL"/>
              <a:t>copyright-de activiteit</a:t>
            </a:r>
          </a:p>
        </p:txBody>
      </p:sp>
      <p:pic>
        <p:nvPicPr>
          <p:cNvPr id="8194" name="Picture 2" descr="C:\Users\Hagenaar\Pictures\2014-03-16 001\DSC08500.JPG"/>
          <p:cNvPicPr>
            <a:picLocks noGrp="1" noChangeAspect="1" noChangeArrowheads="1"/>
          </p:cNvPicPr>
          <p:nvPr>
            <p:ph sz="half" idx="1"/>
          </p:nvPr>
        </p:nvPicPr>
        <p:blipFill>
          <a:blip r:embed="rId2" cstate="print"/>
          <a:srcRect/>
          <a:stretch>
            <a:fillRect/>
          </a:stretch>
        </p:blipFill>
        <p:spPr bwMode="auto">
          <a:xfrm>
            <a:off x="779264" y="1600200"/>
            <a:ext cx="3394472" cy="4525963"/>
          </a:xfrm>
          <a:prstGeom prst="rect">
            <a:avLst/>
          </a:prstGeom>
          <a:noFill/>
        </p:spPr>
      </p:pic>
      <p:pic>
        <p:nvPicPr>
          <p:cNvPr id="8195" name="Picture 3" descr="C:\Users\Hagenaar\Pictures\2014-03-16 001\DSC08501.JPG"/>
          <p:cNvPicPr>
            <a:picLocks noGrp="1" noChangeAspect="1" noChangeArrowheads="1"/>
          </p:cNvPicPr>
          <p:nvPr>
            <p:ph sz="half" idx="2"/>
          </p:nvPr>
        </p:nvPicPr>
        <p:blipFill>
          <a:blip r:embed="rId3" cstate="print"/>
          <a:srcRect/>
          <a:stretch>
            <a:fillRect/>
          </a:stretch>
        </p:blipFill>
        <p:spPr bwMode="auto">
          <a:xfrm>
            <a:off x="4970264" y="1600200"/>
            <a:ext cx="3394472" cy="4525963"/>
          </a:xfrm>
          <a:prstGeom prst="rect">
            <a:avLst/>
          </a:prstGeom>
          <a:noFill/>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5" name="Tijdelijke aanduiding voor voettekst 4"/>
          <p:cNvSpPr>
            <a:spLocks noGrp="1"/>
          </p:cNvSpPr>
          <p:nvPr>
            <p:ph type="ftr" sz="quarter" idx="11"/>
          </p:nvPr>
        </p:nvSpPr>
        <p:spPr/>
        <p:txBody>
          <a:bodyPr/>
          <a:lstStyle/>
          <a:p>
            <a:r>
              <a:rPr lang="nl-NL"/>
              <a:t>copyright-de activiteit</a:t>
            </a:r>
          </a:p>
        </p:txBody>
      </p:sp>
      <p:pic>
        <p:nvPicPr>
          <p:cNvPr id="9218" name="Picture 2" descr="C:\Users\Hagenaar\Pictures\2014-03-16 001\DSC08502.JPG"/>
          <p:cNvPicPr>
            <a:picLocks noGrp="1" noChangeAspect="1" noChangeArrowheads="1"/>
          </p:cNvPicPr>
          <p:nvPr>
            <p:ph sz="half" idx="1"/>
          </p:nvPr>
        </p:nvPicPr>
        <p:blipFill>
          <a:blip r:embed="rId2" cstate="print"/>
          <a:srcRect/>
          <a:stretch>
            <a:fillRect/>
          </a:stretch>
        </p:blipFill>
        <p:spPr bwMode="auto">
          <a:xfrm>
            <a:off x="779264" y="1600200"/>
            <a:ext cx="3394472" cy="4525963"/>
          </a:xfrm>
          <a:prstGeom prst="rect">
            <a:avLst/>
          </a:prstGeom>
          <a:noFill/>
        </p:spPr>
      </p:pic>
      <p:pic>
        <p:nvPicPr>
          <p:cNvPr id="9219" name="Picture 3" descr="C:\Users\Hagenaar\Pictures\2014-03-16 001\DSC08503.JPG"/>
          <p:cNvPicPr>
            <a:picLocks noGrp="1" noChangeAspect="1" noChangeArrowheads="1"/>
          </p:cNvPicPr>
          <p:nvPr>
            <p:ph sz="half" idx="2"/>
          </p:nvPr>
        </p:nvPicPr>
        <p:blipFill>
          <a:blip r:embed="rId3" cstate="print"/>
          <a:srcRect/>
          <a:stretch>
            <a:fillRect/>
          </a:stretch>
        </p:blipFill>
        <p:spPr bwMode="auto">
          <a:xfrm>
            <a:off x="4970264" y="1600200"/>
            <a:ext cx="3394472" cy="4525963"/>
          </a:xfrm>
          <a:prstGeom prst="rect">
            <a:avLst/>
          </a:prstGeom>
          <a:noFill/>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solidFill>
            <a:schemeClr val="accent1">
              <a:lumMod val="40000"/>
              <a:lumOff val="60000"/>
            </a:schemeClr>
          </a:solidFill>
        </p:spPr>
        <p:style>
          <a:lnRef idx="2">
            <a:schemeClr val="accent1"/>
          </a:lnRef>
          <a:fillRef idx="1">
            <a:schemeClr val="lt1"/>
          </a:fillRef>
          <a:effectRef idx="0">
            <a:schemeClr val="accent1"/>
          </a:effectRef>
          <a:fontRef idx="minor">
            <a:schemeClr val="dk1"/>
          </a:fontRef>
        </p:style>
        <p:txBody>
          <a:bodyPr>
            <a:normAutofit/>
          </a:bodyPr>
          <a:lstStyle/>
          <a:p>
            <a:pPr eaLnBrk="1" fontAlgn="auto" hangingPunct="1">
              <a:spcAft>
                <a:spcPts val="0"/>
              </a:spcAft>
              <a:defRPr/>
            </a:pPr>
            <a:r>
              <a:rPr lang="nl-NL" sz="3200" dirty="0" err="1"/>
              <a:t>portfolio-werk-reflectie-werk-team-werk</a:t>
            </a:r>
            <a:endParaRPr lang="nl-NL" sz="3200" dirty="0"/>
          </a:p>
        </p:txBody>
      </p:sp>
      <p:pic>
        <p:nvPicPr>
          <p:cNvPr id="10" name="Tijdelijke aanduiding voor inhoud 9" descr="151109 059.JPG"/>
          <p:cNvPicPr>
            <a:picLocks noGrp="1" noChangeAspect="1"/>
          </p:cNvPicPr>
          <p:nvPr>
            <p:ph sz="quarter" idx="2"/>
          </p:nvPr>
        </p:nvPicPr>
        <p:blipFill>
          <a:blip r:embed="rId2" cstate="email"/>
          <a:stretch>
            <a:fillRect/>
          </a:stretch>
        </p:blipFill>
        <p:spPr>
          <a:xfrm>
            <a:off x="4933950" y="2327672"/>
            <a:ext cx="3749675" cy="3117552"/>
          </a:xfrm>
        </p:spPr>
      </p:pic>
      <p:sp>
        <p:nvSpPr>
          <p:cNvPr id="4" name="Tijdelijke aanduiding voor voettekst 3"/>
          <p:cNvSpPr>
            <a:spLocks noGrp="1"/>
          </p:cNvSpPr>
          <p:nvPr>
            <p:ph type="ftr" sz="quarter" idx="11"/>
          </p:nvPr>
        </p:nvSpPr>
        <p:spPr/>
        <p:txBody>
          <a:bodyPr/>
          <a:lstStyle/>
          <a:p>
            <a:pPr>
              <a:defRPr/>
            </a:pPr>
            <a:r>
              <a:rPr lang="nl-NL"/>
              <a:t>copyright- de activiteit</a:t>
            </a:r>
          </a:p>
        </p:txBody>
      </p:sp>
      <p:pic>
        <p:nvPicPr>
          <p:cNvPr id="7" name="Tijdelijke aanduiding voor inhoud 6" descr="jane en gitta foto's 040.JPG"/>
          <p:cNvPicPr>
            <a:picLocks noGrp="1" noChangeAspect="1"/>
          </p:cNvPicPr>
          <p:nvPr>
            <p:ph sz="half" idx="1"/>
          </p:nvPr>
        </p:nvPicPr>
        <p:blipFill>
          <a:blip r:embed="rId3" cstate="email"/>
          <a:stretch>
            <a:fillRect/>
          </a:stretch>
        </p:blipFill>
        <p:spPr>
          <a:xfrm>
            <a:off x="457200" y="2348706"/>
            <a:ext cx="4038600" cy="3028950"/>
          </a:xfrm>
        </p:spPr>
      </p:pic>
    </p:spTree>
    <p:extLst>
      <p:ext uri="{BB962C8B-B14F-4D97-AF65-F5344CB8AC3E}">
        <p14:creationId xmlns:p14="http://schemas.microsoft.com/office/powerpoint/2010/main" val="354823471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999E8BF-2730-8F6E-5BC9-758CBBD3A46D}"/>
              </a:ext>
            </a:extLst>
          </p:cNvPr>
          <p:cNvSpPr>
            <a:spLocks noGrp="1"/>
          </p:cNvSpPr>
          <p:nvPr>
            <p:ph type="title"/>
          </p:nvPr>
        </p:nvSpPr>
        <p:spPr/>
        <p:txBody>
          <a:bodyPr>
            <a:normAutofit fontScale="90000"/>
          </a:bodyPr>
          <a:lstStyle/>
          <a:p>
            <a:r>
              <a:rPr lang="nl-NL" dirty="0"/>
              <a:t>Welke tools gebruik je voor je eigen rol </a:t>
            </a:r>
          </a:p>
        </p:txBody>
      </p:sp>
      <p:sp>
        <p:nvSpPr>
          <p:cNvPr id="3" name="Tijdelijke aanduiding voor inhoud 2">
            <a:extLst>
              <a:ext uri="{FF2B5EF4-FFF2-40B4-BE49-F238E27FC236}">
                <a16:creationId xmlns:a16="http://schemas.microsoft.com/office/drawing/2014/main" id="{34FB7DC4-1A4A-1727-82C6-3CD1458A6CC8}"/>
              </a:ext>
            </a:extLst>
          </p:cNvPr>
          <p:cNvSpPr>
            <a:spLocks noGrp="1"/>
          </p:cNvSpPr>
          <p:nvPr>
            <p:ph sz="half" idx="1"/>
          </p:nvPr>
        </p:nvSpPr>
        <p:spPr/>
        <p:txBody>
          <a:bodyPr/>
          <a:lstStyle/>
          <a:p>
            <a:endParaRPr lang="nl-NL"/>
          </a:p>
        </p:txBody>
      </p:sp>
      <p:sp>
        <p:nvSpPr>
          <p:cNvPr id="4" name="Tijdelijke aanduiding voor inhoud 3">
            <a:extLst>
              <a:ext uri="{FF2B5EF4-FFF2-40B4-BE49-F238E27FC236}">
                <a16:creationId xmlns:a16="http://schemas.microsoft.com/office/drawing/2014/main" id="{3606E560-3ACE-D95C-06A9-A2E3182CD6B4}"/>
              </a:ext>
            </a:extLst>
          </p:cNvPr>
          <p:cNvSpPr>
            <a:spLocks noGrp="1"/>
          </p:cNvSpPr>
          <p:nvPr>
            <p:ph sz="half" idx="2"/>
          </p:nvPr>
        </p:nvSpPr>
        <p:spPr/>
        <p:txBody>
          <a:bodyPr/>
          <a:lstStyle/>
          <a:p>
            <a:endParaRPr lang="nl-NL"/>
          </a:p>
        </p:txBody>
      </p:sp>
      <p:sp>
        <p:nvSpPr>
          <p:cNvPr id="5" name="Tijdelijke aanduiding voor voettekst 4">
            <a:extLst>
              <a:ext uri="{FF2B5EF4-FFF2-40B4-BE49-F238E27FC236}">
                <a16:creationId xmlns:a16="http://schemas.microsoft.com/office/drawing/2014/main" id="{64086C82-1DBA-2006-34FF-804DF8063A58}"/>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426353886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br>
              <a:rPr lang="nl-NL" sz="2000" dirty="0"/>
            </a:br>
            <a:r>
              <a:rPr lang="nl-NL" sz="4000" dirty="0"/>
              <a:t>reflectie en plannen</a:t>
            </a:r>
          </a:p>
        </p:txBody>
      </p:sp>
      <p:pic>
        <p:nvPicPr>
          <p:cNvPr id="5" name="Tijdelijke aanduiding voor inhoud 17" descr="150409 070.JPG"/>
          <p:cNvPicPr>
            <a:picLocks noGrp="1" noChangeAspect="1"/>
          </p:cNvPicPr>
          <p:nvPr>
            <p:ph idx="1"/>
          </p:nvPr>
        </p:nvPicPr>
        <p:blipFill>
          <a:blip r:embed="rId2" cstate="email"/>
          <a:stretch>
            <a:fillRect/>
          </a:stretch>
        </p:blipFill>
        <p:spPr>
          <a:xfrm>
            <a:off x="2411760" y="1988840"/>
            <a:ext cx="4043587" cy="3456384"/>
          </a:xfrm>
          <a:ln w="76200">
            <a:solidFill>
              <a:schemeClr val="accent1">
                <a:lumMod val="60000"/>
                <a:lumOff val="40000"/>
              </a:schemeClr>
            </a:solidFill>
          </a:ln>
        </p:spPr>
      </p:pic>
      <p:sp>
        <p:nvSpPr>
          <p:cNvPr id="4" name="Tijdelijke aanduiding voor voettekst 3"/>
          <p:cNvSpPr>
            <a:spLocks noGrp="1"/>
          </p:cNvSpPr>
          <p:nvPr>
            <p:ph type="ftr" sz="quarter" idx="11"/>
          </p:nvPr>
        </p:nvSpPr>
        <p:spPr/>
        <p:txBody>
          <a:bodyPr/>
          <a:lstStyle/>
          <a:p>
            <a:pPr>
              <a:defRPr/>
            </a:pPr>
            <a:r>
              <a:rPr lang="nl-NL"/>
              <a:t>copyright-de activiteit</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37D6326-AEC2-36CE-F52F-C94BF533D827}"/>
              </a:ext>
            </a:extLst>
          </p:cNvPr>
          <p:cNvSpPr>
            <a:spLocks noGrp="1"/>
          </p:cNvSpPr>
          <p:nvPr>
            <p:ph type="title"/>
          </p:nvPr>
        </p:nvSpPr>
        <p:spPr/>
        <p:txBody>
          <a:bodyPr>
            <a:normAutofit/>
          </a:bodyPr>
          <a:lstStyle/>
          <a:p>
            <a:r>
              <a:rPr lang="nl-NL" dirty="0" err="1"/>
              <a:t>Hercertificeren</a:t>
            </a:r>
            <a:r>
              <a:rPr lang="nl-NL" dirty="0"/>
              <a:t> voor trainers</a:t>
            </a:r>
            <a:br>
              <a:rPr lang="nl-NL" dirty="0"/>
            </a:br>
            <a:r>
              <a:rPr lang="nl-NL" sz="2000" dirty="0">
                <a:hlinkClick r:id="rId2"/>
              </a:rPr>
              <a:t>Voorschool/Startblokken ~ De Activiteit (de-activiteit.nl)</a:t>
            </a:r>
            <a:endParaRPr lang="nl-NL" sz="2000" dirty="0"/>
          </a:p>
        </p:txBody>
      </p:sp>
      <p:pic>
        <p:nvPicPr>
          <p:cNvPr id="6" name="Tijdelijke aanduiding voor inhoud 5">
            <a:extLst>
              <a:ext uri="{FF2B5EF4-FFF2-40B4-BE49-F238E27FC236}">
                <a16:creationId xmlns:a16="http://schemas.microsoft.com/office/drawing/2014/main" id="{703CAB9C-2F63-EE6B-B7BE-2AF24069B3BD}"/>
              </a:ext>
            </a:extLst>
          </p:cNvPr>
          <p:cNvPicPr>
            <a:picLocks noGrp="1" noChangeAspect="1"/>
          </p:cNvPicPr>
          <p:nvPr>
            <p:ph idx="1"/>
          </p:nvPr>
        </p:nvPicPr>
        <p:blipFill rotWithShape="1">
          <a:blip r:embed="rId3"/>
          <a:srcRect l="1674" t="13360" r="9727" b="8681"/>
          <a:stretch/>
        </p:blipFill>
        <p:spPr>
          <a:xfrm>
            <a:off x="435282" y="1786293"/>
            <a:ext cx="8438160" cy="4176464"/>
          </a:xfrm>
        </p:spPr>
      </p:pic>
      <p:sp>
        <p:nvSpPr>
          <p:cNvPr id="4" name="Tijdelijke aanduiding voor voettekst 3">
            <a:extLst>
              <a:ext uri="{FF2B5EF4-FFF2-40B4-BE49-F238E27FC236}">
                <a16:creationId xmlns:a16="http://schemas.microsoft.com/office/drawing/2014/main" id="{1AD41782-69E5-5020-369D-9A34B304DD58}"/>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249281321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956A26A-1774-7D66-06D0-F9F20534EF9A}"/>
              </a:ext>
            </a:extLst>
          </p:cNvPr>
          <p:cNvSpPr>
            <a:spLocks noGrp="1"/>
          </p:cNvSpPr>
          <p:nvPr>
            <p:ph type="title"/>
          </p:nvPr>
        </p:nvSpPr>
        <p:spPr/>
        <p:txBody>
          <a:bodyPr>
            <a:normAutofit fontScale="90000"/>
          </a:bodyPr>
          <a:lstStyle/>
          <a:p>
            <a:br>
              <a:rPr lang="nl-NL" dirty="0"/>
            </a:br>
            <a:r>
              <a:rPr lang="nl-NL" dirty="0" err="1"/>
              <a:t>Hercertificeren</a:t>
            </a:r>
            <a:r>
              <a:rPr lang="nl-NL" dirty="0"/>
              <a:t> voor de professionals</a:t>
            </a:r>
            <a:br>
              <a:rPr lang="nl-NL" dirty="0"/>
            </a:br>
            <a:r>
              <a:rPr lang="nl-NL" sz="2700" dirty="0">
                <a:hlinkClick r:id="rId2"/>
              </a:rPr>
              <a:t>Voorschool/Startblokken ~ De Activiteit (de-activiteit.nl)</a:t>
            </a:r>
            <a:br>
              <a:rPr lang="nl-NL" dirty="0"/>
            </a:br>
            <a:endParaRPr lang="nl-NL" dirty="0"/>
          </a:p>
        </p:txBody>
      </p:sp>
      <p:pic>
        <p:nvPicPr>
          <p:cNvPr id="6" name="Tijdelijke aanduiding voor inhoud 5">
            <a:extLst>
              <a:ext uri="{FF2B5EF4-FFF2-40B4-BE49-F238E27FC236}">
                <a16:creationId xmlns:a16="http://schemas.microsoft.com/office/drawing/2014/main" id="{EC3D8CD4-30E4-080F-BE43-F93FAF53544F}"/>
              </a:ext>
            </a:extLst>
          </p:cNvPr>
          <p:cNvPicPr>
            <a:picLocks noGrp="1" noChangeAspect="1"/>
          </p:cNvPicPr>
          <p:nvPr>
            <p:ph idx="1"/>
          </p:nvPr>
        </p:nvPicPr>
        <p:blipFill rotWithShape="1">
          <a:blip r:embed="rId3"/>
          <a:srcRect l="1661" t="12408" r="6921" b="17494"/>
          <a:stretch/>
        </p:blipFill>
        <p:spPr>
          <a:xfrm>
            <a:off x="683568" y="1700808"/>
            <a:ext cx="7416824" cy="3172618"/>
          </a:xfrm>
        </p:spPr>
      </p:pic>
      <p:sp>
        <p:nvSpPr>
          <p:cNvPr id="4" name="Tijdelijke aanduiding voor voettekst 3">
            <a:extLst>
              <a:ext uri="{FF2B5EF4-FFF2-40B4-BE49-F238E27FC236}">
                <a16:creationId xmlns:a16="http://schemas.microsoft.com/office/drawing/2014/main" id="{59C3E1AC-8A11-A6B3-C98B-EF49042B73C3}"/>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244747388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4A261C1-7786-EF5B-41B6-A0F225FB1008}"/>
              </a:ext>
            </a:extLst>
          </p:cNvPr>
          <p:cNvSpPr>
            <a:spLocks noGrp="1"/>
          </p:cNvSpPr>
          <p:nvPr>
            <p:ph type="title"/>
          </p:nvPr>
        </p:nvSpPr>
        <p:spPr/>
        <p:txBody>
          <a:bodyPr>
            <a:normAutofit fontScale="90000"/>
          </a:bodyPr>
          <a:lstStyle/>
          <a:p>
            <a:r>
              <a:rPr lang="nl-NL" dirty="0"/>
              <a:t>Afspraken rondom inleveren Startblokken trainersportfolio</a:t>
            </a:r>
          </a:p>
        </p:txBody>
      </p:sp>
      <p:sp>
        <p:nvSpPr>
          <p:cNvPr id="3" name="Tijdelijke aanduiding voor inhoud 2">
            <a:extLst>
              <a:ext uri="{FF2B5EF4-FFF2-40B4-BE49-F238E27FC236}">
                <a16:creationId xmlns:a16="http://schemas.microsoft.com/office/drawing/2014/main" id="{342E8FCF-C038-D033-6981-7BE34754DD4A}"/>
              </a:ext>
            </a:extLst>
          </p:cNvPr>
          <p:cNvSpPr>
            <a:spLocks noGrp="1"/>
          </p:cNvSpPr>
          <p:nvPr>
            <p:ph idx="1"/>
          </p:nvPr>
        </p:nvSpPr>
        <p:spPr/>
        <p:txBody>
          <a:bodyPr>
            <a:normAutofit lnSpcReduction="10000"/>
          </a:bodyPr>
          <a:lstStyle/>
          <a:p>
            <a:r>
              <a:rPr lang="nl-NL" dirty="0"/>
              <a:t>Ongeveer 1 jaar na afronden van de trainingsbijeenkomsten.</a:t>
            </a:r>
          </a:p>
          <a:p>
            <a:r>
              <a:rPr lang="nl-NL" dirty="0"/>
              <a:t>Certificeren na inleveren en goedkeuring Startblokken trainersportfolio</a:t>
            </a:r>
          </a:p>
          <a:p>
            <a:r>
              <a:rPr lang="nl-NL" dirty="0"/>
              <a:t>Bewijs van deelname na 6 trainingsbijeenkomsten</a:t>
            </a:r>
          </a:p>
          <a:p>
            <a:endParaRPr lang="nl-NL" dirty="0"/>
          </a:p>
          <a:p>
            <a:r>
              <a:rPr lang="nl-NL" dirty="0"/>
              <a:t>Als het anders loopt, altijd even contact opnemen</a:t>
            </a:r>
          </a:p>
          <a:p>
            <a:endParaRPr lang="nl-NL" dirty="0"/>
          </a:p>
          <a:p>
            <a:endParaRPr lang="nl-NL" dirty="0"/>
          </a:p>
        </p:txBody>
      </p:sp>
      <p:sp>
        <p:nvSpPr>
          <p:cNvPr id="4" name="Tijdelijke aanduiding voor voettekst 3">
            <a:extLst>
              <a:ext uri="{FF2B5EF4-FFF2-40B4-BE49-F238E27FC236}">
                <a16:creationId xmlns:a16="http://schemas.microsoft.com/office/drawing/2014/main" id="{E5E51022-D98E-B3A1-B53B-18242581661D}"/>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235141049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80B6C83-E19F-5478-B57D-02950A9E1470}"/>
              </a:ext>
            </a:extLst>
          </p:cNvPr>
          <p:cNvSpPr>
            <a:spLocks noGrp="1"/>
          </p:cNvSpPr>
          <p:nvPr>
            <p:ph type="title"/>
          </p:nvPr>
        </p:nvSpPr>
        <p:spPr/>
        <p:txBody>
          <a:bodyPr>
            <a:normAutofit fontScale="90000"/>
          </a:bodyPr>
          <a:lstStyle/>
          <a:p>
            <a:r>
              <a:rPr lang="nl-NL" dirty="0"/>
              <a:t>Aandachtspunten bij het Startblokken trainersportfolio</a:t>
            </a:r>
          </a:p>
        </p:txBody>
      </p:sp>
      <p:sp>
        <p:nvSpPr>
          <p:cNvPr id="3" name="Tijdelijke aanduiding voor inhoud 2">
            <a:extLst>
              <a:ext uri="{FF2B5EF4-FFF2-40B4-BE49-F238E27FC236}">
                <a16:creationId xmlns:a16="http://schemas.microsoft.com/office/drawing/2014/main" id="{4A249C51-5D03-D0CC-0191-CA3151879ED5}"/>
              </a:ext>
            </a:extLst>
          </p:cNvPr>
          <p:cNvSpPr>
            <a:spLocks noGrp="1"/>
          </p:cNvSpPr>
          <p:nvPr>
            <p:ph idx="1"/>
          </p:nvPr>
        </p:nvSpPr>
        <p:spPr/>
        <p:txBody>
          <a:bodyPr/>
          <a:lstStyle/>
          <a:p>
            <a:r>
              <a:rPr lang="nl-NL" dirty="0"/>
              <a:t>Bronvermelding</a:t>
            </a:r>
          </a:p>
          <a:p>
            <a:r>
              <a:rPr lang="nl-NL" dirty="0"/>
              <a:t>Altijd werken met de materialen uit HOREB</a:t>
            </a:r>
          </a:p>
          <a:p>
            <a:r>
              <a:rPr lang="nl-NL" dirty="0"/>
              <a:t>Gebruik de Startblokken bronnen, niet mixen met andere bronnen</a:t>
            </a:r>
          </a:p>
          <a:p>
            <a:endParaRPr lang="nl-NL" dirty="0"/>
          </a:p>
          <a:p>
            <a:r>
              <a:rPr lang="nl-NL" dirty="0"/>
              <a:t>Opbouw met behulp van de 5 impulsen</a:t>
            </a:r>
          </a:p>
          <a:p>
            <a:r>
              <a:rPr lang="nl-NL" dirty="0"/>
              <a:t>Balans model betekenissen/bedoelingen en bemiddelende rol van de trainer.</a:t>
            </a:r>
          </a:p>
        </p:txBody>
      </p:sp>
      <p:sp>
        <p:nvSpPr>
          <p:cNvPr id="4" name="Tijdelijke aanduiding voor voettekst 3">
            <a:extLst>
              <a:ext uri="{FF2B5EF4-FFF2-40B4-BE49-F238E27FC236}">
                <a16:creationId xmlns:a16="http://schemas.microsoft.com/office/drawing/2014/main" id="{AEECF93E-171D-2EF7-4ED3-70D8325A0F74}"/>
              </a:ext>
            </a:extLst>
          </p:cNvPr>
          <p:cNvSpPr>
            <a:spLocks noGrp="1"/>
          </p:cNvSpPr>
          <p:nvPr>
            <p:ph type="ftr" sz="quarter" idx="11"/>
          </p:nvPr>
        </p:nvSpPr>
        <p:spPr/>
        <p:txBody>
          <a:bodyPr/>
          <a:lstStyle/>
          <a:p>
            <a:r>
              <a:rPr lang="nl-NL"/>
              <a:t>copyright-de activiteit</a:t>
            </a:r>
          </a:p>
        </p:txBody>
      </p:sp>
    </p:spTree>
    <p:extLst>
      <p:ext uri="{BB962C8B-B14F-4D97-AF65-F5344CB8AC3E}">
        <p14:creationId xmlns:p14="http://schemas.microsoft.com/office/powerpoint/2010/main" val="2619142385"/>
      </p:ext>
    </p:extLst>
  </p:cSld>
  <p:clrMapOvr>
    <a:masterClrMapping/>
  </p:clrMapOvr>
</p:sld>
</file>

<file path=ppt/theme/theme1.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A198BF83CC8442948348F857B86EB3" ma:contentTypeVersion="16" ma:contentTypeDescription="Een nieuw document maken." ma:contentTypeScope="" ma:versionID="bf473a722428caf19e5c3c87d4478457">
  <xsd:schema xmlns:xsd="http://www.w3.org/2001/XMLSchema" xmlns:xs="http://www.w3.org/2001/XMLSchema" xmlns:p="http://schemas.microsoft.com/office/2006/metadata/properties" xmlns:ns2="a4399a07-77e3-42c1-a5dc-aa37c89ece83" xmlns:ns3="a022b527-b324-4b4f-a2a5-31a6adb63ee7" targetNamespace="http://schemas.microsoft.com/office/2006/metadata/properties" ma:root="true" ma:fieldsID="a4d95877e0d15389b1b5b77ca4f4caea" ns2:_="" ns3:_="">
    <xsd:import namespace="a4399a07-77e3-42c1-a5dc-aa37c89ece83"/>
    <xsd:import namespace="a022b527-b324-4b4f-a2a5-31a6adb63ee7"/>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MediaServiceLocation" minOccurs="0"/>
                <xsd:element ref="ns2:lcf76f155ced4ddcb4097134ff3c332f" minOccurs="0"/>
                <xsd:element ref="ns3:TaxCatchAll" minOccurs="0"/>
                <xsd:element ref="ns2:MediaServiceOCR" minOccurs="0"/>
                <xsd:element ref="ns2:MediaServiceSearchProperties"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399a07-77e3-42c1-a5dc-aa37c89ece8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Location" ma:index="15" nillable="true" ma:displayName="Location" ma:indexed="true" ma:internalName="MediaServiceLocation" ma:readOnly="true">
      <xsd:simpleType>
        <xsd:restriction base="dms:Text"/>
      </xsd:simpleType>
    </xsd:element>
    <xsd:element name="lcf76f155ced4ddcb4097134ff3c332f" ma:index="17" nillable="true" ma:taxonomy="true" ma:internalName="lcf76f155ced4ddcb4097134ff3c332f" ma:taxonomyFieldName="MediaServiceImageTags" ma:displayName="Afbeeldingtags" ma:readOnly="false" ma:fieldId="{5cf76f15-5ced-4ddc-b409-7134ff3c332f}" ma:taxonomyMulti="true" ma:sspId="ab03e01b-5f79-4f4e-a454-442221efcc7c"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022b527-b324-4b4f-a2a5-31a6adb63ee7"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178ac092-5e85-4f26-8824-93068f6ff30e}" ma:internalName="TaxCatchAll" ma:showField="CatchAllData" ma:web="a022b527-b324-4b4f-a2a5-31a6adb63ee7">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022b527-b324-4b4f-a2a5-31a6adb63ee7" xsi:nil="true"/>
    <lcf76f155ced4ddcb4097134ff3c332f xmlns="a4399a07-77e3-42c1-a5dc-aa37c89ece83">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E2AE8C5-961A-4B88-A867-141CF3467468}"/>
</file>

<file path=customXml/itemProps2.xml><?xml version="1.0" encoding="utf-8"?>
<ds:datastoreItem xmlns:ds="http://schemas.openxmlformats.org/officeDocument/2006/customXml" ds:itemID="{973C7399-FB5A-4AD3-84E7-1ACBC4694518}"/>
</file>

<file path=customXml/itemProps3.xml><?xml version="1.0" encoding="utf-8"?>
<ds:datastoreItem xmlns:ds="http://schemas.openxmlformats.org/officeDocument/2006/customXml" ds:itemID="{6CEB2B70-73FD-492D-B007-391A0EFDA9DD}"/>
</file>

<file path=docProps/app.xml><?xml version="1.0" encoding="utf-8"?>
<Properties xmlns="http://schemas.openxmlformats.org/officeDocument/2006/extended-properties" xmlns:vt="http://schemas.openxmlformats.org/officeDocument/2006/docPropsVTypes">
  <TotalTime>3482</TotalTime>
  <Words>3427</Words>
  <Application>Microsoft Office PowerPoint</Application>
  <PresentationFormat>Diavoorstelling (4:3)</PresentationFormat>
  <Paragraphs>353</Paragraphs>
  <Slides>84</Slides>
  <Notes>4</Notes>
  <HiddenSlides>0</HiddenSlides>
  <MMClips>3</MMClips>
  <ScaleCrop>false</ScaleCrop>
  <HeadingPairs>
    <vt:vector size="6" baseType="variant">
      <vt:variant>
        <vt:lpstr>Gebruikte lettertypen</vt:lpstr>
      </vt:variant>
      <vt:variant>
        <vt:i4>4</vt:i4>
      </vt:variant>
      <vt:variant>
        <vt:lpstr>Thema</vt:lpstr>
      </vt:variant>
      <vt:variant>
        <vt:i4>1</vt:i4>
      </vt:variant>
      <vt:variant>
        <vt:lpstr>Diatitels</vt:lpstr>
      </vt:variant>
      <vt:variant>
        <vt:i4>84</vt:i4>
      </vt:variant>
    </vt:vector>
  </HeadingPairs>
  <TitlesOfParts>
    <vt:vector size="89" baseType="lpstr">
      <vt:lpstr>Arial</vt:lpstr>
      <vt:lpstr>Calibri</vt:lpstr>
      <vt:lpstr>Times New Roman</vt:lpstr>
      <vt:lpstr>Wingdings 2</vt:lpstr>
      <vt:lpstr>Office-thema</vt:lpstr>
      <vt:lpstr>Startblokken van Basisontwikkeling  de trainers opleiding leergang  2024-2025</vt:lpstr>
      <vt:lpstr>PowerPoint-presentatie</vt:lpstr>
      <vt:lpstr>Groei</vt:lpstr>
      <vt:lpstr>“Ouders zijn niet betrokken”, “Er komen geen spullen mee naar school als ik daarom vraag.” En “Thuis zitten de kinderen veel te veel op de tablet of telefoon!” Is dat zo? Vraag ik me af als ik dat hoor. En ook: Hoe weet je dit? De verhalen van het project ‘Thuis in school’ schieten gelijk door mijn hoofd als dit onderwerp in team of training naar boven komt. </vt:lpstr>
      <vt:lpstr>Kennis samen construeren</vt:lpstr>
      <vt:lpstr>Wat hebben we gedaan</vt:lpstr>
      <vt:lpstr>Wat herken je van de 5 impulsen</vt:lpstr>
      <vt:lpstr>We maken de stand van zaken op</vt:lpstr>
      <vt:lpstr>lunchpauze </vt:lpstr>
      <vt:lpstr> Hoofdstuk 6 - Startblokkenportfolio</vt:lpstr>
      <vt:lpstr>PowerPoint-presentatie</vt:lpstr>
      <vt:lpstr>Snuffelen in de bronnen</vt:lpstr>
      <vt:lpstr>Gelijkwaardig contact opbouwen</vt:lpstr>
      <vt:lpstr>Wat zien we thuis van school</vt:lpstr>
      <vt:lpstr> Verhalen over thuis bakken.. Yassir bakt pepernoten </vt:lpstr>
      <vt:lpstr>Amberlina bakt cupcakes   We gingen proberen om cupcakes te maken om te kijken of het ging lukken….of ze niet gaan verbranden in de oven of te hoog gaan worden (rijzen). Eerst 3 eieren, en daarna water, en daarna nog dat poeder en ook nog boter….de helft van een pakje. Ik mocht met de mixer en ook de eieren mocht ik zelf doen. het werd beslag. We hadden er nog een kleurtje door gedaan, een kleurstof met smaak; dat was aardbei. Toen gingen we dat er doorroeren….toen werd de helft oranje en de helft roze. Met de maatbeker ging ik het in de bakjes gieten.en toen ging het in de oven. Dat was 10 minuutjes en daarna nog een paar keer 10 minuutjes. Toen konden we vast een paar versieren. We gingen eerst rollen met een deegroller…het was marsepijn. Die lichte was al zo, die andere deden we met kleurstof. Met een spuitje moest je drukken, dan kon je hem eruit halen. M’n moeder deed de glazuur erop en ik de figuurtjes.  Ik had het meegenomen zodat we het kunnen proeven…. En 1 ei viel erin, maar m’n moeder werd niet boos….en m’n vader wilde alles opeten! </vt:lpstr>
      <vt:lpstr>Goede gesprekken voeren met ouders over hun kind</vt:lpstr>
      <vt:lpstr>PowerPoint-presentatie</vt:lpstr>
      <vt:lpstr>PowerPoint-presentatie</vt:lpstr>
      <vt:lpstr>Informeren over de activiteiten in de groep</vt:lpstr>
      <vt:lpstr>PowerPoint-presentatie</vt:lpstr>
      <vt:lpstr>PowerPoint-presentatie</vt:lpstr>
      <vt:lpstr>Wat hebben we nodig om de baby in bad te doen, helpen jullie mee…</vt:lpstr>
      <vt:lpstr>Dit spelen en leren we in de huishoek</vt:lpstr>
      <vt:lpstr>Een wandeling door de buurt en foto’s maken van alle huizen…</vt:lpstr>
      <vt:lpstr>Dit spelen we in onze keuken….</vt:lpstr>
      <vt:lpstr>Dit zijn onze eigen boeken..</vt:lpstr>
      <vt:lpstr>Betrekken bij de activiteiten in de groep</vt:lpstr>
      <vt:lpstr>We maken thuis onze eigen kamer en laten die aan iedereen zien</vt:lpstr>
      <vt:lpstr>Samen plantjes poten in de tuin</vt:lpstr>
      <vt:lpstr>Ik heb een broertje en we komen trakteren</vt:lpstr>
      <vt:lpstr>We laten onze verteltafel zien en hoe we die samen gemaakt hebben </vt:lpstr>
      <vt:lpstr>Naar de bakker  alle </vt:lpstr>
      <vt:lpstr>Samen de plaat van de bakker bekijken Wat weten we nu veel over dit onderwerp..</vt:lpstr>
      <vt:lpstr>Samen terugblikken met foto’s uit het thema en zelf een verslagje maken van het gesprek met je kind hierover</vt:lpstr>
      <vt:lpstr> Ouders informeren over interessante activiteiten voor hun kinderen in wijk en stad </vt:lpstr>
      <vt:lpstr>Bronnen en artikelen</vt:lpstr>
      <vt:lpstr>Communiceren met ouders wat en hoe kan dat? wat past bij jullie?</vt:lpstr>
      <vt:lpstr>Hoe ziet dat eruit in HOREB</vt:lpstr>
      <vt:lpstr>Werken aan een portfolio is samen in gesprek gaan</vt:lpstr>
      <vt:lpstr>PowerPoint-presentatie</vt:lpstr>
      <vt:lpstr>PowerPoint-presentatie</vt:lpstr>
      <vt:lpstr>portfolio </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   wat vind jij van belang voor een portfolio van jonge kinderen?   welke inhoud? wat ga je verzamelen?</vt:lpstr>
      <vt:lpstr>portfolio </vt:lpstr>
      <vt:lpstr>portfolio </vt:lpstr>
      <vt:lpstr>hoe gaan we te werk?</vt:lpstr>
      <vt:lpstr>foto’s- verslag- eigen werk</vt:lpstr>
      <vt:lpstr>reflectie</vt:lpstr>
      <vt:lpstr>portfolio voor wie?</vt:lpstr>
      <vt:lpstr>kenmerken van een portfolio:</vt:lpstr>
      <vt:lpstr>PowerPoint-presentatie</vt:lpstr>
      <vt:lpstr>PowerPoint-presentatie</vt:lpstr>
      <vt:lpstr>voorzien van datum en toelichting,reactie: je interpretatie van het materiaal. wat maak je eruit op, voorzien van een waardering die iets zegt over het ontwikkelingsproces van dat kind</vt:lpstr>
      <vt:lpstr>welke stappen neem je?   Verzamelen Selecteren Reflecteren Uitwisselen/presenteren Plannen</vt:lpstr>
      <vt:lpstr>Starter</vt:lpstr>
      <vt:lpstr>PowerPoint-presentatie</vt:lpstr>
      <vt:lpstr>PowerPoint-presentatie</vt:lpstr>
      <vt:lpstr>PowerPoint-presentatie</vt:lpstr>
      <vt:lpstr>PowerPoint-presentatie</vt:lpstr>
      <vt:lpstr>PowerPoint-presentatie</vt:lpstr>
      <vt:lpstr>PowerPoint-presentatie</vt:lpstr>
      <vt:lpstr>Handelingsgericht observeren en registeren</vt:lpstr>
      <vt:lpstr>Net zo betrouwbaar…,  niet zo betrouwbaar?</vt:lpstr>
      <vt:lpstr>Handelingsgericht observeren</vt:lpstr>
      <vt:lpstr>PowerPoint-presentatie</vt:lpstr>
      <vt:lpstr>PowerPoint-presentatie</vt:lpstr>
      <vt:lpstr>portfolio-werk-reflectie-werk-team-werk</vt:lpstr>
      <vt:lpstr>Welke tools gebruik je voor je eigen rol </vt:lpstr>
      <vt:lpstr> reflectie en plannen</vt:lpstr>
      <vt:lpstr>Hercertificeren voor trainers Voorschool/Startblokken ~ De Activiteit (de-activiteit.nl)</vt:lpstr>
      <vt:lpstr> Hercertificeren voor de professionals Voorschool/Startblokken ~ De Activiteit (de-activiteit.nl) </vt:lpstr>
      <vt:lpstr>Afspraken rondom inleveren Startblokken trainersportfolio</vt:lpstr>
      <vt:lpstr>Aandachtspunten bij het Startblokken trainersportfolio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Startblokken van Basisontwikkeling  de trainers opleiding leergang  2018-2019</dc:title>
  <dc:creator>levineke vdM</dc:creator>
  <cp:lastModifiedBy># De Activiteit | Levineke</cp:lastModifiedBy>
  <cp:revision>10</cp:revision>
  <dcterms:created xsi:type="dcterms:W3CDTF">2020-03-12T14:16:07Z</dcterms:created>
  <dcterms:modified xsi:type="dcterms:W3CDTF">2025-03-31T12:09:01Z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0x01010045A198BF83CC8442948348F857B86EB3</vt:lpwstr>
  </property>
</Properties>
</file>